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Rubik Bold" charset="1" panose="00000800000000000000"/>
      <p:regular r:id="rId21"/>
    </p:embeddedFont>
    <p:embeddedFont>
      <p:font typeface="Comfortaa Bold" charset="1" panose="00000800000000000000"/>
      <p:regular r:id="rId23"/>
    </p:embeddedFont>
    <p:embeddedFont>
      <p:font typeface="Comfortaa" charset="1" panose="0000050000000000000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notesMasters/notesMaster1.xml" Type="http://schemas.openxmlformats.org/officeDocument/2006/relationships/notesMaster"/><Relationship Id="rId19" Target="theme/theme2.xml" Type="http://schemas.openxmlformats.org/officeDocument/2006/relationships/theme"/><Relationship Id="rId2" Target="presProps.xml" Type="http://schemas.openxmlformats.org/officeDocument/2006/relationships/presProps"/><Relationship Id="rId20" Target="notesSlides/notesSlide1.xml" Type="http://schemas.openxmlformats.org/officeDocument/2006/relationships/notesSlide"/><Relationship Id="rId21" Target="fonts/font21.fntdata" Type="http://schemas.openxmlformats.org/officeDocument/2006/relationships/font"/><Relationship Id="rId22" Target="notesSlides/notesSlide2.xml" Type="http://schemas.openxmlformats.org/officeDocument/2006/relationships/notesSlide"/><Relationship Id="rId23" Target="fonts/font23.fntdata" Type="http://schemas.openxmlformats.org/officeDocument/2006/relationships/font"/><Relationship Id="rId24" Target="notesSlides/notesSlide3.xml" Type="http://schemas.openxmlformats.org/officeDocument/2006/relationships/notesSlide"/><Relationship Id="rId25" Target="notesSlides/notesSlide4.xml" Type="http://schemas.openxmlformats.org/officeDocument/2006/relationships/notesSlide"/><Relationship Id="rId26" Target="notesSlides/notesSlide5.xml" Type="http://schemas.openxmlformats.org/officeDocument/2006/relationships/notesSlide"/><Relationship Id="rId27" Target="fonts/font27.fntdata" Type="http://schemas.openxmlformats.org/officeDocument/2006/relationships/font"/><Relationship Id="rId28" Target="notesSlides/notesSlide6.xml" Type="http://schemas.openxmlformats.org/officeDocument/2006/relationships/notesSlide"/><Relationship Id="rId29" Target="notesSlides/notesSlide7.xml" Type="http://schemas.openxmlformats.org/officeDocument/2006/relationships/notesSlide"/><Relationship Id="rId3" Target="viewProps.xml" Type="http://schemas.openxmlformats.org/officeDocument/2006/relationships/viewProps"/><Relationship Id="rId30" Target="notesSlides/notesSlide8.xml" Type="http://schemas.openxmlformats.org/officeDocument/2006/relationships/notesSlide"/><Relationship Id="rId31" Target="notesSlides/notesSlide9.xml" Type="http://schemas.openxmlformats.org/officeDocument/2006/relationships/notesSlide"/><Relationship Id="rId32" Target="notesSlides/notesSlide10.xml" Type="http://schemas.openxmlformats.org/officeDocument/2006/relationships/notesSlide"/><Relationship Id="rId33" Target="notesSlides/notesSlide11.xml" Type="http://schemas.openxmlformats.org/officeDocument/2006/relationships/notesSlide"/><Relationship Id="rId34" Target="notesSlides/notesSlide12.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Initiatives in Africa calling for closing foreign military bases are part of a broader movement of decolonization and the reaffirmation of African peoples’ sovereignty.</a:t>
            </a:r>
          </a:p>
          <a:p>
            <a:r>
              <a:rPr lang="en-US"/>
              <a:t>Thanks to the determination of some leaders and popular movements, bases have been closed or foreign troops withdrawn in Niger, Mali, Burkina Faso, and Chad.</a:t>
            </a:r>
          </a:p>
          <a:p>
            <a:r>
              <a:rPr lang="en-US"/>
              <a:t>Civil society and some African governments have taken action to challenge or end the presence of foreign bases.</a:t>
            </a:r>
          </a:p>
          <a:p>
            <a:r>
              <a:rPr lang="en-US"/>
              <a:t>Niger, Mali, Burkina Faso, Senegal and Chad have demanded the withdrawal of foreign forces, in this case French, in accordance with the political will and support of the population.</a:t>
            </a:r>
          </a:p>
          <a:p>
            <a:r>
              <a:rPr lang="en-US"/>
              <a:t>The M62 (Movement 62) in Niger, the "Balai Citoyen" movement in Burkina Faso and the French association “Survie”, have also called on France to close its bases in Africa.</a:t>
            </a:r>
          </a:p>
          <a:p>
            <a:r>
              <a:rPr lang="en-US"/>
              <a:t/>
            </a:r>
          </a:p>
          <a:p>
            <a:r>
              <a:rPr lang="en-US"/>
              <a:t>World BEYOND War chapters in Africa, particularly Senegal, Mali and Cameroon, are leading campaigns for the closure of bases in Africa. </a:t>
            </a:r>
          </a:p>
          <a:p>
            <a:r>
              <a:rPr lang="en-US"/>
              <a:t>Some West African countries have therefore succeeded in reducing the foreign military presence.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We are stronger together. </a:t>
            </a:r>
          </a:p>
          <a:p>
            <a:r>
              <a:rPr lang="en-US"/>
              <a:t/>
            </a:r>
          </a:p>
          <a:p>
            <a:r>
              <a:rPr lang="en-US"/>
              <a:t>Share what you are doing through World BEYOND War with others around the world.</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Let's start with definitions.</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Several world powers maintain military bases in Africa, either permanently or through temporary presences. The official pretexts put forward are that these bases are used to push back terrorists, ensure maritime security, train soldiers, and humanitarian logistics.</a:t>
            </a:r>
          </a:p>
          <a:p>
            <a:r>
              <a:rPr lang="en-US"/>
              <a:t>The United States has the largest military empire in the world and also almost everywhere in Africa. U.S. military bases in Africa are run by AFRICOM. </a:t>
            </a:r>
          </a:p>
          <a:p>
            <a:r>
              <a:rPr lang="en-US"/>
              <a:t>Other foreign powers with bases in Africa are the United Kingdom, the United Arab Emirates, Italy, Turkey, India, Canada, Singapore.</a:t>
            </a:r>
          </a:p>
          <a:p>
            <a:r>
              <a:rPr lang="en-US"/>
              <a:t>Russia is forging military alliances that could soon materialize in the establishment of more bases.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Far from maintaining peace and ensuring the security of the population as proclaimed, the foreign military presence rather strengthens the elites in power. Military bases consolidate authoritarian regimes and give them legitimacy. </a:t>
            </a:r>
          </a:p>
          <a:p>
            <a:r>
              <a:rPr lang="en-US"/>
              <a:t>Cameroon is an example of those African countries whose government uses the army to maintain itself, so as to spend 43 years of rule of the same leader, in a country considered democratic.</a:t>
            </a:r>
          </a:p>
          <a:p>
            <a:r>
              <a:rPr lang="en-US"/>
              <a:t>Foreign cooperation and military bases ensure the survival of dictatorial regimes disguised as dictatorships, accentuate the repression of citizens and set democracy back. </a:t>
            </a:r>
          </a:p>
          <a:p>
            <a:r>
              <a:rPr lang="en-US"/>
              <a:t>U.S. foreign bases are located in many of the most oppressive nations, where they support the abusive governments of Bahrain, Egypt, Gabon, Iraq,</a:t>
            </a:r>
          </a:p>
          <a:p>
            <a:r>
              <a:rPr lang="en-US"/>
              <a:t>Israel, Jordan, Oman, Qatar, Saudi Arabia, Syria, Thailand, Uganda, and United Arab Emirates, among many others.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The image (From US Embassy Yaoundé’s Facebook page) shows Deputy Chief of Mission official trip to the Far North Region au Cameroon, visiting the Rapid Intervention Battalion (BIR) in Maroua, where the US has 2 bases.</a:t>
            </a:r>
          </a:p>
          <a:p>
            <a:r>
              <a:rPr lang="en-US"/>
              <a:t>Foreign bases help to perpetuate neocolonialism, where external powers continue to wield great influence. </a:t>
            </a:r>
          </a:p>
          <a:p>
            <a:r>
              <a:rPr lang="en-US"/>
              <a:t>The legitimacy and sovereignty of African countries are constantly questioned, due to their weakness to act and decide without the intervention of foreign powers, which hold military force.</a:t>
            </a:r>
          </a:p>
          <a:p>
            <a:r>
              <a:rPr lang="en-US"/>
              <a:t>Increasingly, popular resentment and anti-imperial rhetoric are taking up space and rejecting colonial power, as in the case of the Sahel countries (Burkina Faso, Mali, Niger, Chad).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Military installations contribute to environmental degradation through pollution, land use, and carbon emissions.</a:t>
            </a:r>
          </a:p>
          <a:p>
            <a:r>
              <a:rPr lang="en-US"/>
              <a:t>The main American base in Djibouti, Camp Lemonnier, is known for using a large amount of water in a semi-desert country, creating pressure on local water resources. Air pollution is also significant, due to heavy air traffic, not to mention the release of hydrocarbons into the land and sea. As in other countries with bases, the risks to the fisheries and agricultural ecosystems on which local African communities depend are increased. </a:t>
            </a:r>
          </a:p>
          <a:p>
            <a:r>
              <a:rPr lang="en-US"/>
              <a:t>Military activities in peacetime mainly cover military maneuvers, as well as all activities relating to the storage of military equipment, maintenance and preparation for possible conflict. War preparation activities considerably degrade the environment, as evidenced by the plundering of natural resources, deforestation, defoliation, displacement of populations, environmental manipulation, etc. Ecosystems are ravaged, infrastructures are destroyed, soils are contaminated, agricultural cycles are disrupted and natural resources are poorly exploited. These effects lead to famine, drought, population displacement, political and environmental destabilization and insecurity.</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Africa is the scene of armed conflicts, which for decades have decimated populations in Sudan, the Democratic Republic of Congo, Somalia, Libya, Chad, Cameroon, the Central African Republic, Côte d'Ivoire, Mali, Burkina Faso and many other countries. Military bases have only accentuated the arms race and conflict dynamics instead of resolving them.</a:t>
            </a:r>
          </a:p>
          <a:p>
            <a:r>
              <a:rPr lang="en-US"/>
              <a:t>External rivalries are exported to African soil, as in the case of the war in Sudan, where Russia and Ukraine have extended their rivalry. </a:t>
            </a:r>
          </a:p>
          <a:p>
            <a:r>
              <a:rPr lang="en-US"/>
              <a:t/>
            </a:r>
          </a:p>
          <a:p>
            <a:r>
              <a:rPr lang="en-US"/>
              <a:t>According to a report by the Pentagon’s Africa Center for Strategic Studies, the number of Africans killed by terrorists has jumped by an astonishing 100,000% in the last ten years. The decade in question is one in which the US came to our continent - supposedly, to bring peace and stability.</a:t>
            </a:r>
          </a:p>
          <a:p>
            <a:r>
              <a:rPr lang="en-US"/>
              <a:t/>
            </a:r>
          </a:p>
          <a:p>
            <a:r>
              <a:rPr lang="en-US"/>
              <a:t>In 2023, fatalities from terrorism in Africa soared to “a record level of lethal violence,” says the Center - 23,322 (versus 19,412 in 2022).  Compare that with the 23 deaths blamed on terrorism in 2002-2003.</a:t>
            </a:r>
          </a:p>
          <a:p>
            <a:r>
              <a:rPr lang="en-US"/>
              <a:t/>
            </a:r>
          </a:p>
          <a:p>
            <a:r>
              <a:rPr lang="en-US"/>
              <a:t>The two main theatres of US operations, the Horn of Africa and the Sahel, have seen large increases in civilian deaths.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Decisions about the hosting of bases are often unknown to citizens, because like other security issues, they are considered secret-defense. Civil society organizations that are interested in these issues are instead suspected of being pawns in obtaining information for the benefit of those who fund them.</a:t>
            </a:r>
          </a:p>
          <a:p>
            <a:r>
              <a:rPr lang="en-US"/>
              <a:t>The WBW chapter in Cameroon approached the U.S. Embassy to learn more about their bases in the country and discuss it, but never got a response.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1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13.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png" Type="http://schemas.openxmlformats.org/officeDocument/2006/relationships/image"/><Relationship Id="rId4" Target="../media/image1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png" Type="http://schemas.openxmlformats.org/officeDocument/2006/relationships/image"/><Relationship Id="rId4"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png" Type="http://schemas.openxmlformats.org/officeDocument/2006/relationships/image"/><Relationship Id="rId4" Target="../media/image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1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1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74772"/>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10043063" y="6924184"/>
            <a:ext cx="7167643" cy="1612720"/>
            <a:chOff x="0" y="0"/>
            <a:chExt cx="9556857" cy="2150293"/>
          </a:xfrm>
        </p:grpSpPr>
        <p:sp>
          <p:nvSpPr>
            <p:cNvPr name="Freeform 7" id="7"/>
            <p:cNvSpPr/>
            <p:nvPr/>
          </p:nvSpPr>
          <p:spPr>
            <a:xfrm flipH="false" flipV="false" rot="0">
              <a:off x="0" y="0"/>
              <a:ext cx="9556877" cy="2150237"/>
            </a:xfrm>
            <a:custGeom>
              <a:avLst/>
              <a:gdLst/>
              <a:ahLst/>
              <a:cxnLst/>
              <a:rect r="r" b="b" t="t" l="l"/>
              <a:pathLst>
                <a:path h="2150237" w="9556877">
                  <a:moveTo>
                    <a:pt x="0" y="0"/>
                  </a:moveTo>
                  <a:lnTo>
                    <a:pt x="9556877" y="0"/>
                  </a:lnTo>
                  <a:lnTo>
                    <a:pt x="9556877" y="2150237"/>
                  </a:lnTo>
                  <a:lnTo>
                    <a:pt x="0" y="2150237"/>
                  </a:lnTo>
                  <a:lnTo>
                    <a:pt x="0" y="0"/>
                  </a:lnTo>
                  <a:close/>
                </a:path>
              </a:pathLst>
            </a:custGeom>
            <a:blipFill>
              <a:blip r:embed="rId4"/>
              <a:stretch>
                <a:fillRect l="0" t="-132" r="0" b="-135"/>
              </a:stretch>
            </a:blipFill>
          </p:spPr>
        </p:sp>
      </p:grpSp>
      <p:sp>
        <p:nvSpPr>
          <p:cNvPr name="TextBox 8" id="8"/>
          <p:cNvSpPr txBox="true"/>
          <p:nvPr/>
        </p:nvSpPr>
        <p:spPr>
          <a:xfrm rot="0">
            <a:off x="9135893" y="2476500"/>
            <a:ext cx="8810801" cy="2333972"/>
          </a:xfrm>
          <a:prstGeom prst="rect">
            <a:avLst/>
          </a:prstGeom>
        </p:spPr>
        <p:txBody>
          <a:bodyPr anchor="t" rtlCol="false" tIns="0" lIns="0" bIns="0" rIns="0">
            <a:spAutoFit/>
          </a:bodyPr>
          <a:lstStyle/>
          <a:p>
            <a:pPr algn="ctr">
              <a:lnSpc>
                <a:spcPts val="9132"/>
              </a:lnSpc>
            </a:pPr>
            <a:r>
              <a:rPr lang="en-US" sz="7609" b="true">
                <a:solidFill>
                  <a:srgbClr val="074772"/>
                </a:solidFill>
                <a:latin typeface="Rubik Bold"/>
                <a:ea typeface="Rubik Bold"/>
                <a:cs typeface="Rubik Bold"/>
                <a:sym typeface="Rubik Bold"/>
              </a:rPr>
              <a:t>NO BASES IN AFRICA</a:t>
            </a:r>
          </a:p>
        </p:txBody>
      </p:sp>
      <p:grpSp>
        <p:nvGrpSpPr>
          <p:cNvPr name="Group 9" id="9"/>
          <p:cNvGrpSpPr>
            <a:grpSpLocks noChangeAspect="true"/>
          </p:cNvGrpSpPr>
          <p:nvPr/>
        </p:nvGrpSpPr>
        <p:grpSpPr>
          <a:xfrm rot="0">
            <a:off x="30804" y="1336317"/>
            <a:ext cx="9890149" cy="6810581"/>
            <a:chOff x="0" y="0"/>
            <a:chExt cx="13186865" cy="9080775"/>
          </a:xfrm>
        </p:grpSpPr>
        <p:sp>
          <p:nvSpPr>
            <p:cNvPr name="Freeform 10" id="10" descr="Une image contenant carte, texte, capture d’écran, Terre  Le contenu généré par l’IA peut être incorrect."/>
            <p:cNvSpPr/>
            <p:nvPr/>
          </p:nvSpPr>
          <p:spPr>
            <a:xfrm flipH="false" flipV="false" rot="0">
              <a:off x="0" y="0"/>
              <a:ext cx="13186918" cy="9080754"/>
            </a:xfrm>
            <a:custGeom>
              <a:avLst/>
              <a:gdLst/>
              <a:ahLst/>
              <a:cxnLst/>
              <a:rect r="r" b="b" t="t" l="l"/>
              <a:pathLst>
                <a:path h="9080754" w="13186918">
                  <a:moveTo>
                    <a:pt x="0" y="0"/>
                  </a:moveTo>
                  <a:lnTo>
                    <a:pt x="13186918" y="0"/>
                  </a:lnTo>
                  <a:lnTo>
                    <a:pt x="13186918" y="9080754"/>
                  </a:lnTo>
                  <a:lnTo>
                    <a:pt x="0" y="9080754"/>
                  </a:lnTo>
                  <a:lnTo>
                    <a:pt x="0" y="0"/>
                  </a:lnTo>
                  <a:close/>
                </a:path>
              </a:pathLst>
            </a:custGeom>
            <a:blipFill>
              <a:blip r:embed="rId5"/>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6211116" y="2127019"/>
            <a:ext cx="11322154" cy="6426154"/>
            <a:chOff x="0" y="0"/>
            <a:chExt cx="15096205" cy="8568205"/>
          </a:xfrm>
        </p:grpSpPr>
        <p:sp>
          <p:nvSpPr>
            <p:cNvPr name="Freeform 7" id="7"/>
            <p:cNvSpPr/>
            <p:nvPr/>
          </p:nvSpPr>
          <p:spPr>
            <a:xfrm flipH="false" flipV="false" rot="0">
              <a:off x="0" y="0"/>
              <a:ext cx="15096237" cy="8568182"/>
            </a:xfrm>
            <a:custGeom>
              <a:avLst/>
              <a:gdLst/>
              <a:ahLst/>
              <a:cxnLst/>
              <a:rect r="r" b="b" t="t" l="l"/>
              <a:pathLst>
                <a:path h="8568182" w="15096237">
                  <a:moveTo>
                    <a:pt x="0" y="0"/>
                  </a:moveTo>
                  <a:lnTo>
                    <a:pt x="15096237" y="0"/>
                  </a:lnTo>
                  <a:lnTo>
                    <a:pt x="15096237" y="8568182"/>
                  </a:lnTo>
                  <a:lnTo>
                    <a:pt x="0" y="8568182"/>
                  </a:lnTo>
                  <a:lnTo>
                    <a:pt x="0" y="0"/>
                  </a:lnTo>
                  <a:close/>
                </a:path>
              </a:pathLst>
            </a:custGeom>
            <a:blipFill>
              <a:blip r:embed="rId4"/>
              <a:stretch>
                <a:fillRect l="-18108" t="0" r="-18108" b="0"/>
              </a:stretch>
            </a:blipFill>
          </p:spPr>
        </p:sp>
      </p:grpSp>
      <p:sp>
        <p:nvSpPr>
          <p:cNvPr name="TextBox 8" id="8"/>
          <p:cNvSpPr txBox="true"/>
          <p:nvPr/>
        </p:nvSpPr>
        <p:spPr>
          <a:xfrm rot="0">
            <a:off x="202593" y="1775983"/>
            <a:ext cx="5902753" cy="6563584"/>
          </a:xfrm>
          <a:prstGeom prst="rect">
            <a:avLst/>
          </a:prstGeom>
        </p:spPr>
        <p:txBody>
          <a:bodyPr anchor="t" rtlCol="false" tIns="0" lIns="0" bIns="0" rIns="0">
            <a:spAutoFit/>
          </a:bodyPr>
          <a:lstStyle/>
          <a:p>
            <a:pPr algn="l" marL="823595" indent="-274532" lvl="2">
              <a:lnSpc>
                <a:spcPts val="5039"/>
              </a:lnSpc>
              <a:buFont typeface="Arial"/>
              <a:buChar char="⚬"/>
            </a:pPr>
            <a:r>
              <a:rPr lang="en-US" b="true" sz="2799">
                <a:solidFill>
                  <a:srgbClr val="000000"/>
                </a:solidFill>
                <a:latin typeface="Comfortaa Bold"/>
                <a:ea typeface="Comfortaa Bold"/>
                <a:cs typeface="Comfortaa Bold"/>
                <a:sym typeface="Comfortaa Bold"/>
              </a:rPr>
              <a:t>Military presence agreements impose costs at the expense of human development. There is a huge contrast between the level of infrastructure development (health, education, economy) and investment in armaments and preparations for war.</a:t>
            </a:r>
          </a:p>
        </p:txBody>
      </p:sp>
      <p:sp>
        <p:nvSpPr>
          <p:cNvPr name="TextBox 9" id="9"/>
          <p:cNvSpPr txBox="true"/>
          <p:nvPr/>
        </p:nvSpPr>
        <p:spPr>
          <a:xfrm rot="0">
            <a:off x="902672" y="481012"/>
            <a:ext cx="16356628"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Wasting Desperately Needed Money</a:t>
            </a:r>
          </a:p>
        </p:txBody>
      </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9576284" y="3048242"/>
            <a:ext cx="7927124" cy="5068759"/>
            <a:chOff x="0" y="0"/>
            <a:chExt cx="10569499" cy="6758345"/>
          </a:xfrm>
        </p:grpSpPr>
        <p:sp>
          <p:nvSpPr>
            <p:cNvPr name="Freeform 7" id="7"/>
            <p:cNvSpPr/>
            <p:nvPr/>
          </p:nvSpPr>
          <p:spPr>
            <a:xfrm flipH="false" flipV="false" rot="0">
              <a:off x="0" y="0"/>
              <a:ext cx="10569448" cy="6758305"/>
            </a:xfrm>
            <a:custGeom>
              <a:avLst/>
              <a:gdLst/>
              <a:ahLst/>
              <a:cxnLst/>
              <a:rect r="r" b="b" t="t" l="l"/>
              <a:pathLst>
                <a:path h="6758305" w="10569448">
                  <a:moveTo>
                    <a:pt x="0" y="0"/>
                  </a:moveTo>
                  <a:lnTo>
                    <a:pt x="10569448" y="0"/>
                  </a:lnTo>
                  <a:lnTo>
                    <a:pt x="10569448" y="6758305"/>
                  </a:lnTo>
                  <a:lnTo>
                    <a:pt x="0" y="6758305"/>
                  </a:lnTo>
                  <a:lnTo>
                    <a:pt x="0" y="0"/>
                  </a:lnTo>
                  <a:close/>
                </a:path>
              </a:pathLst>
            </a:custGeom>
            <a:blipFill>
              <a:blip r:embed="rId4"/>
              <a:stretch>
                <a:fillRect l="-6794" t="0" r="-6794" b="0"/>
              </a:stretch>
            </a:blipFill>
          </p:spPr>
        </p:sp>
      </p:grpSp>
      <p:sp>
        <p:nvSpPr>
          <p:cNvPr name="TextBox 8" id="8"/>
          <p:cNvSpPr txBox="true"/>
          <p:nvPr/>
        </p:nvSpPr>
        <p:spPr>
          <a:xfrm rot="0">
            <a:off x="0" y="2265008"/>
            <a:ext cx="9576284" cy="5827183"/>
          </a:xfrm>
          <a:prstGeom prst="rect">
            <a:avLst/>
          </a:prstGeom>
        </p:spPr>
        <p:txBody>
          <a:bodyPr anchor="t" rtlCol="false" tIns="0" lIns="0" bIns="0" rIns="0">
            <a:spAutoFit/>
          </a:bodyPr>
          <a:lstStyle/>
          <a:p>
            <a:pPr algn="l" marL="741000" indent="-247000" lvl="2">
              <a:lnSpc>
                <a:spcPts val="4538"/>
              </a:lnSpc>
              <a:buFont typeface="Arial"/>
              <a:buChar char="⚬"/>
            </a:pPr>
            <a:r>
              <a:rPr lang="en-US" b="true" sz="3241">
                <a:solidFill>
                  <a:srgbClr val="000000"/>
                </a:solidFill>
                <a:latin typeface="Comfortaa Bold"/>
                <a:ea typeface="Comfortaa Bold"/>
                <a:cs typeface="Comfortaa Bold"/>
                <a:sym typeface="Comfortaa Bold"/>
              </a:rPr>
              <a:t>Initiatives in Africa to close  foreign military bases are part of a broader movement of decolonization and the reaffirmation of peoples’ sovereignty.</a:t>
            </a:r>
          </a:p>
          <a:p>
            <a:pPr algn="l" marL="741000" indent="-247000" lvl="2">
              <a:lnSpc>
                <a:spcPts val="4538"/>
              </a:lnSpc>
              <a:buFont typeface="Arial"/>
              <a:buChar char="⚬"/>
            </a:pPr>
            <a:r>
              <a:rPr lang="en-US" b="true" sz="3241">
                <a:solidFill>
                  <a:srgbClr val="000000"/>
                </a:solidFill>
                <a:latin typeface="Comfortaa Bold"/>
                <a:ea typeface="Comfortaa Bold"/>
                <a:cs typeface="Comfortaa Bold"/>
                <a:sym typeface="Comfortaa Bold"/>
              </a:rPr>
              <a:t>Bases have been closed or foreign troops withdrawn in Niger, Mali, Burkina Faso, and Chad.</a:t>
            </a:r>
          </a:p>
          <a:p>
            <a:pPr algn="l" marL="741000" indent="-247000" lvl="2">
              <a:lnSpc>
                <a:spcPts val="4538"/>
              </a:lnSpc>
              <a:buFont typeface="Arial"/>
              <a:buChar char="⚬"/>
            </a:pPr>
            <a:r>
              <a:rPr lang="en-US" b="true" sz="3241">
                <a:solidFill>
                  <a:srgbClr val="000000"/>
                </a:solidFill>
                <a:latin typeface="Comfortaa Bold"/>
                <a:ea typeface="Comfortaa Bold"/>
                <a:cs typeface="Comfortaa Bold"/>
                <a:sym typeface="Comfortaa Bold"/>
              </a:rPr>
              <a:t>World BEYOND War chapters are currently leading campaigns to close bases in Djibouti and Cameroon.</a:t>
            </a:r>
          </a:p>
        </p:txBody>
      </p:sp>
      <p:sp>
        <p:nvSpPr>
          <p:cNvPr name="TextBox 9" id="9"/>
          <p:cNvSpPr txBox="true"/>
          <p:nvPr/>
        </p:nvSpPr>
        <p:spPr>
          <a:xfrm rot="0">
            <a:off x="902672" y="481012"/>
            <a:ext cx="16356628"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Efforts to Close Bases</a:t>
            </a:r>
          </a:p>
        </p:txBody>
      </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6422190" y="3105636"/>
            <a:ext cx="11434385" cy="5522020"/>
            <a:chOff x="0" y="0"/>
            <a:chExt cx="15245847" cy="7362693"/>
          </a:xfrm>
        </p:grpSpPr>
        <p:sp>
          <p:nvSpPr>
            <p:cNvPr name="Freeform 7" id="7"/>
            <p:cNvSpPr/>
            <p:nvPr/>
          </p:nvSpPr>
          <p:spPr>
            <a:xfrm flipH="false" flipV="false" rot="0">
              <a:off x="0" y="0"/>
              <a:ext cx="15245842" cy="7362698"/>
            </a:xfrm>
            <a:custGeom>
              <a:avLst/>
              <a:gdLst/>
              <a:ahLst/>
              <a:cxnLst/>
              <a:rect r="r" b="b" t="t" l="l"/>
              <a:pathLst>
                <a:path h="7362698" w="15245842">
                  <a:moveTo>
                    <a:pt x="0" y="0"/>
                  </a:moveTo>
                  <a:lnTo>
                    <a:pt x="15245842" y="0"/>
                  </a:lnTo>
                  <a:lnTo>
                    <a:pt x="15245842" y="7362698"/>
                  </a:lnTo>
                  <a:lnTo>
                    <a:pt x="0" y="7362698"/>
                  </a:lnTo>
                  <a:lnTo>
                    <a:pt x="0" y="0"/>
                  </a:lnTo>
                  <a:close/>
                </a:path>
              </a:pathLst>
            </a:custGeom>
            <a:blipFill>
              <a:blip r:embed="rId4"/>
              <a:stretch>
                <a:fillRect l="0" t="-17412" r="0" b="-17412"/>
              </a:stretch>
            </a:blipFill>
          </p:spPr>
        </p:sp>
      </p:grpSp>
      <p:sp>
        <p:nvSpPr>
          <p:cNvPr name="TextBox 8" id="8"/>
          <p:cNvSpPr txBox="true"/>
          <p:nvPr/>
        </p:nvSpPr>
        <p:spPr>
          <a:xfrm rot="0">
            <a:off x="3856583" y="1531331"/>
            <a:ext cx="10729803" cy="1096011"/>
          </a:xfrm>
          <a:prstGeom prst="rect">
            <a:avLst/>
          </a:prstGeom>
        </p:spPr>
        <p:txBody>
          <a:bodyPr anchor="t" rtlCol="false" tIns="0" lIns="0" bIns="0" rIns="0">
            <a:spAutoFit/>
          </a:bodyPr>
          <a:lstStyle/>
          <a:p>
            <a:pPr algn="l">
              <a:lnSpc>
                <a:spcPts val="7839"/>
              </a:lnSpc>
            </a:pPr>
            <a:r>
              <a:rPr lang="en-US" sz="5599" b="true">
                <a:solidFill>
                  <a:srgbClr val="074772"/>
                </a:solidFill>
                <a:latin typeface="Rubik Bold"/>
                <a:ea typeface="Rubik Bold"/>
                <a:cs typeface="Rubik Bold"/>
                <a:sym typeface="Rubik Bold"/>
              </a:rPr>
              <a:t>worldbeyondwar.org/bases</a:t>
            </a:r>
          </a:p>
        </p:txBody>
      </p:sp>
      <p:sp>
        <p:nvSpPr>
          <p:cNvPr name="TextBox 9" id="9"/>
          <p:cNvSpPr txBox="true"/>
          <p:nvPr/>
        </p:nvSpPr>
        <p:spPr>
          <a:xfrm rot="0">
            <a:off x="902672" y="481012"/>
            <a:ext cx="16356628"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Resources Available</a:t>
            </a:r>
          </a:p>
        </p:txBody>
      </p:sp>
      <p:sp>
        <p:nvSpPr>
          <p:cNvPr name="TextBox 10" id="10"/>
          <p:cNvSpPr txBox="true"/>
          <p:nvPr/>
        </p:nvSpPr>
        <p:spPr>
          <a:xfrm rot="0">
            <a:off x="202593" y="2915136"/>
            <a:ext cx="9840441" cy="6477000"/>
          </a:xfrm>
          <a:prstGeom prst="rect">
            <a:avLst/>
          </a:prstGeom>
        </p:spPr>
        <p:txBody>
          <a:bodyPr anchor="t" rtlCol="false" tIns="0" lIns="0" bIns="0" rIns="0">
            <a:spAutoFit/>
          </a:bodyPr>
          <a:lstStyle/>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Mapping tools</a:t>
            </a:r>
          </a:p>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Campaigns</a:t>
            </a:r>
          </a:p>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Reports</a:t>
            </a:r>
          </a:p>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Films and videos</a:t>
            </a:r>
          </a:p>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Speakers</a:t>
            </a:r>
          </a:p>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Articles</a:t>
            </a:r>
          </a:p>
          <a:p>
            <a:pPr algn="l" marL="1028700" indent="-342900" lvl="2">
              <a:lnSpc>
                <a:spcPts val="6298"/>
              </a:lnSpc>
              <a:buFont typeface="Arial"/>
              <a:buChar char="⚬"/>
            </a:pPr>
            <a:r>
              <a:rPr lang="en-US" b="true" sz="4500">
                <a:solidFill>
                  <a:srgbClr val="000000"/>
                </a:solidFill>
                <a:latin typeface="Comfortaa Bold"/>
                <a:ea typeface="Comfortaa Bold"/>
                <a:cs typeface="Comfortaa Bold"/>
                <a:sym typeface="Comfortaa Bold"/>
              </a:rPr>
              <a:t>Images</a:t>
            </a:r>
          </a:p>
          <a:p>
            <a:pPr algn="l" marL="1028700" indent="-342900" lvl="2">
              <a:lnSpc>
                <a:spcPts val="6298"/>
              </a:lnSpc>
            </a:pP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940865" y="0"/>
            <a:ext cx="9347135" cy="10287000"/>
            <a:chOff x="0" y="0"/>
            <a:chExt cx="12462847" cy="13716000"/>
          </a:xfrm>
        </p:grpSpPr>
        <p:sp>
          <p:nvSpPr>
            <p:cNvPr name="Freeform 3" id="3"/>
            <p:cNvSpPr/>
            <p:nvPr/>
          </p:nvSpPr>
          <p:spPr>
            <a:xfrm flipH="false" flipV="false" rot="0">
              <a:off x="0" y="0"/>
              <a:ext cx="12462891" cy="13716000"/>
            </a:xfrm>
            <a:custGeom>
              <a:avLst/>
              <a:gdLst/>
              <a:ahLst/>
              <a:cxnLst/>
              <a:rect r="r" b="b" t="t" l="l"/>
              <a:pathLst>
                <a:path h="13716000" w="12462891">
                  <a:moveTo>
                    <a:pt x="0" y="0"/>
                  </a:moveTo>
                  <a:lnTo>
                    <a:pt x="12462891" y="0"/>
                  </a:lnTo>
                  <a:lnTo>
                    <a:pt x="12462891" y="13716000"/>
                  </a:lnTo>
                  <a:lnTo>
                    <a:pt x="0" y="13716000"/>
                  </a:lnTo>
                  <a:close/>
                </a:path>
              </a:pathLst>
            </a:custGeom>
            <a:solidFill>
              <a:srgbClr val="00ADEF"/>
            </a:solidFill>
          </p:spPr>
        </p:sp>
      </p:grpSp>
      <p:grpSp>
        <p:nvGrpSpPr>
          <p:cNvPr name="Group 4" id="4"/>
          <p:cNvGrpSpPr/>
          <p:nvPr/>
        </p:nvGrpSpPr>
        <p:grpSpPr>
          <a:xfrm rot="0">
            <a:off x="-40987" y="-21619"/>
            <a:ext cx="9022840" cy="10349607"/>
            <a:chOff x="0" y="0"/>
            <a:chExt cx="12030453" cy="13799475"/>
          </a:xfrm>
        </p:grpSpPr>
        <p:sp>
          <p:nvSpPr>
            <p:cNvPr name="Freeform 5" id="5"/>
            <p:cNvSpPr/>
            <p:nvPr/>
          </p:nvSpPr>
          <p:spPr>
            <a:xfrm flipH="false" flipV="false" rot="0">
              <a:off x="0" y="0"/>
              <a:ext cx="11938127" cy="13707111"/>
            </a:xfrm>
            <a:custGeom>
              <a:avLst/>
              <a:gdLst/>
              <a:ahLst/>
              <a:cxnLst/>
              <a:rect r="r" b="b" t="t" l="l"/>
              <a:pathLst>
                <a:path h="13707111" w="11938127">
                  <a:moveTo>
                    <a:pt x="8509" y="0"/>
                  </a:moveTo>
                  <a:lnTo>
                    <a:pt x="11929618" y="0"/>
                  </a:lnTo>
                  <a:cubicBezTo>
                    <a:pt x="11934317" y="0"/>
                    <a:pt x="11938127" y="3810"/>
                    <a:pt x="11938127" y="8509"/>
                  </a:cubicBezTo>
                  <a:lnTo>
                    <a:pt x="11938127" y="13698601"/>
                  </a:lnTo>
                  <a:cubicBezTo>
                    <a:pt x="11938127" y="13703300"/>
                    <a:pt x="11934317" y="13707111"/>
                    <a:pt x="11929618" y="13707111"/>
                  </a:cubicBezTo>
                  <a:lnTo>
                    <a:pt x="8509" y="13707111"/>
                  </a:lnTo>
                  <a:cubicBezTo>
                    <a:pt x="3810" y="13707111"/>
                    <a:pt x="0" y="13703300"/>
                    <a:pt x="0" y="13698601"/>
                  </a:cubicBezTo>
                  <a:lnTo>
                    <a:pt x="0" y="8509"/>
                  </a:lnTo>
                  <a:cubicBezTo>
                    <a:pt x="0" y="3810"/>
                    <a:pt x="3810" y="0"/>
                    <a:pt x="8509" y="0"/>
                  </a:cubicBezTo>
                  <a:moveTo>
                    <a:pt x="8509" y="16891"/>
                  </a:moveTo>
                  <a:lnTo>
                    <a:pt x="8509" y="8509"/>
                  </a:lnTo>
                  <a:lnTo>
                    <a:pt x="17018" y="8509"/>
                  </a:lnTo>
                  <a:lnTo>
                    <a:pt x="17018" y="13698601"/>
                  </a:lnTo>
                  <a:lnTo>
                    <a:pt x="8509" y="13698601"/>
                  </a:lnTo>
                  <a:lnTo>
                    <a:pt x="8509" y="13690092"/>
                  </a:lnTo>
                  <a:lnTo>
                    <a:pt x="11929618" y="13690092"/>
                  </a:lnTo>
                  <a:lnTo>
                    <a:pt x="11929618" y="13698601"/>
                  </a:lnTo>
                  <a:lnTo>
                    <a:pt x="11921110" y="13698601"/>
                  </a:lnTo>
                  <a:lnTo>
                    <a:pt x="11921110" y="8509"/>
                  </a:lnTo>
                  <a:lnTo>
                    <a:pt x="11929618" y="8509"/>
                  </a:lnTo>
                  <a:lnTo>
                    <a:pt x="11929618" y="17018"/>
                  </a:lnTo>
                  <a:lnTo>
                    <a:pt x="8509" y="17018"/>
                  </a:lnTo>
                  <a:close/>
                </a:path>
              </a:pathLst>
            </a:custGeom>
            <a:solidFill>
              <a:srgbClr val="000000"/>
            </a:solidFill>
          </p:spPr>
        </p:sp>
      </p:grpSp>
      <p:sp>
        <p:nvSpPr>
          <p:cNvPr name="TextBox 6" id="6"/>
          <p:cNvSpPr txBox="true"/>
          <p:nvPr/>
        </p:nvSpPr>
        <p:spPr>
          <a:xfrm rot="0">
            <a:off x="1028700" y="480060"/>
            <a:ext cx="7646327" cy="1095375"/>
          </a:xfrm>
          <a:prstGeom prst="rect">
            <a:avLst/>
          </a:prstGeom>
        </p:spPr>
        <p:txBody>
          <a:bodyPr anchor="t" rtlCol="false" tIns="0" lIns="0" bIns="0" rIns="0">
            <a:spAutoFit/>
          </a:bodyPr>
          <a:lstStyle/>
          <a:p>
            <a:pPr algn="l">
              <a:lnSpc>
                <a:spcPts val="8640"/>
              </a:lnSpc>
            </a:pPr>
            <a:r>
              <a:rPr lang="en-US" b="true" sz="7200" spc="-359">
                <a:solidFill>
                  <a:srgbClr val="074772"/>
                </a:solidFill>
                <a:latin typeface="Rubik Bold"/>
                <a:ea typeface="Rubik Bold"/>
                <a:cs typeface="Rubik Bold"/>
                <a:sym typeface="Rubik Bold"/>
              </a:rPr>
              <a:t>A Base</a:t>
            </a:r>
          </a:p>
        </p:txBody>
      </p:sp>
      <p:grpSp>
        <p:nvGrpSpPr>
          <p:cNvPr name="Group 7" id="7"/>
          <p:cNvGrpSpPr/>
          <p:nvPr/>
        </p:nvGrpSpPr>
        <p:grpSpPr>
          <a:xfrm rot="0">
            <a:off x="197632" y="9122617"/>
            <a:ext cx="1662136" cy="1028700"/>
            <a:chOff x="0" y="0"/>
            <a:chExt cx="2216181" cy="1371600"/>
          </a:xfrm>
        </p:grpSpPr>
        <p:sp>
          <p:nvSpPr>
            <p:cNvPr name="Freeform 8" id="8"/>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9" id="9"/>
          <p:cNvGrpSpPr/>
          <p:nvPr/>
        </p:nvGrpSpPr>
        <p:grpSpPr>
          <a:xfrm rot="5400000">
            <a:off x="5149599" y="4223700"/>
            <a:ext cx="7630155" cy="47625"/>
            <a:chOff x="0" y="0"/>
            <a:chExt cx="10173540" cy="63500"/>
          </a:xfrm>
        </p:grpSpPr>
        <p:sp>
          <p:nvSpPr>
            <p:cNvPr name="Freeform 10" id="10"/>
            <p:cNvSpPr/>
            <p:nvPr/>
          </p:nvSpPr>
          <p:spPr>
            <a:xfrm flipH="false" flipV="false" rot="0">
              <a:off x="0" y="0"/>
              <a:ext cx="10173589" cy="63500"/>
            </a:xfrm>
            <a:custGeom>
              <a:avLst/>
              <a:gdLst/>
              <a:ahLst/>
              <a:cxnLst/>
              <a:rect r="r" b="b" t="t" l="l"/>
              <a:pathLst>
                <a:path h="63500" w="10173589">
                  <a:moveTo>
                    <a:pt x="31750" y="0"/>
                  </a:moveTo>
                  <a:lnTo>
                    <a:pt x="10141839" y="0"/>
                  </a:lnTo>
                  <a:cubicBezTo>
                    <a:pt x="10159365" y="0"/>
                    <a:pt x="10173589" y="14224"/>
                    <a:pt x="10173589" y="31750"/>
                  </a:cubicBezTo>
                  <a:cubicBezTo>
                    <a:pt x="10173589" y="49276"/>
                    <a:pt x="10159365" y="63500"/>
                    <a:pt x="10141839" y="63500"/>
                  </a:cubicBezTo>
                  <a:lnTo>
                    <a:pt x="31750" y="63500"/>
                  </a:lnTo>
                  <a:cubicBezTo>
                    <a:pt x="14224" y="63500"/>
                    <a:pt x="0" y="49276"/>
                    <a:pt x="0" y="31750"/>
                  </a:cubicBezTo>
                  <a:cubicBezTo>
                    <a:pt x="0" y="14224"/>
                    <a:pt x="14224" y="0"/>
                    <a:pt x="31750" y="0"/>
                  </a:cubicBezTo>
                  <a:close/>
                </a:path>
              </a:pathLst>
            </a:custGeom>
            <a:solidFill>
              <a:srgbClr val="00ADEF"/>
            </a:solidFill>
          </p:spPr>
        </p:sp>
      </p:grpSp>
      <p:sp>
        <p:nvSpPr>
          <p:cNvPr name="TextBox 11" id="11"/>
          <p:cNvSpPr txBox="true"/>
          <p:nvPr/>
        </p:nvSpPr>
        <p:spPr>
          <a:xfrm rot="0">
            <a:off x="1028700" y="1708692"/>
            <a:ext cx="7281293" cy="7512049"/>
          </a:xfrm>
          <a:prstGeom prst="rect">
            <a:avLst/>
          </a:prstGeom>
        </p:spPr>
        <p:txBody>
          <a:bodyPr anchor="t" rtlCol="false" tIns="0" lIns="0" bIns="0" rIns="0">
            <a:spAutoFit/>
          </a:bodyPr>
          <a:lstStyle/>
          <a:p>
            <a:pPr algn="l">
              <a:lnSpc>
                <a:spcPts val="4900"/>
              </a:lnSpc>
            </a:pPr>
            <a:r>
              <a:rPr lang="en-US" sz="3500" b="true">
                <a:solidFill>
                  <a:srgbClr val="000000"/>
                </a:solidFill>
                <a:latin typeface="Comfortaa Bold"/>
                <a:ea typeface="Comfortaa Bold"/>
                <a:cs typeface="Comfortaa Bold"/>
                <a:sym typeface="Comfortaa Bold"/>
              </a:rPr>
              <a:t>Any installation, facility, or site accommodating military personnel, weapons systems, and/or logistical</a:t>
            </a:r>
          </a:p>
          <a:p>
            <a:pPr algn="l">
              <a:lnSpc>
                <a:spcPts val="4900"/>
              </a:lnSpc>
            </a:pPr>
            <a:r>
              <a:rPr lang="en-US" sz="3500" b="true">
                <a:solidFill>
                  <a:srgbClr val="000000"/>
                </a:solidFill>
                <a:latin typeface="Comfortaa Bold"/>
                <a:ea typeface="Comfortaa Bold"/>
                <a:cs typeface="Comfortaa Bold"/>
                <a:sym typeface="Comfortaa Bold"/>
              </a:rPr>
              <a:t>infrastructure, used for training, information gathering, operational</a:t>
            </a:r>
          </a:p>
          <a:p>
            <a:pPr algn="l">
              <a:lnSpc>
                <a:spcPts val="4900"/>
              </a:lnSpc>
            </a:pPr>
            <a:r>
              <a:rPr lang="en-US" sz="3500" b="true">
                <a:solidFill>
                  <a:srgbClr val="000000"/>
                </a:solidFill>
                <a:latin typeface="Comfortaa Bold"/>
                <a:ea typeface="Comfortaa Bold"/>
                <a:cs typeface="Comfortaa Bold"/>
                <a:sym typeface="Comfortaa Bold"/>
              </a:rPr>
              <a:t>planning, command and control, administrative tasks, weapons storage, and/or launching attacks.</a:t>
            </a:r>
          </a:p>
          <a:p>
            <a:pPr algn="l">
              <a:lnSpc>
                <a:spcPts val="4900"/>
              </a:lnSpc>
            </a:pPr>
          </a:p>
        </p:txBody>
      </p:sp>
      <p:sp>
        <p:nvSpPr>
          <p:cNvPr name="TextBox 12" id="12"/>
          <p:cNvSpPr txBox="true"/>
          <p:nvPr/>
        </p:nvSpPr>
        <p:spPr>
          <a:xfrm rot="0">
            <a:off x="9985784" y="480060"/>
            <a:ext cx="7646327" cy="1095375"/>
          </a:xfrm>
          <a:prstGeom prst="rect">
            <a:avLst/>
          </a:prstGeom>
        </p:spPr>
        <p:txBody>
          <a:bodyPr anchor="t" rtlCol="false" tIns="0" lIns="0" bIns="0" rIns="0">
            <a:spAutoFit/>
          </a:bodyPr>
          <a:lstStyle/>
          <a:p>
            <a:pPr algn="l">
              <a:lnSpc>
                <a:spcPts val="8640"/>
              </a:lnSpc>
            </a:pPr>
            <a:r>
              <a:rPr lang="en-US" b="true" sz="7200" spc="-359">
                <a:solidFill>
                  <a:srgbClr val="074772"/>
                </a:solidFill>
                <a:latin typeface="Rubik Bold"/>
                <a:ea typeface="Rubik Bold"/>
                <a:cs typeface="Rubik Bold"/>
                <a:sym typeface="Rubik Bold"/>
              </a:rPr>
              <a:t>A Foreign Base</a:t>
            </a:r>
          </a:p>
        </p:txBody>
      </p:sp>
      <p:sp>
        <p:nvSpPr>
          <p:cNvPr name="TextBox 13" id="13"/>
          <p:cNvSpPr txBox="true"/>
          <p:nvPr/>
        </p:nvSpPr>
        <p:spPr>
          <a:xfrm rot="0">
            <a:off x="9973786" y="1746251"/>
            <a:ext cx="7281293" cy="6273799"/>
          </a:xfrm>
          <a:prstGeom prst="rect">
            <a:avLst/>
          </a:prstGeom>
        </p:spPr>
        <p:txBody>
          <a:bodyPr anchor="t" rtlCol="false" tIns="0" lIns="0" bIns="0" rIns="0">
            <a:spAutoFit/>
          </a:bodyPr>
          <a:lstStyle/>
          <a:p>
            <a:pPr algn="l">
              <a:lnSpc>
                <a:spcPts val="4900"/>
              </a:lnSpc>
            </a:pPr>
            <a:r>
              <a:rPr lang="en-US" sz="3500" b="true">
                <a:solidFill>
                  <a:srgbClr val="FFFFFF"/>
                </a:solidFill>
                <a:latin typeface="Comfortaa Bold"/>
                <a:ea typeface="Comfortaa Bold"/>
                <a:cs typeface="Comfortaa Bold"/>
                <a:sym typeface="Comfortaa Bold"/>
              </a:rPr>
              <a:t>Any base located outside the operating country that is financed, operated, leased, rented, or temporarily accessed by that country, even if also used by the host country, and even if not formally labeled a base of the occupying country. </a:t>
            </a:r>
          </a:p>
          <a:p>
            <a:pPr algn="l">
              <a:lnSpc>
                <a:spcPts val="490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5204767" y="1028700"/>
            <a:ext cx="12204540" cy="6095488"/>
            <a:chOff x="0" y="0"/>
            <a:chExt cx="3214364" cy="1605396"/>
          </a:xfrm>
        </p:grpSpPr>
        <p:sp>
          <p:nvSpPr>
            <p:cNvPr name="Freeform 7" id="7"/>
            <p:cNvSpPr/>
            <p:nvPr/>
          </p:nvSpPr>
          <p:spPr>
            <a:xfrm flipH="false" flipV="false" rot="0">
              <a:off x="0" y="0"/>
              <a:ext cx="3214364" cy="1605396"/>
            </a:xfrm>
            <a:custGeom>
              <a:avLst/>
              <a:gdLst/>
              <a:ahLst/>
              <a:cxnLst/>
              <a:rect r="r" b="b" t="t" l="l"/>
              <a:pathLst>
                <a:path h="1605396" w="3214364">
                  <a:moveTo>
                    <a:pt x="0" y="0"/>
                  </a:moveTo>
                  <a:lnTo>
                    <a:pt x="3214364" y="0"/>
                  </a:lnTo>
                  <a:lnTo>
                    <a:pt x="3214364" y="1605396"/>
                  </a:lnTo>
                  <a:lnTo>
                    <a:pt x="0" y="1605396"/>
                  </a:lnTo>
                  <a:close/>
                </a:path>
              </a:pathLst>
            </a:custGeom>
            <a:solidFill>
              <a:srgbClr val="00ADEF"/>
            </a:solidFill>
          </p:spPr>
        </p:sp>
        <p:sp>
          <p:nvSpPr>
            <p:cNvPr name="TextBox 8" id="8"/>
            <p:cNvSpPr txBox="true"/>
            <p:nvPr/>
          </p:nvSpPr>
          <p:spPr>
            <a:xfrm>
              <a:off x="0" y="-28575"/>
              <a:ext cx="3214364" cy="1633971"/>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0">
            <a:off x="10936196" y="947408"/>
            <a:ext cx="7173023" cy="6258072"/>
          </a:xfrm>
          <a:custGeom>
            <a:avLst/>
            <a:gdLst/>
            <a:ahLst/>
            <a:cxnLst/>
            <a:rect r="r" b="b" t="t" l="l"/>
            <a:pathLst>
              <a:path h="6258072" w="7173023">
                <a:moveTo>
                  <a:pt x="0" y="0"/>
                </a:moveTo>
                <a:lnTo>
                  <a:pt x="7173023" y="0"/>
                </a:lnTo>
                <a:lnTo>
                  <a:pt x="7173023" y="6258072"/>
                </a:lnTo>
                <a:lnTo>
                  <a:pt x="0" y="6258072"/>
                </a:lnTo>
                <a:lnTo>
                  <a:pt x="0" y="0"/>
                </a:lnTo>
                <a:close/>
              </a:path>
            </a:pathLst>
          </a:custGeom>
          <a:blipFill>
            <a:blip r:embed="rId4"/>
            <a:stretch>
              <a:fillRect l="-23858" t="0" r="-33693" b="0"/>
            </a:stretch>
          </a:blipFill>
        </p:spPr>
      </p:sp>
      <p:sp>
        <p:nvSpPr>
          <p:cNvPr name="TextBox 10" id="10"/>
          <p:cNvSpPr txBox="true"/>
          <p:nvPr/>
        </p:nvSpPr>
        <p:spPr>
          <a:xfrm rot="0">
            <a:off x="5555932" y="1437935"/>
            <a:ext cx="5440235" cy="5219867"/>
          </a:xfrm>
          <a:prstGeom prst="rect">
            <a:avLst/>
          </a:prstGeom>
        </p:spPr>
        <p:txBody>
          <a:bodyPr anchor="t" rtlCol="false" tIns="0" lIns="0" bIns="0" rIns="0">
            <a:spAutoFit/>
          </a:bodyPr>
          <a:lstStyle/>
          <a:p>
            <a:pPr algn="l">
              <a:lnSpc>
                <a:spcPts val="4190"/>
              </a:lnSpc>
            </a:pPr>
            <a:r>
              <a:rPr lang="en-US" sz="2993" b="true">
                <a:solidFill>
                  <a:srgbClr val="000000"/>
                </a:solidFill>
                <a:latin typeface="Comfortaa Bold"/>
                <a:ea typeface="Comfortaa Bold"/>
                <a:cs typeface="Comfortaa Bold"/>
                <a:sym typeface="Comfortaa Bold"/>
              </a:rPr>
              <a:t>UNITED STATES  49</a:t>
            </a:r>
          </a:p>
          <a:p>
            <a:pPr algn="l">
              <a:lnSpc>
                <a:spcPts val="4190"/>
              </a:lnSpc>
            </a:pPr>
            <a:r>
              <a:rPr lang="en-US" sz="2993" b="true">
                <a:solidFill>
                  <a:srgbClr val="000000"/>
                </a:solidFill>
                <a:latin typeface="Comfortaa Bold"/>
                <a:ea typeface="Comfortaa Bold"/>
                <a:cs typeface="Comfortaa Bold"/>
                <a:sym typeface="Comfortaa Bold"/>
              </a:rPr>
              <a:t>TURKIYE   3</a:t>
            </a:r>
          </a:p>
          <a:p>
            <a:pPr algn="l">
              <a:lnSpc>
                <a:spcPts val="4190"/>
              </a:lnSpc>
            </a:pPr>
            <a:r>
              <a:rPr lang="en-US" sz="2993" b="true">
                <a:solidFill>
                  <a:srgbClr val="000000"/>
                </a:solidFill>
                <a:latin typeface="Comfortaa Bold"/>
                <a:ea typeface="Comfortaa Bold"/>
                <a:cs typeface="Comfortaa Bold"/>
                <a:sym typeface="Comfortaa Bold"/>
              </a:rPr>
              <a:t>UNITED KINGDOM  14</a:t>
            </a:r>
          </a:p>
          <a:p>
            <a:pPr algn="l">
              <a:lnSpc>
                <a:spcPts val="4190"/>
              </a:lnSpc>
            </a:pPr>
            <a:r>
              <a:rPr lang="en-US" sz="2993" b="true">
                <a:solidFill>
                  <a:srgbClr val="000000"/>
                </a:solidFill>
                <a:latin typeface="Comfortaa Bold"/>
                <a:ea typeface="Comfortaa Bold"/>
                <a:cs typeface="Comfortaa Bold"/>
                <a:sym typeface="Comfortaa Bold"/>
              </a:rPr>
              <a:t>INDIA  4</a:t>
            </a:r>
          </a:p>
          <a:p>
            <a:pPr algn="l">
              <a:lnSpc>
                <a:spcPts val="4190"/>
              </a:lnSpc>
            </a:pPr>
            <a:r>
              <a:rPr lang="en-US" sz="2993" b="true">
                <a:solidFill>
                  <a:srgbClr val="000000"/>
                </a:solidFill>
                <a:latin typeface="Comfortaa Bold"/>
                <a:ea typeface="Comfortaa Bold"/>
                <a:cs typeface="Comfortaa Bold"/>
                <a:sym typeface="Comfortaa Bold"/>
              </a:rPr>
              <a:t>UNITED ARAB EMIRATES  6</a:t>
            </a:r>
          </a:p>
          <a:p>
            <a:pPr algn="l">
              <a:lnSpc>
                <a:spcPts val="4190"/>
              </a:lnSpc>
            </a:pPr>
            <a:r>
              <a:rPr lang="en-US" sz="2993" b="true">
                <a:solidFill>
                  <a:srgbClr val="000000"/>
                </a:solidFill>
                <a:latin typeface="Comfortaa Bold"/>
                <a:ea typeface="Comfortaa Bold"/>
                <a:cs typeface="Comfortaa Bold"/>
                <a:sym typeface="Comfortaa Bold"/>
              </a:rPr>
              <a:t>CANADA  1</a:t>
            </a:r>
          </a:p>
          <a:p>
            <a:pPr algn="l">
              <a:lnSpc>
                <a:spcPts val="4190"/>
              </a:lnSpc>
            </a:pPr>
            <a:r>
              <a:rPr lang="en-US" sz="2993" b="true">
                <a:solidFill>
                  <a:srgbClr val="000000"/>
                </a:solidFill>
                <a:latin typeface="Comfortaa Bold"/>
                <a:ea typeface="Comfortaa Bold"/>
                <a:cs typeface="Comfortaa Bold"/>
                <a:sym typeface="Comfortaa Bold"/>
              </a:rPr>
              <a:t>RUSSIA  1</a:t>
            </a:r>
          </a:p>
          <a:p>
            <a:pPr algn="l">
              <a:lnSpc>
                <a:spcPts val="4190"/>
              </a:lnSpc>
            </a:pPr>
            <a:r>
              <a:rPr lang="en-US" sz="2993" b="true">
                <a:solidFill>
                  <a:srgbClr val="000000"/>
                </a:solidFill>
                <a:latin typeface="Comfortaa Bold"/>
                <a:ea typeface="Comfortaa Bold"/>
                <a:cs typeface="Comfortaa Bold"/>
                <a:sym typeface="Comfortaa Bold"/>
              </a:rPr>
              <a:t>ITALY  1</a:t>
            </a:r>
          </a:p>
          <a:p>
            <a:pPr algn="l">
              <a:lnSpc>
                <a:spcPts val="4190"/>
              </a:lnSpc>
            </a:pPr>
            <a:r>
              <a:rPr lang="en-US" sz="2993" b="true">
                <a:solidFill>
                  <a:srgbClr val="000000"/>
                </a:solidFill>
                <a:latin typeface="Comfortaa Bold"/>
                <a:ea typeface="Comfortaa Bold"/>
                <a:cs typeface="Comfortaa Bold"/>
                <a:sym typeface="Comfortaa Bold"/>
              </a:rPr>
              <a:t>SINGAPORE  1</a:t>
            </a:r>
          </a:p>
          <a:p>
            <a:pPr algn="l">
              <a:lnSpc>
                <a:spcPts val="4190"/>
              </a:lnSpc>
            </a:pPr>
          </a:p>
        </p:txBody>
      </p:sp>
      <p:sp>
        <p:nvSpPr>
          <p:cNvPr name="TextBox 11" id="11"/>
          <p:cNvSpPr txBox="true"/>
          <p:nvPr/>
        </p:nvSpPr>
        <p:spPr>
          <a:xfrm rot="0">
            <a:off x="480722" y="1028700"/>
            <a:ext cx="3851771" cy="4411464"/>
          </a:xfrm>
          <a:prstGeom prst="rect">
            <a:avLst/>
          </a:prstGeom>
        </p:spPr>
        <p:txBody>
          <a:bodyPr anchor="t" rtlCol="false" tIns="0" lIns="0" bIns="0" rIns="0">
            <a:spAutoFit/>
          </a:bodyPr>
          <a:lstStyle/>
          <a:p>
            <a:pPr algn="ctr">
              <a:lnSpc>
                <a:spcPts val="8640"/>
              </a:lnSpc>
            </a:pPr>
            <a:r>
              <a:rPr lang="en-US" b="true" sz="7200" spc="-359">
                <a:solidFill>
                  <a:srgbClr val="00ADEF"/>
                </a:solidFill>
                <a:latin typeface="Rubik Bold"/>
                <a:ea typeface="Rubik Bold"/>
                <a:cs typeface="Rubik Bold"/>
                <a:sym typeface="Rubik Bold"/>
              </a:rPr>
              <a:t>Who Has Foreign</a:t>
            </a:r>
          </a:p>
          <a:p>
            <a:pPr algn="ctr">
              <a:lnSpc>
                <a:spcPts val="8640"/>
              </a:lnSpc>
            </a:pPr>
            <a:r>
              <a:rPr lang="en-US" b="true" sz="7200" spc="-359">
                <a:solidFill>
                  <a:srgbClr val="00ADEF"/>
                </a:solidFill>
                <a:latin typeface="Rubik Bold"/>
                <a:ea typeface="Rubik Bold"/>
                <a:cs typeface="Rubik Bold"/>
                <a:sym typeface="Rubik Bold"/>
              </a:rPr>
              <a:t>Bases in Africa ?</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Freeform 6" id="6"/>
          <p:cNvSpPr/>
          <p:nvPr/>
        </p:nvSpPr>
        <p:spPr>
          <a:xfrm flipH="false" flipV="false" rot="0">
            <a:off x="6295288" y="0"/>
            <a:ext cx="8154362" cy="9098312"/>
          </a:xfrm>
          <a:custGeom>
            <a:avLst/>
            <a:gdLst/>
            <a:ahLst/>
            <a:cxnLst/>
            <a:rect r="r" b="b" t="t" l="l"/>
            <a:pathLst>
              <a:path h="9098312" w="8154362">
                <a:moveTo>
                  <a:pt x="0" y="0"/>
                </a:moveTo>
                <a:lnTo>
                  <a:pt x="8154362" y="0"/>
                </a:lnTo>
                <a:lnTo>
                  <a:pt x="8154362" y="9098312"/>
                </a:lnTo>
                <a:lnTo>
                  <a:pt x="0" y="9098312"/>
                </a:lnTo>
                <a:lnTo>
                  <a:pt x="0" y="0"/>
                </a:lnTo>
                <a:close/>
              </a:path>
            </a:pathLst>
          </a:custGeom>
          <a:blipFill>
            <a:blip r:embed="rId4"/>
            <a:stretch>
              <a:fillRect l="0" t="0" r="0" b="0"/>
            </a:stretch>
          </a:blipFill>
        </p:spPr>
      </p:sp>
      <p:sp>
        <p:nvSpPr>
          <p:cNvPr name="TextBox 7" id="7"/>
          <p:cNvSpPr txBox="true"/>
          <p:nvPr/>
        </p:nvSpPr>
        <p:spPr>
          <a:xfrm rot="0">
            <a:off x="304680" y="876300"/>
            <a:ext cx="3851771" cy="4411464"/>
          </a:xfrm>
          <a:prstGeom prst="rect">
            <a:avLst/>
          </a:prstGeom>
        </p:spPr>
        <p:txBody>
          <a:bodyPr anchor="t" rtlCol="false" tIns="0" lIns="0" bIns="0" rIns="0">
            <a:spAutoFit/>
          </a:bodyPr>
          <a:lstStyle/>
          <a:p>
            <a:pPr algn="ctr">
              <a:lnSpc>
                <a:spcPts val="8640"/>
              </a:lnSpc>
            </a:pPr>
            <a:r>
              <a:rPr lang="en-US" b="true" sz="7200" spc="-359">
                <a:solidFill>
                  <a:srgbClr val="074772"/>
                </a:solidFill>
                <a:latin typeface="Rubik Bold"/>
                <a:ea typeface="Rubik Bold"/>
                <a:cs typeface="Rubik Bold"/>
                <a:sym typeface="Rubik Bold"/>
              </a:rPr>
              <a:t>Where are the Foreign</a:t>
            </a:r>
          </a:p>
          <a:p>
            <a:pPr algn="ctr">
              <a:lnSpc>
                <a:spcPts val="8640"/>
              </a:lnSpc>
            </a:pPr>
            <a:r>
              <a:rPr lang="en-US" b="true" sz="7200" spc="-359">
                <a:solidFill>
                  <a:srgbClr val="074772"/>
                </a:solidFill>
                <a:latin typeface="Rubik Bold"/>
                <a:ea typeface="Rubik Bold"/>
                <a:cs typeface="Rubik Bold"/>
                <a:sym typeface="Rubik Bold"/>
              </a:rPr>
              <a:t>Bases?</a:t>
            </a: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TextBox 6" id="6"/>
          <p:cNvSpPr txBox="true"/>
          <p:nvPr/>
        </p:nvSpPr>
        <p:spPr>
          <a:xfrm rot="0">
            <a:off x="902673" y="2198052"/>
            <a:ext cx="6917054" cy="6724000"/>
          </a:xfrm>
          <a:prstGeom prst="rect">
            <a:avLst/>
          </a:prstGeom>
        </p:spPr>
        <p:txBody>
          <a:bodyPr anchor="t" rtlCol="false" tIns="0" lIns="0" bIns="0" rIns="0">
            <a:spAutoFit/>
          </a:bodyPr>
          <a:lstStyle/>
          <a:p>
            <a:pPr algn="l" marL="486000" indent="-243000" lvl="1">
              <a:lnSpc>
                <a:spcPts val="4833"/>
              </a:lnSpc>
              <a:buFont typeface="Arial"/>
              <a:buChar char="•"/>
            </a:pPr>
            <a:r>
              <a:rPr lang="en-US" sz="4028">
                <a:solidFill>
                  <a:srgbClr val="000000"/>
                </a:solidFill>
                <a:latin typeface="Comfortaa"/>
                <a:ea typeface="Comfortaa"/>
                <a:cs typeface="Comfortaa"/>
                <a:sym typeface="Comfortaa"/>
              </a:rPr>
              <a:t>Foreign bases reinforce authoritarian regimes rather than protecting populations</a:t>
            </a:r>
          </a:p>
          <a:p>
            <a:pPr algn="l" marL="486000" indent="-243000" lvl="1">
              <a:lnSpc>
                <a:spcPts val="4833"/>
              </a:lnSpc>
              <a:buFont typeface="Arial"/>
              <a:buChar char="•"/>
            </a:pPr>
            <a:r>
              <a:rPr lang="en-US" sz="4028">
                <a:solidFill>
                  <a:srgbClr val="000000"/>
                </a:solidFill>
                <a:latin typeface="Comfortaa"/>
                <a:ea typeface="Comfortaa"/>
                <a:cs typeface="Comfortaa"/>
                <a:sym typeface="Comfortaa"/>
              </a:rPr>
              <a:t>They legitimize dictatorships and enable rulers to stay in power for decades.</a:t>
            </a:r>
          </a:p>
          <a:p>
            <a:pPr algn="l" marL="486000" indent="-243000" lvl="1">
              <a:lnSpc>
                <a:spcPts val="4833"/>
              </a:lnSpc>
              <a:buFont typeface="Arial"/>
              <a:buChar char="•"/>
            </a:pPr>
            <a:r>
              <a:rPr lang="en-US" sz="4028">
                <a:solidFill>
                  <a:srgbClr val="000000"/>
                </a:solidFill>
                <a:latin typeface="Comfortaa"/>
                <a:ea typeface="Comfortaa"/>
                <a:cs typeface="Comfortaa"/>
                <a:sym typeface="Comfortaa"/>
              </a:rPr>
              <a:t>The result is repression of citizens and setback for democracy.</a:t>
            </a:r>
            <a:r>
              <a:rPr lang="en-US" b="true" sz="4028">
                <a:solidFill>
                  <a:srgbClr val="000000"/>
                </a:solidFill>
                <a:latin typeface="Comfortaa Bold"/>
                <a:ea typeface="Comfortaa Bold"/>
                <a:cs typeface="Comfortaa Bold"/>
                <a:sym typeface="Comfortaa Bold"/>
              </a:rPr>
              <a:t>     </a:t>
            </a: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Propping Up Bad Governments</a:t>
            </a:r>
          </a:p>
        </p:txBody>
      </p:sp>
      <p:grpSp>
        <p:nvGrpSpPr>
          <p:cNvPr name="Group 8" id="8"/>
          <p:cNvGrpSpPr>
            <a:grpSpLocks noChangeAspect="true"/>
          </p:cNvGrpSpPr>
          <p:nvPr/>
        </p:nvGrpSpPr>
        <p:grpSpPr>
          <a:xfrm rot="0">
            <a:off x="9143999" y="1693512"/>
            <a:ext cx="7772400" cy="6993998"/>
            <a:chOff x="0" y="0"/>
            <a:chExt cx="10363200" cy="9325331"/>
          </a:xfrm>
        </p:grpSpPr>
        <p:sp>
          <p:nvSpPr>
            <p:cNvPr name="Freeform 9" id="9"/>
            <p:cNvSpPr/>
            <p:nvPr/>
          </p:nvSpPr>
          <p:spPr>
            <a:xfrm flipH="false" flipV="false" rot="0">
              <a:off x="0" y="0"/>
              <a:ext cx="10363200" cy="9325356"/>
            </a:xfrm>
            <a:custGeom>
              <a:avLst/>
              <a:gdLst/>
              <a:ahLst/>
              <a:cxnLst/>
              <a:rect r="r" b="b" t="t" l="l"/>
              <a:pathLst>
                <a:path h="9325356" w="10363200">
                  <a:moveTo>
                    <a:pt x="0" y="0"/>
                  </a:moveTo>
                  <a:lnTo>
                    <a:pt x="10363200" y="0"/>
                  </a:lnTo>
                  <a:lnTo>
                    <a:pt x="10363200" y="9325356"/>
                  </a:lnTo>
                  <a:lnTo>
                    <a:pt x="0" y="9325356"/>
                  </a:lnTo>
                  <a:lnTo>
                    <a:pt x="0" y="0"/>
                  </a:lnTo>
                  <a:close/>
                </a:path>
              </a:pathLst>
            </a:custGeom>
            <a:blipFill>
              <a:blip r:embed="rId4"/>
              <a:stretch>
                <a:fillRect l="0" t="0" r="0" b="0"/>
              </a:stretch>
            </a:blipFill>
          </p:spPr>
        </p:sp>
      </p:gr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TextBox 6" id="6"/>
          <p:cNvSpPr txBox="true"/>
          <p:nvPr/>
        </p:nvSpPr>
        <p:spPr>
          <a:xfrm rot="0">
            <a:off x="902672" y="2085854"/>
            <a:ext cx="5408525" cy="6827848"/>
          </a:xfrm>
          <a:prstGeom prst="rect">
            <a:avLst/>
          </a:prstGeom>
        </p:spPr>
        <p:txBody>
          <a:bodyPr anchor="t" rtlCol="false" tIns="0" lIns="0" bIns="0" rIns="0">
            <a:spAutoFit/>
          </a:bodyPr>
          <a:lstStyle/>
          <a:p>
            <a:pPr algn="l" marL="493517" indent="-246758" lvl="1">
              <a:lnSpc>
                <a:spcPts val="4908"/>
              </a:lnSpc>
              <a:buFont typeface="Arial"/>
              <a:buChar char="•"/>
            </a:pPr>
            <a:r>
              <a:rPr lang="en-US" sz="4090">
                <a:solidFill>
                  <a:srgbClr val="000000"/>
                </a:solidFill>
                <a:latin typeface="Comfortaa"/>
                <a:ea typeface="Comfortaa"/>
                <a:cs typeface="Comfortaa"/>
                <a:sym typeface="Comfortaa"/>
              </a:rPr>
              <a:t>Foreign bases → external powers keep control</a:t>
            </a:r>
          </a:p>
          <a:p>
            <a:pPr algn="l" marL="493517" indent="-246758" lvl="1">
              <a:lnSpc>
                <a:spcPts val="4908"/>
              </a:lnSpc>
              <a:buFont typeface="Arial"/>
              <a:buChar char="•"/>
            </a:pPr>
            <a:r>
              <a:rPr lang="en-US" sz="4090">
                <a:solidFill>
                  <a:srgbClr val="000000"/>
                </a:solidFill>
                <a:latin typeface="Comfortaa"/>
                <a:ea typeface="Comfortaa"/>
                <a:cs typeface="Comfortaa"/>
                <a:sym typeface="Comfortaa"/>
              </a:rPr>
              <a:t>African states depend on foreign military power</a:t>
            </a:r>
          </a:p>
          <a:p>
            <a:pPr algn="l" marL="493517" indent="-246758" lvl="1">
              <a:lnSpc>
                <a:spcPts val="4908"/>
              </a:lnSpc>
              <a:buFont typeface="Arial"/>
              <a:buChar char="•"/>
            </a:pPr>
            <a:r>
              <a:rPr lang="en-US" sz="4090">
                <a:solidFill>
                  <a:srgbClr val="000000"/>
                </a:solidFill>
                <a:latin typeface="Comfortaa"/>
                <a:ea typeface="Comfortaa"/>
                <a:cs typeface="Comfortaa"/>
                <a:sym typeface="Comfortaa"/>
              </a:rPr>
              <a:t>Rising resistance in Sahel countries (Burkina Faso, Mali, Niger, Chad).</a:t>
            </a:r>
          </a:p>
        </p:txBody>
      </p:sp>
      <p:sp>
        <p:nvSpPr>
          <p:cNvPr name="TextBox 7" id="7"/>
          <p:cNvSpPr txBox="true"/>
          <p:nvPr/>
        </p:nvSpPr>
        <p:spPr>
          <a:xfrm rot="0">
            <a:off x="902672" y="481012"/>
            <a:ext cx="15158332"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Extending Colonialism</a:t>
            </a:r>
          </a:p>
        </p:txBody>
      </p:sp>
      <p:grpSp>
        <p:nvGrpSpPr>
          <p:cNvPr name="Group 8" id="8"/>
          <p:cNvGrpSpPr>
            <a:grpSpLocks noChangeAspect="true"/>
          </p:cNvGrpSpPr>
          <p:nvPr/>
        </p:nvGrpSpPr>
        <p:grpSpPr>
          <a:xfrm rot="0">
            <a:off x="7696199" y="1693512"/>
            <a:ext cx="9915559" cy="6609013"/>
            <a:chOff x="0" y="0"/>
            <a:chExt cx="13220745" cy="8812017"/>
          </a:xfrm>
        </p:grpSpPr>
        <p:sp>
          <p:nvSpPr>
            <p:cNvPr name="Freeform 9" id="9" descr="Peut être une image de 7 personnes et texte qui dit ’합!!!!!!! w!!!!!!! BRA U.S. Embassy, U.S.Embassy,Yaoundé-Cameroo Yaoundé Cameroon’"/>
            <p:cNvSpPr/>
            <p:nvPr/>
          </p:nvSpPr>
          <p:spPr>
            <a:xfrm flipH="false" flipV="false" rot="0">
              <a:off x="0" y="0"/>
              <a:ext cx="13220700" cy="8812022"/>
            </a:xfrm>
            <a:custGeom>
              <a:avLst/>
              <a:gdLst/>
              <a:ahLst/>
              <a:cxnLst/>
              <a:rect r="r" b="b" t="t" l="l"/>
              <a:pathLst>
                <a:path h="8812022" w="13220700">
                  <a:moveTo>
                    <a:pt x="0" y="0"/>
                  </a:moveTo>
                  <a:lnTo>
                    <a:pt x="13220700" y="0"/>
                  </a:lnTo>
                  <a:lnTo>
                    <a:pt x="13220700" y="8812022"/>
                  </a:lnTo>
                  <a:lnTo>
                    <a:pt x="0" y="8812022"/>
                  </a:lnTo>
                  <a:lnTo>
                    <a:pt x="0" y="0"/>
                  </a:lnTo>
                  <a:close/>
                </a:path>
              </a:pathLst>
            </a:custGeom>
            <a:blipFill>
              <a:blip r:embed="rId4"/>
              <a:stretch>
                <a:fillRect l="0" t="0" r="-4" b="0"/>
              </a:stretch>
            </a:blipFill>
          </p:spPr>
        </p:sp>
      </p:gr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10717217" y="1637870"/>
            <a:ext cx="7201443" cy="6915303"/>
            <a:chOff x="0" y="0"/>
            <a:chExt cx="9601924" cy="9220404"/>
          </a:xfrm>
        </p:grpSpPr>
        <p:sp>
          <p:nvSpPr>
            <p:cNvPr name="Freeform 7" id="7"/>
            <p:cNvSpPr/>
            <p:nvPr/>
          </p:nvSpPr>
          <p:spPr>
            <a:xfrm flipH="false" flipV="false" rot="0">
              <a:off x="0" y="0"/>
              <a:ext cx="9601962" cy="9220454"/>
            </a:xfrm>
            <a:custGeom>
              <a:avLst/>
              <a:gdLst/>
              <a:ahLst/>
              <a:cxnLst/>
              <a:rect r="r" b="b" t="t" l="l"/>
              <a:pathLst>
                <a:path h="9220454" w="9601962">
                  <a:moveTo>
                    <a:pt x="0" y="0"/>
                  </a:moveTo>
                  <a:lnTo>
                    <a:pt x="9601962" y="0"/>
                  </a:lnTo>
                  <a:lnTo>
                    <a:pt x="9601962" y="9220454"/>
                  </a:lnTo>
                  <a:lnTo>
                    <a:pt x="0" y="9220454"/>
                  </a:lnTo>
                  <a:lnTo>
                    <a:pt x="0" y="0"/>
                  </a:lnTo>
                  <a:close/>
                </a:path>
              </a:pathLst>
            </a:custGeom>
            <a:blipFill>
              <a:blip r:embed="rId4"/>
              <a:stretch>
                <a:fillRect l="0" t="-2068" r="0" b="-2068"/>
              </a:stretch>
            </a:blipFill>
          </p:spPr>
        </p:sp>
      </p:grpSp>
      <p:sp>
        <p:nvSpPr>
          <p:cNvPr name="TextBox 8" id="8"/>
          <p:cNvSpPr txBox="true"/>
          <p:nvPr/>
        </p:nvSpPr>
        <p:spPr>
          <a:xfrm rot="0">
            <a:off x="902672" y="1917796"/>
            <a:ext cx="8423102" cy="6432357"/>
          </a:xfrm>
          <a:prstGeom prst="rect">
            <a:avLst/>
          </a:prstGeom>
        </p:spPr>
        <p:txBody>
          <a:bodyPr anchor="t" rtlCol="false" tIns="0" lIns="0" bIns="0" rIns="0">
            <a:spAutoFit/>
          </a:bodyPr>
          <a:lstStyle/>
          <a:p>
            <a:pPr algn="l" marL="513065" indent="-256532" lvl="1">
              <a:lnSpc>
                <a:spcPts val="5103"/>
              </a:lnSpc>
              <a:buFont typeface="Arial"/>
              <a:buChar char="•"/>
            </a:pPr>
            <a:r>
              <a:rPr lang="en-US" sz="4252">
                <a:solidFill>
                  <a:srgbClr val="000000"/>
                </a:solidFill>
                <a:latin typeface="Comfortaa"/>
                <a:ea typeface="Comfortaa"/>
                <a:cs typeface="Comfortaa"/>
                <a:sym typeface="Comfortaa"/>
              </a:rPr>
              <a:t>Pollution and land pressure from bases</a:t>
            </a:r>
          </a:p>
          <a:p>
            <a:pPr algn="l" marL="513065" indent="-256532" lvl="1">
              <a:lnSpc>
                <a:spcPts val="5103"/>
              </a:lnSpc>
              <a:buFont typeface="Arial"/>
              <a:buChar char="•"/>
            </a:pPr>
            <a:r>
              <a:rPr lang="en-US" sz="4252">
                <a:solidFill>
                  <a:srgbClr val="000000"/>
                </a:solidFill>
                <a:latin typeface="Comfortaa"/>
                <a:ea typeface="Comfortaa"/>
                <a:cs typeface="Comfortaa"/>
                <a:sym typeface="Comfortaa"/>
              </a:rPr>
              <a:t>Camp Lemonnier (Djibouti): massive water use in semi-desert country</a:t>
            </a:r>
          </a:p>
          <a:p>
            <a:pPr algn="l" marL="513065" indent="-256532" lvl="1">
              <a:lnSpc>
                <a:spcPts val="5103"/>
              </a:lnSpc>
              <a:buFont typeface="Arial"/>
              <a:buChar char="•"/>
            </a:pPr>
            <a:r>
              <a:rPr lang="en-US" sz="4252">
                <a:solidFill>
                  <a:srgbClr val="000000"/>
                </a:solidFill>
                <a:latin typeface="Comfortaa"/>
                <a:ea typeface="Comfortaa"/>
                <a:cs typeface="Comfortaa"/>
                <a:sym typeface="Comfortaa"/>
              </a:rPr>
              <a:t>Air and hydrocarbon pollution from heavy air traffic and fuel leaks</a:t>
            </a:r>
          </a:p>
          <a:p>
            <a:pPr algn="l" marL="513065" indent="-256532" lvl="1">
              <a:lnSpc>
                <a:spcPts val="5103"/>
              </a:lnSpc>
              <a:buFont typeface="Arial"/>
              <a:buChar char="•"/>
            </a:pPr>
            <a:r>
              <a:rPr lang="en-US" sz="4252">
                <a:solidFill>
                  <a:srgbClr val="000000"/>
                </a:solidFill>
                <a:latin typeface="Comfortaa"/>
                <a:ea typeface="Comfortaa"/>
                <a:cs typeface="Comfortaa"/>
                <a:sym typeface="Comfortaa"/>
              </a:rPr>
              <a:t>Threats to fisheries and agriculture</a:t>
            </a:r>
          </a:p>
        </p:txBody>
      </p:sp>
      <p:sp>
        <p:nvSpPr>
          <p:cNvPr name="TextBox 9" id="9"/>
          <p:cNvSpPr txBox="true"/>
          <p:nvPr/>
        </p:nvSpPr>
        <p:spPr>
          <a:xfrm rot="0">
            <a:off x="902672" y="481012"/>
            <a:ext cx="15158332"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Damaging the Environment</a:t>
            </a: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grpSp>
        <p:nvGrpSpPr>
          <p:cNvPr name="Group 6" id="6"/>
          <p:cNvGrpSpPr/>
          <p:nvPr/>
        </p:nvGrpSpPr>
        <p:grpSpPr>
          <a:xfrm rot="0">
            <a:off x="9397997" y="1637870"/>
            <a:ext cx="8520663" cy="6915303"/>
            <a:chOff x="0" y="0"/>
            <a:chExt cx="11360884" cy="9220404"/>
          </a:xfrm>
        </p:grpSpPr>
        <p:sp>
          <p:nvSpPr>
            <p:cNvPr name="Freeform 7" id="7"/>
            <p:cNvSpPr/>
            <p:nvPr/>
          </p:nvSpPr>
          <p:spPr>
            <a:xfrm flipH="false" flipV="false" rot="0">
              <a:off x="0" y="0"/>
              <a:ext cx="11360912" cy="9220454"/>
            </a:xfrm>
            <a:custGeom>
              <a:avLst/>
              <a:gdLst/>
              <a:ahLst/>
              <a:cxnLst/>
              <a:rect r="r" b="b" t="t" l="l"/>
              <a:pathLst>
                <a:path h="9220454" w="11360912">
                  <a:moveTo>
                    <a:pt x="0" y="0"/>
                  </a:moveTo>
                  <a:lnTo>
                    <a:pt x="11360912" y="0"/>
                  </a:lnTo>
                  <a:lnTo>
                    <a:pt x="11360912" y="9220454"/>
                  </a:lnTo>
                  <a:lnTo>
                    <a:pt x="0" y="9220454"/>
                  </a:lnTo>
                  <a:lnTo>
                    <a:pt x="0" y="0"/>
                  </a:lnTo>
                  <a:close/>
                </a:path>
              </a:pathLst>
            </a:custGeom>
            <a:blipFill>
              <a:blip r:embed="rId4"/>
              <a:stretch>
                <a:fillRect l="-10869" t="0" r="-10869" b="0"/>
              </a:stretch>
            </a:blipFill>
          </p:spPr>
        </p:sp>
      </p:grpSp>
      <p:sp>
        <p:nvSpPr>
          <p:cNvPr name="TextBox 8" id="8"/>
          <p:cNvSpPr txBox="true"/>
          <p:nvPr/>
        </p:nvSpPr>
        <p:spPr>
          <a:xfrm rot="0">
            <a:off x="725515" y="1983938"/>
            <a:ext cx="8418485" cy="6697298"/>
          </a:xfrm>
          <a:prstGeom prst="rect">
            <a:avLst/>
          </a:prstGeom>
        </p:spPr>
        <p:txBody>
          <a:bodyPr anchor="t" rtlCol="false" tIns="0" lIns="0" bIns="0" rIns="0">
            <a:spAutoFit/>
          </a:bodyPr>
          <a:lstStyle/>
          <a:p>
            <a:pPr algn="l" marL="486383" indent="-243192" lvl="1">
              <a:lnSpc>
                <a:spcPts val="4837"/>
              </a:lnSpc>
              <a:buFont typeface="Arial"/>
              <a:buChar char="•"/>
            </a:pPr>
            <a:r>
              <a:rPr lang="en-US" sz="4031">
                <a:solidFill>
                  <a:srgbClr val="000000"/>
                </a:solidFill>
                <a:latin typeface="Comfortaa"/>
                <a:ea typeface="Comfortaa"/>
                <a:cs typeface="Comfortaa"/>
                <a:sym typeface="Comfortaa"/>
              </a:rPr>
              <a:t>Armed conflicts persist across Africa (Sudan, DRC, Somalia, Libya, Chad, CAR, Mali, Burkina Faso, etc.).</a:t>
            </a:r>
          </a:p>
          <a:p>
            <a:pPr algn="l" marL="486383" indent="-243192" lvl="1">
              <a:lnSpc>
                <a:spcPts val="4837"/>
              </a:lnSpc>
              <a:buFont typeface="Arial"/>
              <a:buChar char="•"/>
            </a:pPr>
            <a:r>
              <a:rPr lang="en-US" sz="4031">
                <a:solidFill>
                  <a:srgbClr val="000000"/>
                </a:solidFill>
                <a:latin typeface="Comfortaa"/>
                <a:ea typeface="Comfortaa"/>
                <a:cs typeface="Comfortaa"/>
                <a:sym typeface="Comfortaa"/>
              </a:rPr>
              <a:t>Military bases fuel arms race and deepen conflict dynamics</a:t>
            </a:r>
          </a:p>
          <a:p>
            <a:pPr algn="l" marL="486383" indent="-243192" lvl="1">
              <a:lnSpc>
                <a:spcPts val="4837"/>
              </a:lnSpc>
              <a:buFont typeface="Arial"/>
              <a:buChar char="•"/>
            </a:pPr>
            <a:r>
              <a:rPr lang="en-US" sz="4031">
                <a:solidFill>
                  <a:srgbClr val="000000"/>
                </a:solidFill>
                <a:latin typeface="Comfortaa"/>
                <a:ea typeface="Comfortaa"/>
                <a:cs typeface="Comfortaa"/>
                <a:sym typeface="Comfortaa"/>
              </a:rPr>
              <a:t>External rivalries have been imported like in Sudan: Russia–Ukraine tensions play out on African soil.</a:t>
            </a:r>
          </a:p>
        </p:txBody>
      </p:sp>
      <p:sp>
        <p:nvSpPr>
          <p:cNvPr name="TextBox 9" id="9"/>
          <p:cNvSpPr txBox="true"/>
          <p:nvPr/>
        </p:nvSpPr>
        <p:spPr>
          <a:xfrm rot="0">
            <a:off x="902672" y="481012"/>
            <a:ext cx="15158332" cy="1095375"/>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Facilitating Conflict</a:t>
            </a:r>
          </a:p>
        </p:txBody>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8780" y="9098312"/>
            <a:ext cx="17930438" cy="47625"/>
            <a:chOff x="0" y="0"/>
            <a:chExt cx="23907251" cy="63500"/>
          </a:xfrm>
        </p:grpSpPr>
        <p:sp>
          <p:nvSpPr>
            <p:cNvPr name="Freeform 3" id="3"/>
            <p:cNvSpPr/>
            <p:nvPr/>
          </p:nvSpPr>
          <p:spPr>
            <a:xfrm flipH="false" flipV="false" rot="0">
              <a:off x="0" y="0"/>
              <a:ext cx="23928324" cy="84709"/>
            </a:xfrm>
            <a:custGeom>
              <a:avLst/>
              <a:gdLst/>
              <a:ahLst/>
              <a:cxnLst/>
              <a:rect r="r" b="b" t="t" l="l"/>
              <a:pathLst>
                <a:path h="84709" w="23928324">
                  <a:moveTo>
                    <a:pt x="42291" y="0"/>
                  </a:moveTo>
                  <a:lnTo>
                    <a:pt x="23886033" y="0"/>
                  </a:lnTo>
                  <a:cubicBezTo>
                    <a:pt x="23909401" y="0"/>
                    <a:pt x="23928324" y="18923"/>
                    <a:pt x="23928324" y="42291"/>
                  </a:cubicBezTo>
                  <a:cubicBezTo>
                    <a:pt x="23928324" y="65659"/>
                    <a:pt x="23909401" y="84582"/>
                    <a:pt x="23886033" y="84582"/>
                  </a:cubicBezTo>
                  <a:lnTo>
                    <a:pt x="42291" y="84582"/>
                  </a:lnTo>
                  <a:cubicBezTo>
                    <a:pt x="18923" y="84709"/>
                    <a:pt x="0" y="65659"/>
                    <a:pt x="0" y="42291"/>
                  </a:cubicBezTo>
                  <a:cubicBezTo>
                    <a:pt x="0" y="18923"/>
                    <a:pt x="18923" y="0"/>
                    <a:pt x="42291" y="0"/>
                  </a:cubicBezTo>
                  <a:close/>
                </a:path>
              </a:pathLst>
            </a:custGeom>
            <a:solidFill>
              <a:srgbClr val="00ADEF"/>
            </a:solidFill>
          </p:spPr>
        </p:sp>
      </p:grpSp>
      <p:grpSp>
        <p:nvGrpSpPr>
          <p:cNvPr name="Group 4" id="4"/>
          <p:cNvGrpSpPr/>
          <p:nvPr/>
        </p:nvGrpSpPr>
        <p:grpSpPr>
          <a:xfrm rot="0">
            <a:off x="16578239" y="9239250"/>
            <a:ext cx="1662136" cy="1028700"/>
            <a:chOff x="0" y="0"/>
            <a:chExt cx="2216181" cy="1371600"/>
          </a:xfrm>
        </p:grpSpPr>
        <p:sp>
          <p:nvSpPr>
            <p:cNvPr name="Freeform 5" id="5"/>
            <p:cNvSpPr/>
            <p:nvPr/>
          </p:nvSpPr>
          <p:spPr>
            <a:xfrm flipH="false" flipV="false" rot="0">
              <a:off x="0" y="0"/>
              <a:ext cx="2216150" cy="1371600"/>
            </a:xfrm>
            <a:custGeom>
              <a:avLst/>
              <a:gdLst/>
              <a:ahLst/>
              <a:cxnLst/>
              <a:rect r="r" b="b" t="t" l="l"/>
              <a:pathLst>
                <a:path h="1371600" w="2216150">
                  <a:moveTo>
                    <a:pt x="0" y="0"/>
                  </a:moveTo>
                  <a:lnTo>
                    <a:pt x="2216150" y="0"/>
                  </a:lnTo>
                  <a:lnTo>
                    <a:pt x="2216150" y="1371600"/>
                  </a:lnTo>
                  <a:lnTo>
                    <a:pt x="0" y="1371600"/>
                  </a:lnTo>
                  <a:lnTo>
                    <a:pt x="0" y="0"/>
                  </a:lnTo>
                  <a:close/>
                </a:path>
              </a:pathLst>
            </a:custGeom>
            <a:blipFill>
              <a:blip r:embed="rId3"/>
              <a:stretch>
                <a:fillRect l="0" t="-13247" r="-1" b="-13247"/>
              </a:stretch>
            </a:blipFill>
          </p:spPr>
        </p:sp>
      </p:grpSp>
      <p:sp>
        <p:nvSpPr>
          <p:cNvPr name="TextBox 6" id="6"/>
          <p:cNvSpPr txBox="true"/>
          <p:nvPr/>
        </p:nvSpPr>
        <p:spPr>
          <a:xfrm rot="0">
            <a:off x="820877" y="2101003"/>
            <a:ext cx="7848600" cy="5791200"/>
          </a:xfrm>
          <a:prstGeom prst="rect">
            <a:avLst/>
          </a:prstGeom>
        </p:spPr>
        <p:txBody>
          <a:bodyPr anchor="t" rtlCol="false" tIns="0" lIns="0" bIns="0" rIns="0">
            <a:spAutoFit/>
          </a:bodyPr>
          <a:lstStyle/>
          <a:p>
            <a:pPr algn="l" marL="579120" indent="-289560" lvl="1">
              <a:lnSpc>
                <a:spcPts val="5759"/>
              </a:lnSpc>
              <a:buFont typeface="Arial"/>
              <a:buChar char="•"/>
            </a:pPr>
            <a:r>
              <a:rPr lang="en-US" sz="4800">
                <a:solidFill>
                  <a:srgbClr val="000000"/>
                </a:solidFill>
                <a:latin typeface="Comfortaa"/>
                <a:ea typeface="Comfortaa"/>
                <a:cs typeface="Comfortaa"/>
                <a:sym typeface="Comfortaa"/>
              </a:rPr>
              <a:t>Decisions on bases treated as secret-defense.</a:t>
            </a:r>
          </a:p>
          <a:p>
            <a:pPr algn="l" marL="579120" indent="-289560" lvl="1">
              <a:lnSpc>
                <a:spcPts val="5759"/>
              </a:lnSpc>
              <a:buFont typeface="Arial"/>
              <a:buChar char="•"/>
            </a:pPr>
            <a:r>
              <a:rPr lang="en-US" sz="4800">
                <a:solidFill>
                  <a:srgbClr val="000000"/>
                </a:solidFill>
                <a:latin typeface="Comfortaa"/>
                <a:ea typeface="Comfortaa"/>
                <a:cs typeface="Comfortaa"/>
                <a:sym typeface="Comfortaa"/>
              </a:rPr>
              <a:t>Civil society actors silenced or discredited, accused of serving foreign interests.</a:t>
            </a:r>
          </a:p>
        </p:txBody>
      </p:sp>
      <p:sp>
        <p:nvSpPr>
          <p:cNvPr name="TextBox 7" id="7"/>
          <p:cNvSpPr txBox="true"/>
          <p:nvPr/>
        </p:nvSpPr>
        <p:spPr>
          <a:xfrm rot="0">
            <a:off x="902672" y="481012"/>
            <a:ext cx="16851928" cy="1102866"/>
          </a:xfrm>
          <a:prstGeom prst="rect">
            <a:avLst/>
          </a:prstGeom>
        </p:spPr>
        <p:txBody>
          <a:bodyPr anchor="t" rtlCol="false" tIns="0" lIns="0" bIns="0" rIns="0">
            <a:spAutoFit/>
          </a:bodyPr>
          <a:lstStyle/>
          <a:p>
            <a:pPr algn="l">
              <a:lnSpc>
                <a:spcPts val="8640"/>
              </a:lnSpc>
            </a:pPr>
            <a:r>
              <a:rPr lang="en-US" b="true" sz="7200" spc="-359">
                <a:solidFill>
                  <a:srgbClr val="00ADEF"/>
                </a:solidFill>
                <a:latin typeface="Rubik Bold"/>
                <a:ea typeface="Rubik Bold"/>
                <a:cs typeface="Rubik Bold"/>
                <a:sym typeface="Rubik Bold"/>
              </a:rPr>
              <a:t>Lack of self-determination of peoples </a:t>
            </a:r>
          </a:p>
        </p:txBody>
      </p:sp>
      <p:grpSp>
        <p:nvGrpSpPr>
          <p:cNvPr name="Group 8" id="8"/>
          <p:cNvGrpSpPr>
            <a:grpSpLocks noChangeAspect="true"/>
          </p:cNvGrpSpPr>
          <p:nvPr/>
        </p:nvGrpSpPr>
        <p:grpSpPr>
          <a:xfrm rot="0">
            <a:off x="8669477" y="2593781"/>
            <a:ext cx="9065668" cy="5099438"/>
            <a:chOff x="0" y="0"/>
            <a:chExt cx="12087557" cy="6799251"/>
          </a:xfrm>
        </p:grpSpPr>
        <p:sp>
          <p:nvSpPr>
            <p:cNvPr name="Freeform 9" id="9" descr="Une image contenant personne, intérieur, Visage humain, habits  Le contenu généré par l’IA peut être incorrect."/>
            <p:cNvSpPr/>
            <p:nvPr/>
          </p:nvSpPr>
          <p:spPr>
            <a:xfrm flipH="false" flipV="false" rot="0">
              <a:off x="0" y="0"/>
              <a:ext cx="12087606" cy="6799199"/>
            </a:xfrm>
            <a:custGeom>
              <a:avLst/>
              <a:gdLst/>
              <a:ahLst/>
              <a:cxnLst/>
              <a:rect r="r" b="b" t="t" l="l"/>
              <a:pathLst>
                <a:path h="6799199" w="12087606">
                  <a:moveTo>
                    <a:pt x="0" y="0"/>
                  </a:moveTo>
                  <a:lnTo>
                    <a:pt x="12087606" y="0"/>
                  </a:lnTo>
                  <a:lnTo>
                    <a:pt x="12087606" y="6799199"/>
                  </a:lnTo>
                  <a:lnTo>
                    <a:pt x="0" y="6799199"/>
                  </a:lnTo>
                  <a:lnTo>
                    <a:pt x="0" y="0"/>
                  </a:lnTo>
                  <a:close/>
                </a:path>
              </a:pathLst>
            </a:custGeom>
            <a:blipFill>
              <a:blip r:embed="rId4"/>
              <a:stretch>
                <a:fillRect l="0" t="0" r="0" b="0"/>
              </a:stretch>
            </a:blipFill>
          </p:spPr>
        </p:sp>
      </p:gr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DAGw7vZk_zI</dc:identifier>
  <dcterms:modified xsi:type="dcterms:W3CDTF">2011-08-01T06:04:30Z</dcterms:modified>
  <cp:revision>1</cp:revision>
  <dc:title>Bases in Africa (updated)</dc:title>
</cp:coreProperties>
</file>