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9" r:id="rId3"/>
    <p:sldId id="632" r:id="rId4"/>
    <p:sldId id="663" r:id="rId5"/>
    <p:sldId id="654" r:id="rId6"/>
    <p:sldId id="627" r:id="rId7"/>
    <p:sldId id="666" r:id="rId8"/>
    <p:sldId id="655" r:id="rId9"/>
    <p:sldId id="656" r:id="rId10"/>
    <p:sldId id="665" r:id="rId11"/>
    <p:sldId id="662" r:id="rId1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77"/>
    <p:restoredTop sz="92868"/>
  </p:normalViewPr>
  <p:slideViewPr>
    <p:cSldViewPr snapToGrid="0" snapToObjects="1">
      <p:cViewPr>
        <p:scale>
          <a:sx n="102" d="100"/>
          <a:sy n="102" d="100"/>
        </p:scale>
        <p:origin x="1176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5A96C0-5B25-AD73-E72D-306356D8CF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2A62D8-EE63-FD50-74E4-4E6721C804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9980C4-AF49-0E43-8ECF-87074C695E2A}" type="datetimeFigureOut">
              <a:rPr lang="fr-FR"/>
              <a:pPr>
                <a:defRPr/>
              </a:pPr>
              <a:t>09/05/2024</a:t>
            </a:fld>
            <a:endParaRPr lang="fr-FR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E173B0E-D5E6-38C4-BCFB-1944E267F8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17A35A9-8AAA-234A-D896-3EC3E2168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2F3FE-7D5D-AEDE-8B62-45125D8241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93499-026D-F342-DF7C-6C2F69E12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200F67-9D57-8A4E-9BFB-050D21DB4A26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24FED204-2D71-BFAF-0786-47FE40003B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E4AE8E85-BEFF-050A-8727-340C45F0E1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en-US"/>
              <a:t>145 survey: X combatants Mutobo</a:t>
            </a:r>
          </a:p>
          <a:p>
            <a:pPr eaLnBrk="1" hangingPunct="1">
              <a:spcBef>
                <a:spcPct val="0"/>
              </a:spcBef>
            </a:pPr>
            <a:r>
              <a:rPr lang="fr-FR" altLang="en-US"/>
              <a:t>Logica: Learning On Gender in Conflict Areas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1A76320D-F99D-2768-EBB6-A836774315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CD42E87-403E-5942-8CCA-DB9399505748}" type="slidenum">
              <a:rPr lang="fr-FR" altLang="en-US"/>
              <a:pPr/>
              <a:t>2</a:t>
            </a:fld>
            <a:endParaRPr lang="fr-F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08C91B02-D25A-EF98-CD29-AC5CC79317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5F277973-AE88-E4EE-D7ED-12F2FB4123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50% civil et 50% hommes en uniforme (touché l’armée)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2209E334-0763-206F-873A-BBF25790B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795A2A-F2A3-2F47-BDA4-CE80B414EFB0}" type="slidenum">
              <a:rPr lang="fr-FR" altLang="en-US"/>
              <a:pPr/>
              <a:t>5</a:t>
            </a:fld>
            <a:endParaRPr lang="fr-F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E66D44C2-1355-6D0F-03EF-BCC80E3BF8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B2036362-102E-B61E-EE89-5C0CF6F82E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Evaluation/Recherche Randomisée</a:t>
            </a: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E274D08C-E968-87D7-79A9-1DE392EC8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35748B4-A84F-BD40-8AF8-7B998A9878DA}" type="slidenum">
              <a:rPr lang="fr-FR" altLang="en-US"/>
              <a:pPr/>
              <a:t>9</a:t>
            </a:fld>
            <a:endParaRPr lang="fr-F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5636BBF4-B5F5-CEFB-3E75-CD0735ED2E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B6856EFE-862A-985F-C4A4-CB25F851F2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Quelle est la force de cette methodologie? Quelle est l’originalité de cette méthodologie?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F1D091E1-5D3D-F858-FA3B-9B443D352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32A32EB-81D0-3E4A-99FA-39E7DFA1E2C3}" type="slidenum">
              <a:rPr lang="fr-FR" altLang="en-US"/>
              <a:pPr/>
              <a:t>11</a:t>
            </a:fld>
            <a:endParaRPr lang="fr-F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9985C-7FFF-0D14-D24A-276B68A0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78472-61F1-A546-A931-DCB72BFFFAAC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01CAB-03DD-3CA1-DF88-060D1396D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5869B-A92B-B5E3-876C-D5E45330C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7A4B1-3EE5-2245-A705-CDF16F5AEE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855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F0B2A-3E2A-0B82-5DA1-26CF806B0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06363-B70F-CB40-91F7-D5DD32194FF4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8C7DB-02FE-509C-8E77-8BEAEA382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87F46-B296-8F4F-8D62-92B729EB4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EAA47-1C75-7A49-94F4-F5AAC44672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3047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6EB98-DCF5-6516-91E4-20233A1B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14F19-EC13-3F41-B178-03499A3E49EA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3255F-FBF9-8656-7BAD-DE15D2430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E042D-97B2-756C-4CCD-272EF3971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388D9-1FBC-FA42-8832-749BDC889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38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E6069-D845-964D-58A6-CEAFA5238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52F32-51C6-8C42-B268-FF6CD7DFFD1F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ADE2E-C105-B961-6743-19983D54B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23D6E-3B68-52A0-8996-8868EC92E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E657A-85E4-DC47-943B-6C150AF023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1805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6DD4F-A654-2DA1-7B62-49ADAFE4C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A1123-FF95-C54D-A648-67C531C09747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38A13-E7B9-025A-7AB1-6CFB549B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E74B9-F4FB-915F-55BA-9D82F88DE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89FEC0-D3B6-5047-9BD4-E63D607158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062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210A7FD-DDFB-711D-4A08-18ADD565F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2A94C-80F1-B14B-875C-4448B316B430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1F8BB1-E450-DC68-EE7C-0F40F7CFA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9802AD-2162-91AE-8B15-A0F8F60E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3ECB4-0DEA-0440-A2FE-CAF53DB1F7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46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A73AD8A-B466-D27A-E0ED-0215E306D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986D6-3821-A149-B8F8-44F44DAFE009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5315841-EC6B-C27C-0ACE-86F168BB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7D4AC44-8DD8-749B-CC62-478512BD8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688837-F31D-C94F-9A1C-CC1B56FF05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95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D674428-89B2-CB80-70D3-3051B1670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97AE-EA6F-B442-90E5-5E7EEF9BCB3A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66369C-4CFA-9DFA-CE8D-BF7B440F9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1D9CDBE-AE04-F03E-CF8D-60A111E7E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8B65F-2718-C44E-A30E-BE98D04D32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581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DFFD72C-4C43-4AD5-8CBB-551E431B9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43D7B-725B-F249-9465-38612EB72D79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4C8A493-4EA1-F594-D28C-643A6ED0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94B3BB-EF7D-B4CD-DC7B-E079BE000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3FA61-09E1-3F42-B7C7-C3B1A7F887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939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AA17190-43B9-C0B9-C562-7E2A3C92A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C415E-B8E2-5E42-AA01-AFB2CDB097AD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6CEE8E-80BB-CCA9-C905-636813D49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15CF2F-CFFC-C129-B4BF-9EC6BD17A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7663B-D7B6-E444-8689-C1441C3C8D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44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FA5ED1-97DC-E9E7-37AD-C9B2BCA3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247C-8440-E04F-9EED-EDE884F5FD9C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B1B190-EFAF-CAA0-32C5-A2714EEEC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8820AB-EF98-5DFA-BCA9-EB528C56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938A5-F019-7F4B-A806-5CB71DC9A3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897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572F7DD-B48A-A44E-29AC-626A4BBCBA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A7BD7CE-92CE-A0F2-2838-062E5B1374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305EB-6A95-640C-8F58-637D1F1B1F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811DF8-F8DE-5248-878B-5997122E96A7}" type="datetimeFigureOut">
              <a:rPr lang="en-US"/>
              <a:pPr>
                <a:defRPr/>
              </a:pPr>
              <a:t>5/9/24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D49FB-682D-AB9E-34F1-E5499D6EB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FD831-07F4-BE65-4071-BDE456D034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340B887B-ABED-E343-B44B-42E1F2A3595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F066268-9BE7-A8B4-F30C-CEA4387905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219450"/>
            <a:ext cx="12192000" cy="32607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7800" b="1" dirty="0" err="1">
                <a:latin typeface="+mj-lt"/>
                <a:ea typeface="+mj-ea"/>
                <a:cs typeface="+mj-cs"/>
              </a:rPr>
              <a:t>Masculinities</a:t>
            </a:r>
            <a:r>
              <a:rPr lang="fr-FR" sz="7800" b="1" dirty="0">
                <a:latin typeface="+mj-lt"/>
                <a:ea typeface="+mj-ea"/>
                <a:cs typeface="+mj-cs"/>
              </a:rPr>
              <a:t> in </a:t>
            </a:r>
            <a:r>
              <a:rPr lang="fr-FR" sz="7800" b="1" dirty="0" err="1">
                <a:latin typeface="+mj-lt"/>
                <a:ea typeface="+mj-ea"/>
                <a:cs typeface="+mj-cs"/>
              </a:rPr>
              <a:t>Conflict</a:t>
            </a:r>
            <a:endParaRPr lang="fr-FR" sz="7800" b="1" dirty="0">
              <a:latin typeface="+mj-lt"/>
              <a:ea typeface="+mj-ea"/>
              <a:cs typeface="+mj-cs"/>
            </a:endParaRP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fr-FR" sz="4300" dirty="0" err="1">
                <a:solidFill>
                  <a:srgbClr val="0190AD"/>
                </a:solidFill>
                <a:latin typeface="+mj-lt"/>
                <a:ea typeface="+mj-ea"/>
                <a:cs typeface="+mj-cs"/>
              </a:rPr>
              <a:t>Demining</a:t>
            </a:r>
            <a:r>
              <a:rPr lang="fr-FR" sz="4300" dirty="0">
                <a:solidFill>
                  <a:srgbClr val="0190AD"/>
                </a:solidFill>
                <a:latin typeface="+mj-lt"/>
                <a:ea typeface="+mj-ea"/>
                <a:cs typeface="+mj-cs"/>
              </a:rPr>
              <a:t> the spirit of </a:t>
            </a:r>
            <a:r>
              <a:rPr lang="fr-FR" sz="4300" dirty="0" err="1">
                <a:solidFill>
                  <a:srgbClr val="0190AD"/>
                </a:solidFill>
                <a:latin typeface="+mj-lt"/>
                <a:ea typeface="+mj-ea"/>
                <a:cs typeface="+mj-cs"/>
              </a:rPr>
              <a:t>war</a:t>
            </a:r>
            <a:r>
              <a:rPr lang="fr-FR" sz="4300" dirty="0">
                <a:solidFill>
                  <a:srgbClr val="0190AD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fr-FR" sz="4300" dirty="0" err="1">
                <a:solidFill>
                  <a:srgbClr val="0190AD"/>
                </a:solidFill>
                <a:latin typeface="+mj-lt"/>
                <a:ea typeface="+mj-ea"/>
                <a:cs typeface="+mj-cs"/>
              </a:rPr>
              <a:t>create</a:t>
            </a:r>
            <a:r>
              <a:rPr lang="fr-FR" sz="4300" dirty="0">
                <a:solidFill>
                  <a:srgbClr val="0190AD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4300" dirty="0" err="1">
                <a:solidFill>
                  <a:srgbClr val="0190AD"/>
                </a:solidFill>
                <a:latin typeface="+mj-lt"/>
                <a:ea typeface="+mj-ea"/>
                <a:cs typeface="+mj-cs"/>
              </a:rPr>
              <a:t>stability</a:t>
            </a:r>
            <a:endParaRPr lang="fr-FR" b="1" dirty="0"/>
          </a:p>
        </p:txBody>
      </p:sp>
      <p:pic>
        <p:nvPicPr>
          <p:cNvPr id="14338" name="Picture 1">
            <a:extLst>
              <a:ext uri="{FF2B5EF4-FFF2-40B4-BE49-F238E27FC236}">
                <a16:creationId xmlns:a16="http://schemas.microsoft.com/office/drawing/2014/main" id="{B36871D9-25B0-B128-223D-3B8B5EFF5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511175"/>
            <a:ext cx="43497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52726-BA10-76CC-4130-7AC7B47A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0104"/>
            <a:ext cx="10515600" cy="851770"/>
          </a:xfrm>
        </p:spPr>
        <p:txBody>
          <a:bodyPr/>
          <a:lstStyle/>
          <a:p>
            <a:pPr algn="ctr"/>
            <a:r>
              <a:rPr lang="fr-FR" altLang="en-US" dirty="0" err="1">
                <a:solidFill>
                  <a:srgbClr val="0190AD"/>
                </a:solidFill>
              </a:rPr>
              <a:t>Result</a:t>
            </a:r>
            <a:r>
              <a:rPr lang="fr-FR" altLang="en-US" dirty="0">
                <a:solidFill>
                  <a:srgbClr val="0190AD"/>
                </a:solidFill>
              </a:rPr>
              <a:t> and Impact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38199-F91A-5829-929B-92D66A541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518" y="1061537"/>
            <a:ext cx="10515600" cy="5589784"/>
          </a:xfrm>
        </p:spPr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Better management of problems at home: Communication and dialogues between spouses instead of fights.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Stop alcohol abuse and reduce drinking: Many men report to have stopped drinking; this is confirmed by their wives.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Control of frustration and aggression: Many men say that they are able to manage and control anger, communicate instead of fight.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Share income with wife and family: Almost all previous participants adapted income and money management: men share their income with their wives and make decisions together.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Peace at home and happy children: Men spend more time with their children and their wives, many children go to school for the first time.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Improved health conditions: Many men and women report that they were able to gain weight, and feel mentally and physically better.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More gender equality: Men (and women) report positive changes where women become more considered as equal partners.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576529"/>
              </a:buClr>
              <a:buFont typeface="Wingdings" pitchFamily="2" charset="2"/>
              <a:buChar char=""/>
            </a:pPr>
            <a:r>
              <a:rPr lang="en-US" sz="2400" dirty="0">
                <a:latin typeface="+mj-lt"/>
              </a:rPr>
              <a:t>Healthier sexual relations: men starting to change attitudes to no longer see sex as a men’s right only.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871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29857FCC-ABAF-3BCE-0446-D88A26BAA6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 dirty="0">
                <a:solidFill>
                  <a:srgbClr val="0190AD"/>
                </a:solidFill>
              </a:rPr>
              <a:t>Conclusion/</a:t>
            </a:r>
            <a:r>
              <a:rPr lang="fr-FR" altLang="en-US" dirty="0" err="1">
                <a:solidFill>
                  <a:srgbClr val="0190AD"/>
                </a:solidFill>
              </a:rPr>
              <a:t>Reflexion</a:t>
            </a:r>
            <a:endParaRPr lang="fr-FR" altLang="en-US" dirty="0">
              <a:solidFill>
                <a:srgbClr val="0190AD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EF95B-229F-A50F-67A0-A368ADD98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+mj-lt"/>
              </a:rPr>
              <a:t>Participants in the </a:t>
            </a:r>
            <a:r>
              <a:rPr lang="en-US" dirty="0" err="1">
                <a:latin typeface="+mj-lt"/>
              </a:rPr>
              <a:t>Lpint</a:t>
            </a:r>
            <a:r>
              <a:rPr lang="en-US" dirty="0">
                <a:latin typeface="+mj-lt"/>
              </a:rPr>
              <a:t> program demonstrate </a:t>
            </a:r>
            <a:r>
              <a:rPr lang="en-US" b="1" dirty="0">
                <a:latin typeface="+mj-lt"/>
              </a:rPr>
              <a:t>more confidence and stability in managing problems and emotions </a:t>
            </a:r>
            <a:r>
              <a:rPr lang="en-US" dirty="0">
                <a:latin typeface="+mj-lt"/>
              </a:rPr>
              <a:t>through non-violent means at home and in the community.</a:t>
            </a:r>
          </a:p>
          <a:p>
            <a:pPr marL="342900" marR="0" lvl="0" indent="-3429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latin typeface="+mj-lt"/>
            </a:endParaRPr>
          </a:p>
          <a:p>
            <a:pPr marL="342900" marR="0" lvl="0" indent="-3429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+mj-lt"/>
              </a:rPr>
              <a:t>They are better equipped to deal with negative experiences or frustrations they still face without resorting to violence.</a:t>
            </a:r>
          </a:p>
          <a:p>
            <a:pPr marL="342900" marR="0" lvl="0" indent="-3429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latin typeface="+mj-lt"/>
            </a:endParaRPr>
          </a:p>
          <a:p>
            <a:pPr marL="342900" marR="0" lvl="0" indent="-3429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+mj-lt"/>
              </a:rPr>
              <a:t>The strength of the LP approach: adapting to Congolese culture, targeting injured/traumatized men, integrating gender and masculinity</a:t>
            </a:r>
          </a:p>
          <a:p>
            <a:pPr marL="0" indent="0" eaLnBrk="1" hangingPunct="1">
              <a:buNone/>
              <a:defRPr/>
            </a:pPr>
            <a:endParaRPr lang="x-none" altLang="x-none" dirty="0"/>
          </a:p>
          <a:p>
            <a:pPr eaLnBrk="1" hangingPunct="1">
              <a:defRPr/>
            </a:pPr>
            <a:endParaRPr lang="fr-FR" dirty="0"/>
          </a:p>
          <a:p>
            <a:pPr eaLnBrk="1" hangingPunct="1">
              <a:defRPr/>
            </a:pPr>
            <a:endParaRPr lang="fr-FR" dirty="0"/>
          </a:p>
          <a:p>
            <a:pPr eaLnBrk="1" hangingPunct="1">
              <a:defRPr/>
            </a:pPr>
            <a:endParaRPr lang="fr-FR" dirty="0"/>
          </a:p>
        </p:txBody>
      </p:sp>
      <p:pic>
        <p:nvPicPr>
          <p:cNvPr id="29699" name="Picture 5">
            <a:extLst>
              <a:ext uri="{FF2B5EF4-FFF2-40B4-BE49-F238E27FC236}">
                <a16:creationId xmlns:a16="http://schemas.microsoft.com/office/drawing/2014/main" id="{40164495-2080-B3D1-E273-160B76A5C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0" y="5732463"/>
            <a:ext cx="17795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1D5CBABF-0AF5-28FC-1443-245F6F1291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 dirty="0">
                <a:solidFill>
                  <a:srgbClr val="0190AD"/>
                </a:solidFill>
              </a:rPr>
              <a:t>Research 2010-2018 RDC-</a:t>
            </a:r>
            <a:r>
              <a:rPr lang="en-US" altLang="en-US" sz="4500" dirty="0" err="1">
                <a:solidFill>
                  <a:srgbClr val="0190AD"/>
                </a:solidFill>
              </a:rPr>
              <a:t>l’East</a:t>
            </a:r>
            <a:br>
              <a:rPr lang="en-US" altLang="en-US" sz="4500" dirty="0">
                <a:solidFill>
                  <a:srgbClr val="0190AD"/>
                </a:solidFill>
              </a:rPr>
            </a:br>
            <a:r>
              <a:rPr lang="en-US" altLang="en-US" sz="2200" dirty="0" err="1">
                <a:solidFill>
                  <a:srgbClr val="0190AD"/>
                </a:solidFill>
              </a:rPr>
              <a:t>Equimundo</a:t>
            </a:r>
            <a:r>
              <a:rPr lang="en-US" altLang="en-US" sz="2200" dirty="0">
                <a:solidFill>
                  <a:srgbClr val="0190AD"/>
                </a:solidFill>
              </a:rPr>
              <a:t>, Living Peace Institute &amp; World Bank (Banque Mondiale,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BD28D-79FA-D4F2-276D-E0B8BF4158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24450" cy="4783138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000" dirty="0" err="1">
                <a:latin typeface="+mj-lt"/>
              </a:rPr>
              <a:t>Masculinity</a:t>
            </a:r>
            <a:r>
              <a:rPr lang="fr-FR" sz="2000" dirty="0">
                <a:latin typeface="+mj-lt"/>
              </a:rPr>
              <a:t>: chef of the </a:t>
            </a:r>
            <a:r>
              <a:rPr lang="fr-FR" sz="2000" dirty="0" err="1">
                <a:latin typeface="+mj-lt"/>
              </a:rPr>
              <a:t>family</a:t>
            </a:r>
            <a:r>
              <a:rPr lang="fr-FR" sz="2000" dirty="0">
                <a:latin typeface="+mj-lt"/>
              </a:rPr>
              <a:t>, </a:t>
            </a:r>
            <a:r>
              <a:rPr lang="fr-FR" sz="2000" dirty="0" err="1">
                <a:latin typeface="+mj-lt"/>
              </a:rPr>
              <a:t>responsible</a:t>
            </a:r>
            <a:r>
              <a:rPr lang="fr-FR" sz="2000" dirty="0">
                <a:latin typeface="+mj-lt"/>
              </a:rPr>
              <a:t>, support for the </a:t>
            </a:r>
            <a:r>
              <a:rPr lang="fr-FR" sz="2000" dirty="0" err="1">
                <a:latin typeface="+mj-lt"/>
              </a:rPr>
              <a:t>family</a:t>
            </a:r>
            <a:r>
              <a:rPr lang="fr-FR" sz="2000" dirty="0">
                <a:latin typeface="+mj-lt"/>
              </a:rPr>
              <a:t> and </a:t>
            </a:r>
            <a:r>
              <a:rPr lang="fr-FR" sz="2000" dirty="0" err="1">
                <a:latin typeface="+mj-lt"/>
              </a:rPr>
              <a:t>protector</a:t>
            </a:r>
            <a:r>
              <a:rPr lang="fr-FR" sz="2000" dirty="0">
                <a:latin typeface="+mj-lt"/>
              </a:rPr>
              <a:t>. In reality; </a:t>
            </a:r>
            <a:r>
              <a:rPr lang="fr-FR" sz="2000" dirty="0" err="1">
                <a:latin typeface="+mj-lt"/>
              </a:rPr>
              <a:t>they</a:t>
            </a:r>
            <a:r>
              <a:rPr lang="fr-FR" sz="2000" dirty="0">
                <a:latin typeface="+mj-lt"/>
              </a:rPr>
              <a:t> fail : </a:t>
            </a:r>
            <a:r>
              <a:rPr lang="fr-FR" sz="2000" dirty="0" err="1">
                <a:latin typeface="+mj-lt"/>
              </a:rPr>
              <a:t>Poverty</a:t>
            </a:r>
            <a:r>
              <a:rPr lang="fr-FR" sz="2000" dirty="0">
                <a:latin typeface="+mj-lt"/>
              </a:rPr>
              <a:t>, Conflits, pauvreté, conflits,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000" dirty="0">
                <a:latin typeface="+mj-lt"/>
              </a:rPr>
              <a:t>Men as </a:t>
            </a:r>
            <a:r>
              <a:rPr lang="fr-FR" sz="2000" dirty="0" err="1">
                <a:latin typeface="+mj-lt"/>
              </a:rPr>
              <a:t>agressor</a:t>
            </a:r>
            <a:r>
              <a:rPr lang="fr-FR" sz="2000" dirty="0">
                <a:latin typeface="+mj-lt"/>
              </a:rPr>
              <a:t> and </a:t>
            </a:r>
            <a:r>
              <a:rPr lang="fr-FR" sz="2000" dirty="0" err="1">
                <a:latin typeface="+mj-lt"/>
              </a:rPr>
              <a:t>victims</a:t>
            </a:r>
            <a:r>
              <a:rPr lang="fr-FR" sz="2000" dirty="0">
                <a:latin typeface="+mj-lt"/>
              </a:rPr>
              <a:t>, </a:t>
            </a:r>
            <a:r>
              <a:rPr lang="fr-FR" sz="2000" dirty="0" err="1">
                <a:latin typeface="+mj-lt"/>
              </a:rPr>
              <a:t>psychologically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affected</a:t>
            </a:r>
            <a:r>
              <a:rPr lang="fr-FR" sz="2000" dirty="0">
                <a:latin typeface="+mj-lt"/>
              </a:rPr>
              <a:t>, have </a:t>
            </a:r>
            <a:r>
              <a:rPr lang="fr-FR" sz="2000" dirty="0" err="1">
                <a:latin typeface="+mj-lt"/>
              </a:rPr>
              <a:t>lost</a:t>
            </a:r>
            <a:r>
              <a:rPr lang="fr-FR" sz="2000" dirty="0">
                <a:latin typeface="+mj-lt"/>
              </a:rPr>
              <a:t> self </a:t>
            </a:r>
            <a:r>
              <a:rPr lang="fr-FR" sz="2000" dirty="0" err="1">
                <a:latin typeface="+mj-lt"/>
              </a:rPr>
              <a:t>estim</a:t>
            </a:r>
            <a:r>
              <a:rPr lang="fr-FR" sz="2000" dirty="0">
                <a:latin typeface="+mj-lt"/>
              </a:rPr>
              <a:t> (</a:t>
            </a:r>
            <a:r>
              <a:rPr lang="fr-FR" sz="2000" dirty="0" err="1">
                <a:latin typeface="+mj-lt"/>
              </a:rPr>
              <a:t>masculinity</a:t>
            </a:r>
            <a:r>
              <a:rPr lang="fr-FR" sz="2000" dirty="0">
                <a:latin typeface="+mj-lt"/>
              </a:rPr>
              <a:t>);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000" dirty="0">
                <a:latin typeface="+mj-lt"/>
              </a:rPr>
              <a:t>Wars and </a:t>
            </a:r>
            <a:r>
              <a:rPr lang="fr-FR" sz="2000" dirty="0" err="1">
                <a:latin typeface="+mj-lt"/>
              </a:rPr>
              <a:t>conflicts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exacerbate</a:t>
            </a:r>
            <a:r>
              <a:rPr lang="fr-FR" sz="2000" dirty="0">
                <a:latin typeface="+mj-lt"/>
              </a:rPr>
              <a:t> the </a:t>
            </a:r>
            <a:r>
              <a:rPr lang="fr-FR" sz="2000" dirty="0" err="1">
                <a:latin typeface="+mj-lt"/>
              </a:rPr>
              <a:t>level</a:t>
            </a:r>
            <a:r>
              <a:rPr lang="fr-FR" sz="2000" dirty="0">
                <a:latin typeface="+mj-lt"/>
              </a:rPr>
              <a:t> of IPV ( violence conjugale)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000" dirty="0" err="1">
                <a:latin typeface="+mj-lt"/>
              </a:rPr>
              <a:t>Psychological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strategies</a:t>
            </a:r>
            <a:r>
              <a:rPr lang="fr-FR" sz="2000" dirty="0">
                <a:latin typeface="+mj-lt"/>
              </a:rPr>
              <a:t> for the Men to </a:t>
            </a:r>
            <a:r>
              <a:rPr lang="fr-FR" sz="2000" dirty="0" err="1">
                <a:latin typeface="+mj-lt"/>
              </a:rPr>
              <a:t>overcome</a:t>
            </a:r>
            <a:r>
              <a:rPr lang="fr-FR" sz="2000" dirty="0">
                <a:latin typeface="+mj-lt"/>
              </a:rPr>
              <a:t> the trauma and stress </a:t>
            </a:r>
            <a:r>
              <a:rPr lang="fr-FR" sz="2000" dirty="0" err="1">
                <a:latin typeface="+mj-lt"/>
              </a:rPr>
              <a:t>include</a:t>
            </a:r>
            <a:r>
              <a:rPr lang="fr-FR" sz="2000" dirty="0">
                <a:latin typeface="+mj-lt"/>
              </a:rPr>
              <a:t> the </a:t>
            </a:r>
            <a:r>
              <a:rPr lang="fr-FR" sz="2000" dirty="0" err="1">
                <a:latin typeface="+mj-lt"/>
              </a:rPr>
              <a:t>risks</a:t>
            </a:r>
            <a:r>
              <a:rPr lang="fr-FR" sz="2000" dirty="0">
                <a:latin typeface="+mj-lt"/>
              </a:rPr>
              <a:t> of violence/ </a:t>
            </a:r>
            <a:r>
              <a:rPr lang="fr-FR" sz="2000" dirty="0" err="1">
                <a:latin typeface="+mj-lt"/>
              </a:rPr>
              <a:t>hide</a:t>
            </a:r>
            <a:r>
              <a:rPr lang="fr-FR" sz="2000" dirty="0">
                <a:latin typeface="+mj-lt"/>
              </a:rPr>
              <a:t> the </a:t>
            </a:r>
            <a:r>
              <a:rPr lang="fr-FR" sz="2000" dirty="0" err="1">
                <a:latin typeface="+mj-lt"/>
              </a:rPr>
              <a:t>vulnerability</a:t>
            </a:r>
            <a:endParaRPr lang="fr-FR" sz="2000" dirty="0">
              <a:latin typeface="+mj-lt"/>
            </a:endParaRPr>
          </a:p>
        </p:txBody>
      </p:sp>
      <p:pic>
        <p:nvPicPr>
          <p:cNvPr id="19459" name="Content Placeholder 4">
            <a:extLst>
              <a:ext uri="{FF2B5EF4-FFF2-40B4-BE49-F238E27FC236}">
                <a16:creationId xmlns:a16="http://schemas.microsoft.com/office/drawing/2014/main" id="{A33D832F-6696-53BB-A117-35EB7CF8809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35688" y="2519363"/>
            <a:ext cx="2570162" cy="3736975"/>
          </a:xfrm>
        </p:spPr>
      </p:pic>
      <p:pic>
        <p:nvPicPr>
          <p:cNvPr id="19460" name="Picture 6">
            <a:extLst>
              <a:ext uri="{FF2B5EF4-FFF2-40B4-BE49-F238E27FC236}">
                <a16:creationId xmlns:a16="http://schemas.microsoft.com/office/drawing/2014/main" id="{F82E9658-2B0D-0789-162E-81B5E0FD9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675" y="192088"/>
            <a:ext cx="2311400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>
            <a:extLst>
              <a:ext uri="{FF2B5EF4-FFF2-40B4-BE49-F238E27FC236}">
                <a16:creationId xmlns:a16="http://schemas.microsoft.com/office/drawing/2014/main" id="{8B98AD1B-3BBE-96BE-FEED-CCE0DD928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0" y="5732463"/>
            <a:ext cx="17795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8">
            <a:extLst>
              <a:ext uri="{FF2B5EF4-FFF2-40B4-BE49-F238E27FC236}">
                <a16:creationId xmlns:a16="http://schemas.microsoft.com/office/drawing/2014/main" id="{7C594CAB-8071-F450-41E6-0C4A170D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2379663"/>
            <a:ext cx="2379663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DC87D44E-455B-D64A-65A4-99B04A3666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 sz="4300" dirty="0">
                <a:solidFill>
                  <a:srgbClr val="0190AD"/>
                </a:solidFill>
              </a:rPr>
              <a:t>Living </a:t>
            </a:r>
            <a:r>
              <a:rPr lang="fr-FR" altLang="en-US" sz="4300" dirty="0" err="1">
                <a:solidFill>
                  <a:srgbClr val="0190AD"/>
                </a:solidFill>
              </a:rPr>
              <a:t>Peace</a:t>
            </a:r>
            <a:r>
              <a:rPr lang="fr-FR" altLang="en-US" sz="4300" dirty="0">
                <a:solidFill>
                  <a:srgbClr val="0190AD"/>
                </a:solidFill>
              </a:rPr>
              <a:t> groups </a:t>
            </a:r>
            <a:r>
              <a:rPr lang="fr-FR" altLang="en-US" sz="4300" dirty="0" err="1">
                <a:solidFill>
                  <a:srgbClr val="0190AD"/>
                </a:solidFill>
              </a:rPr>
              <a:t>from</a:t>
            </a:r>
            <a:r>
              <a:rPr lang="fr-FR" altLang="en-US" sz="4300" dirty="0">
                <a:solidFill>
                  <a:srgbClr val="0190AD"/>
                </a:solidFill>
              </a:rPr>
              <a:t> 2015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B6AD8-A7E8-10B8-5AC1-48E4C48D6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700"/>
            <a:ext cx="10515600" cy="4640263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b="1" dirty="0">
                <a:latin typeface="+mj-lt"/>
              </a:rPr>
              <a:t>DRC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 err="1">
                <a:latin typeface="+mj-lt"/>
              </a:rPr>
              <a:t>Military</a:t>
            </a:r>
            <a:r>
              <a:rPr lang="fr-FR" dirty="0">
                <a:latin typeface="+mj-lt"/>
              </a:rPr>
              <a:t> FARDC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Police PNC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Ex combattants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 err="1">
                <a:latin typeface="+mj-lt"/>
              </a:rPr>
              <a:t>Husbands</a:t>
            </a:r>
            <a:r>
              <a:rPr lang="fr-FR" dirty="0">
                <a:latin typeface="+mj-lt"/>
              </a:rPr>
              <a:t> of SGBV </a:t>
            </a:r>
            <a:r>
              <a:rPr lang="fr-FR" dirty="0" err="1">
                <a:latin typeface="+mj-lt"/>
              </a:rPr>
              <a:t>Survivors</a:t>
            </a:r>
            <a:endParaRPr lang="fr-FR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Men (</a:t>
            </a:r>
            <a:r>
              <a:rPr lang="fr-FR" dirty="0" err="1">
                <a:latin typeface="+mj-lt"/>
              </a:rPr>
              <a:t>civilians</a:t>
            </a:r>
            <a:r>
              <a:rPr lang="fr-FR" dirty="0">
                <a:latin typeface="+mj-lt"/>
              </a:rPr>
              <a:t>) living in </a:t>
            </a:r>
            <a:r>
              <a:rPr lang="fr-FR" dirty="0" err="1">
                <a:latin typeface="+mj-lt"/>
              </a:rPr>
              <a:t>Conflict</a:t>
            </a:r>
            <a:r>
              <a:rPr lang="fr-FR" dirty="0">
                <a:latin typeface="+mj-lt"/>
              </a:rPr>
              <a:t> zones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Adolescents in conflit zones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Adolescents/</a:t>
            </a:r>
            <a:r>
              <a:rPr lang="fr-FR" dirty="0" err="1">
                <a:latin typeface="+mj-lt"/>
              </a:rPr>
              <a:t>Kuluna</a:t>
            </a:r>
            <a:r>
              <a:rPr lang="fr-FR" dirty="0">
                <a:latin typeface="+mj-lt"/>
              </a:rPr>
              <a:t>- Kinshasa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100" b="1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b="1" dirty="0">
                <a:latin typeface="+mj-lt"/>
              </a:rPr>
              <a:t>International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dirty="0" err="1">
                <a:latin typeface="+mj-lt"/>
              </a:rPr>
              <a:t>Cameroon</a:t>
            </a:r>
            <a:r>
              <a:rPr lang="fr-FR" dirty="0">
                <a:latin typeface="+mj-lt"/>
              </a:rPr>
              <a:t>, Mali, Liban, Irak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fr-FR" dirty="0">
              <a:latin typeface="+mj-lt"/>
            </a:endParaRPr>
          </a:p>
        </p:txBody>
      </p:sp>
      <p:pic>
        <p:nvPicPr>
          <p:cNvPr id="15363" name="Content Placeholder 6" descr="DSC00911.JPG">
            <a:extLst>
              <a:ext uri="{FF2B5EF4-FFF2-40B4-BE49-F238E27FC236}">
                <a16:creationId xmlns:a16="http://schemas.microsoft.com/office/drawing/2014/main" id="{60EA7CFD-4550-D0FD-EA8D-34C70E6E6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570038"/>
            <a:ext cx="3451225" cy="3730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>
            <a:extLst>
              <a:ext uri="{FF2B5EF4-FFF2-40B4-BE49-F238E27FC236}">
                <a16:creationId xmlns:a16="http://schemas.microsoft.com/office/drawing/2014/main" id="{6F3C1C1A-96C9-CB01-70A8-FE10A471C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0" y="5732463"/>
            <a:ext cx="17795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1263F-6D32-E4B3-0485-9842D271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63" y="90488"/>
            <a:ext cx="9720262" cy="109378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fr-FR" altLang="en-US" sz="3200" dirty="0">
                <a:solidFill>
                  <a:srgbClr val="0190AD"/>
                </a:solidFill>
              </a:rPr>
              <a:t>Intervention Areas &amp; Target in 2023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4818AC-E7E0-A530-F18F-1B548C6C1C9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95610222"/>
              </p:ext>
            </p:extLst>
          </p:nvPr>
        </p:nvGraphicFramePr>
        <p:xfrm>
          <a:off x="688975" y="1281113"/>
          <a:ext cx="5184775" cy="5259388"/>
        </p:xfrm>
        <a:graphic>
          <a:graphicData uri="http://schemas.openxmlformats.org/drawingml/2006/table">
            <a:tbl>
              <a:tblPr/>
              <a:tblGrid>
                <a:gridCol w="1790700">
                  <a:extLst>
                    <a:ext uri="{9D8B030D-6E8A-4147-A177-3AD203B41FA5}">
                      <a16:colId xmlns:a16="http://schemas.microsoft.com/office/drawing/2014/main" val="3595549790"/>
                    </a:ext>
                  </a:extLst>
                </a:gridCol>
                <a:gridCol w="1697038">
                  <a:extLst>
                    <a:ext uri="{9D8B030D-6E8A-4147-A177-3AD203B41FA5}">
                      <a16:colId xmlns:a16="http://schemas.microsoft.com/office/drawing/2014/main" val="702758850"/>
                    </a:ext>
                  </a:extLst>
                </a:gridCol>
                <a:gridCol w="1697037">
                  <a:extLst>
                    <a:ext uri="{9D8B030D-6E8A-4147-A177-3AD203B41FA5}">
                      <a16:colId xmlns:a16="http://schemas.microsoft.com/office/drawing/2014/main" val="4224243335"/>
                    </a:ext>
                  </a:extLst>
                </a:gridCol>
              </a:tblGrid>
              <a:tr h="4826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Province/Zone de santé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TARGET 2019-2022</a:t>
                      </a:r>
                      <a:endParaRPr kumimoji="0" lang="de-DE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r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angal" panose="02040503050203030202" pitchFamily="18" charset="0"/>
                          <a:cs typeface="Mangal" panose="02040503050203030202" pitchFamily="18" charset="0"/>
                        </a:rPr>
                        <a:t>%</a:t>
                      </a:r>
                      <a:endParaRPr kumimoji="0" lang="mr-IN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angal" panose="02040503050203030202" pitchFamily="18" charset="0"/>
                        <a:cs typeface="Mangal" panose="02040503050203030202" pitchFamily="18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886186"/>
                  </a:ext>
                </a:extLst>
              </a:tr>
              <a:tr h="2952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Ituri (3)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  <a:endParaRPr kumimoji="0" lang="is-I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r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ngal" panose="02040503050203030202" pitchFamily="18" charset="0"/>
                          <a:cs typeface="Mangal" panose="02040503050203030202" pitchFamily="18" charset="0"/>
                        </a:rPr>
                        <a:t>9%</a:t>
                      </a:r>
                      <a:endParaRPr kumimoji="0" lang="mr-IN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angal" panose="02040503050203030202" pitchFamily="18" charset="0"/>
                        <a:cs typeface="Mangal" panose="02040503050203030202" pitchFamily="18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755161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DJUGU 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sk-SK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92976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NYAKASANZA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sk-SK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023564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SHALI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440326"/>
                  </a:ext>
                </a:extLst>
              </a:tr>
              <a:tr h="2952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Nord-Kivu (5)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5280</a:t>
                      </a:r>
                      <a:endParaRPr kumimoji="0" lang="is-I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r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ngal" panose="02040503050203030202" pitchFamily="18" charset="0"/>
                          <a:cs typeface="Mangal" panose="02040503050203030202" pitchFamily="18" charset="0"/>
                        </a:rPr>
                        <a:t>66%</a:t>
                      </a:r>
                      <a:endParaRPr kumimoji="0" lang="mr-IN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angal" panose="02040503050203030202" pitchFamily="18" charset="0"/>
                        <a:cs typeface="Mangal" panose="02040503050203030202" pitchFamily="18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571599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KARISIMBI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3210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792407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KIROTCHE 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024779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MASISI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901331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MWESO 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766754"/>
                  </a:ext>
                </a:extLst>
              </a:tr>
              <a:tr h="347663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NYIRAGONGO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791176"/>
                  </a:ext>
                </a:extLst>
              </a:tr>
              <a:tr h="2952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Sud-Kivu (4)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kumimoji="0" lang="is-I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r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ngal" panose="02040503050203030202" pitchFamily="18" charset="0"/>
                          <a:cs typeface="Mangal" panose="02040503050203030202" pitchFamily="18" charset="0"/>
                        </a:rPr>
                        <a:t>25%</a:t>
                      </a:r>
                      <a:endParaRPr kumimoji="0" lang="mr-IN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angal" panose="02040503050203030202" pitchFamily="18" charset="0"/>
                        <a:cs typeface="Mangal" panose="02040503050203030202" pitchFamily="18" charset="0"/>
                      </a:endParaRP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85986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BAGIRA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752628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IBANDA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751415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LEMERA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167258"/>
                  </a:ext>
                </a:extLst>
              </a:tr>
              <a:tr h="295275">
                <a:tc>
                  <a:txBody>
                    <a:bodyPr/>
                    <a:lstStyle>
                      <a:lvl1pPr marL="342900" indent="-3429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WALUNGU </a:t>
                      </a:r>
                    </a:p>
                  </a:txBody>
                  <a:tcPr marL="34594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817474"/>
                  </a:ext>
                </a:extLst>
              </a:tr>
              <a:tr h="2952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5766" marR="5766" marT="12700" marB="0" anchor="b" horzOverflow="overflow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8025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mr-I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angal" panose="02040503050203030202" pitchFamily="18" charset="0"/>
                          <a:cs typeface="Mangal" panose="02040503050203030202" pitchFamily="18" charset="0"/>
                        </a:rPr>
                        <a:t>100%</a:t>
                      </a:r>
                    </a:p>
                  </a:txBody>
                  <a:tcPr marL="5766" marR="5766" marT="1270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245073"/>
                  </a:ext>
                </a:extLst>
              </a:tr>
            </a:tbl>
          </a:graphicData>
        </a:graphic>
      </p:graphicFrame>
      <p:pic>
        <p:nvPicPr>
          <p:cNvPr id="16458" name="Content Placeholder 5">
            <a:extLst>
              <a:ext uri="{FF2B5EF4-FFF2-40B4-BE49-F238E27FC236}">
                <a16:creationId xmlns:a16="http://schemas.microsoft.com/office/drawing/2014/main" id="{2F322BFF-D9BB-E955-A600-048C0F5160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8738" y="1281113"/>
            <a:ext cx="4175125" cy="5403850"/>
          </a:xfrm>
        </p:spPr>
      </p:pic>
      <p:pic>
        <p:nvPicPr>
          <p:cNvPr id="16459" name="Picture 4">
            <a:extLst>
              <a:ext uri="{FF2B5EF4-FFF2-40B4-BE49-F238E27FC236}">
                <a16:creationId xmlns:a16="http://schemas.microsoft.com/office/drawing/2014/main" id="{D322AD74-68D5-2167-FBE8-22D4AC530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963" y="352425"/>
            <a:ext cx="1452562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AA048287-F9AF-C236-D073-0B8865B3D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163638"/>
          </a:xfrm>
        </p:spPr>
        <p:txBody>
          <a:bodyPr/>
          <a:lstStyle/>
          <a:p>
            <a:pPr eaLnBrk="1" hangingPunct="1"/>
            <a:r>
              <a:rPr lang="fr-FR" altLang="en-US" sz="4300" dirty="0" err="1">
                <a:solidFill>
                  <a:srgbClr val="0190AD"/>
                </a:solidFill>
              </a:rPr>
              <a:t>Statistics</a:t>
            </a:r>
            <a:r>
              <a:rPr lang="fr-FR" altLang="en-US" sz="4300" dirty="0">
                <a:solidFill>
                  <a:srgbClr val="0190AD"/>
                </a:solidFill>
              </a:rPr>
              <a:t>: 2015-2021</a:t>
            </a:r>
          </a:p>
        </p:txBody>
      </p:sp>
      <p:pic>
        <p:nvPicPr>
          <p:cNvPr id="17410" name="Content Placeholder 6">
            <a:extLst>
              <a:ext uri="{FF2B5EF4-FFF2-40B4-BE49-F238E27FC236}">
                <a16:creationId xmlns:a16="http://schemas.microsoft.com/office/drawing/2014/main" id="{54046B19-C912-0484-F9BE-194F05E30FF9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1333500"/>
            <a:ext cx="5930900" cy="4787900"/>
          </a:xfrm>
        </p:spPr>
      </p:pic>
      <p:pic>
        <p:nvPicPr>
          <p:cNvPr id="17411" name="Content Placeholder 3">
            <a:extLst>
              <a:ext uri="{FF2B5EF4-FFF2-40B4-BE49-F238E27FC236}">
                <a16:creationId xmlns:a16="http://schemas.microsoft.com/office/drawing/2014/main" id="{958E8A1F-D981-1668-80EB-3163D000AD0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0" y="1676400"/>
            <a:ext cx="49784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10">
            <a:extLst>
              <a:ext uri="{FF2B5EF4-FFF2-40B4-BE49-F238E27FC236}">
                <a16:creationId xmlns:a16="http://schemas.microsoft.com/office/drawing/2014/main" id="{8880197C-B4C8-13EB-5517-1F5BD5B01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0" y="5461000"/>
            <a:ext cx="441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 dirty="0">
                <a:solidFill>
                  <a:srgbClr val="525B2A"/>
                </a:solidFill>
              </a:rPr>
              <a:t>FARDC, PNC:		Nord et Sud Kivu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 dirty="0">
                <a:solidFill>
                  <a:srgbClr val="525B2A"/>
                </a:solidFill>
              </a:rPr>
              <a:t>EX COMB:           	Nord Kivu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en-US" sz="1800" dirty="0">
                <a:solidFill>
                  <a:srgbClr val="525B2A"/>
                </a:solidFill>
              </a:rPr>
              <a:t>CIVILS violent:    	Ituri, Nord et Sud Kivu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340F55F6-3710-3B7E-95E2-A9DE811CE6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 sz="4300">
                <a:solidFill>
                  <a:srgbClr val="0190AD"/>
                </a:solidFill>
              </a:rPr>
              <a:t>Désarmement psychosocial des hommes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7BB88-17E2-86A0-7604-F154B030E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763"/>
            <a:ext cx="10515600" cy="46482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b="1" dirty="0">
                <a:latin typeface="+mj-lt"/>
              </a:rPr>
              <a:t>Living </a:t>
            </a:r>
            <a:r>
              <a:rPr lang="fr-FR" b="1" dirty="0" err="1">
                <a:latin typeface="+mj-lt"/>
              </a:rPr>
              <a:t>Peace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methodology</a:t>
            </a:r>
            <a:r>
              <a:rPr lang="fr-FR" b="1" dirty="0">
                <a:latin typeface="+mj-lt"/>
              </a:rPr>
              <a:t> : psychosocial support to men, </a:t>
            </a:r>
            <a:r>
              <a:rPr lang="fr-FR" b="1" dirty="0" err="1">
                <a:latin typeface="+mj-lt"/>
              </a:rPr>
              <a:t>including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spouses</a:t>
            </a:r>
            <a:r>
              <a:rPr lang="fr-FR" b="1" dirty="0">
                <a:latin typeface="+mj-lt"/>
              </a:rPr>
              <a:t> and the </a:t>
            </a:r>
            <a:r>
              <a:rPr lang="fr-FR" b="1" dirty="0" err="1">
                <a:latin typeface="+mj-lt"/>
              </a:rPr>
              <a:t>community</a:t>
            </a:r>
            <a:endParaRPr lang="fr-FR" b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15 sessions, 15 </a:t>
            </a:r>
            <a:r>
              <a:rPr lang="fr-FR" dirty="0" err="1">
                <a:latin typeface="+mj-lt"/>
              </a:rPr>
              <a:t>weeks</a:t>
            </a:r>
            <a:r>
              <a:rPr lang="fr-FR" dirty="0">
                <a:latin typeface="+mj-lt"/>
              </a:rPr>
              <a:t>, 15 participants in a group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2 </a:t>
            </a:r>
            <a:r>
              <a:rPr lang="fr-FR" dirty="0" err="1">
                <a:latin typeface="+mj-lt"/>
              </a:rPr>
              <a:t>facilitators</a:t>
            </a:r>
            <a:r>
              <a:rPr lang="fr-FR" dirty="0">
                <a:latin typeface="+mj-lt"/>
              </a:rPr>
              <a:t> per groupe,  </a:t>
            </a:r>
            <a:r>
              <a:rPr lang="fr-FR" dirty="0" err="1">
                <a:latin typeface="+mj-lt"/>
              </a:rPr>
              <a:t>clinical</a:t>
            </a:r>
            <a:r>
              <a:rPr lang="fr-FR" dirty="0">
                <a:latin typeface="+mj-lt"/>
              </a:rPr>
              <a:t> supervision</a:t>
            </a: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Trauma </a:t>
            </a:r>
            <a:r>
              <a:rPr lang="fr-FR" dirty="0" err="1">
                <a:latin typeface="+mj-lt"/>
              </a:rPr>
              <a:t>healing</a:t>
            </a:r>
            <a:r>
              <a:rPr lang="fr-FR" dirty="0">
                <a:latin typeface="+mj-lt"/>
              </a:rPr>
              <a:t>, </a:t>
            </a:r>
            <a:r>
              <a:rPr lang="fr-FR" dirty="0" err="1">
                <a:latin typeface="+mj-lt"/>
              </a:rPr>
              <a:t>adopt</a:t>
            </a:r>
            <a:r>
              <a:rPr lang="fr-FR" dirty="0">
                <a:latin typeface="+mj-lt"/>
              </a:rPr>
              <a:t> new </a:t>
            </a:r>
            <a:r>
              <a:rPr lang="fr-FR" dirty="0" err="1">
                <a:latin typeface="+mj-lt"/>
              </a:rPr>
              <a:t>copying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strategies</a:t>
            </a:r>
            <a:r>
              <a:rPr lang="fr-FR" dirty="0">
                <a:latin typeface="+mj-lt"/>
              </a:rPr>
              <a:t> to manage the stress, non violent attitude, </a:t>
            </a:r>
            <a:r>
              <a:rPr lang="fr-FR" dirty="0" err="1">
                <a:latin typeface="+mj-lt"/>
              </a:rPr>
              <a:t>based</a:t>
            </a:r>
            <a:r>
              <a:rPr lang="fr-FR" dirty="0">
                <a:latin typeface="+mj-lt"/>
              </a:rPr>
              <a:t> on </a:t>
            </a:r>
            <a:r>
              <a:rPr lang="fr-FR" dirty="0" err="1">
                <a:latin typeface="+mj-lt"/>
              </a:rPr>
              <a:t>gender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equality</a:t>
            </a:r>
            <a:endParaRPr lang="fr-FR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dirty="0">
                <a:latin typeface="+mj-lt"/>
              </a:rPr>
              <a:t>Evaluations: </a:t>
            </a:r>
            <a:r>
              <a:rPr lang="fr-FR" dirty="0" err="1">
                <a:latin typeface="+mj-lt"/>
              </a:rPr>
              <a:t>reduction</a:t>
            </a:r>
            <a:r>
              <a:rPr lang="fr-FR" dirty="0">
                <a:latin typeface="+mj-lt"/>
              </a:rPr>
              <a:t> of violence, </a:t>
            </a:r>
            <a:r>
              <a:rPr lang="fr-FR" dirty="0" err="1">
                <a:latin typeface="+mj-lt"/>
              </a:rPr>
              <a:t>reduction</a:t>
            </a:r>
            <a:r>
              <a:rPr lang="fr-FR" dirty="0">
                <a:latin typeface="+mj-lt"/>
              </a:rPr>
              <a:t> of substance abuse, more confidence in the </a:t>
            </a:r>
            <a:r>
              <a:rPr lang="fr-FR" dirty="0" err="1">
                <a:latin typeface="+mj-lt"/>
              </a:rPr>
              <a:t>community</a:t>
            </a:r>
            <a:endParaRPr lang="fr-FR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dirty="0">
              <a:latin typeface="+mj-lt"/>
            </a:endParaRPr>
          </a:p>
        </p:txBody>
      </p:sp>
      <p:pic>
        <p:nvPicPr>
          <p:cNvPr id="23555" name="Content Placeholder 4" descr="DSC05511.JPG">
            <a:extLst>
              <a:ext uri="{FF2B5EF4-FFF2-40B4-BE49-F238E27FC236}">
                <a16:creationId xmlns:a16="http://schemas.microsoft.com/office/drawing/2014/main" id="{1FC7D518-FE58-DE9C-1420-1154C1BDA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530850"/>
            <a:ext cx="82296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5">
            <a:extLst>
              <a:ext uri="{FF2B5EF4-FFF2-40B4-BE49-F238E27FC236}">
                <a16:creationId xmlns:a16="http://schemas.microsoft.com/office/drawing/2014/main" id="{ED0E73C4-BD2F-F7D5-E864-349680CC9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0" y="5732463"/>
            <a:ext cx="17795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F8BF-0817-9FB7-8968-FF682D8A4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B9CD6"/>
                </a:solidFill>
                <a:effectLst/>
                <a:latin typeface="Helvetica" pitchFamily="2" charset="0"/>
              </a:rPr>
              <a:t>The Film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F80C2-F63B-99D5-D76A-BD5402398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effectLst/>
              <a:latin typeface="Helvetica" pitchFamily="2" charset="0"/>
            </a:endParaRPr>
          </a:p>
          <a:p>
            <a:r>
              <a:rPr lang="en-US" dirty="0">
                <a:effectLst/>
                <a:latin typeface="Helvetica" pitchFamily="2" charset="0"/>
              </a:rPr>
              <a:t>Retrospective</a:t>
            </a:r>
          </a:p>
          <a:p>
            <a:r>
              <a:rPr lang="en-US" dirty="0">
                <a:effectLst/>
                <a:latin typeface="Helvetica" pitchFamily="2" charset="0"/>
              </a:rPr>
              <a:t>Community intervention tool to talk about trauma and violence</a:t>
            </a:r>
          </a:p>
          <a:p>
            <a:r>
              <a:rPr lang="en-US" dirty="0">
                <a:effectLst/>
                <a:latin typeface="Helvetica" pitchFamily="2" charset="0"/>
              </a:rPr>
              <a:t>Participants and facilitator are former-LP participants.</a:t>
            </a:r>
          </a:p>
          <a:p>
            <a:r>
              <a:rPr lang="en-US" dirty="0">
                <a:effectLst/>
                <a:latin typeface="Helvetica" pitchFamily="2" charset="0"/>
              </a:rPr>
              <a:t>They play (not act) based on their personal experiences/memories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945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02ADF7EB-AECB-1326-D010-8E1E44EF0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 dirty="0" err="1">
                <a:solidFill>
                  <a:srgbClr val="0190AD"/>
                </a:solidFill>
              </a:rPr>
              <a:t>Result</a:t>
            </a:r>
            <a:r>
              <a:rPr lang="fr-FR" altLang="en-US" dirty="0">
                <a:solidFill>
                  <a:srgbClr val="0190AD"/>
                </a:solidFill>
              </a:rPr>
              <a:t> and Impact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B1C84-340F-2C35-A0D0-423C93C75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>
                <a:solidFill>
                  <a:srgbClr val="0190AD"/>
                </a:solidFill>
                <a:latin typeface="+mj-lt"/>
                <a:ea typeface="+mj-ea"/>
                <a:cs typeface="+mj-cs"/>
              </a:rPr>
              <a:t>2015-2024</a:t>
            </a:r>
          </a:p>
        </p:txBody>
      </p:sp>
      <p:pic>
        <p:nvPicPr>
          <p:cNvPr id="24579" name="Picture 5">
            <a:extLst>
              <a:ext uri="{FF2B5EF4-FFF2-40B4-BE49-F238E27FC236}">
                <a16:creationId xmlns:a16="http://schemas.microsoft.com/office/drawing/2014/main" id="{7FB2A139-D51C-A717-9BB5-933CF3396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0" y="5732463"/>
            <a:ext cx="17795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>
            <a:extLst>
              <a:ext uri="{FF2B5EF4-FFF2-40B4-BE49-F238E27FC236}">
                <a16:creationId xmlns:a16="http://schemas.microsoft.com/office/drawing/2014/main" id="{30C5CDFE-38EC-045C-2695-8A3AE22FC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0" y="5732463"/>
            <a:ext cx="17795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Title 1">
            <a:extLst>
              <a:ext uri="{FF2B5EF4-FFF2-40B4-BE49-F238E27FC236}">
                <a16:creationId xmlns:a16="http://schemas.microsoft.com/office/drawing/2014/main" id="{2E5AF5D6-C0E0-B281-77C8-D4830EFBE3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 dirty="0">
                <a:solidFill>
                  <a:srgbClr val="0190AD"/>
                </a:solidFill>
              </a:rPr>
              <a:t>Evaluations: positive impact et </a:t>
            </a:r>
            <a:r>
              <a:rPr lang="fr-FR" altLang="en-US" dirty="0" err="1">
                <a:solidFill>
                  <a:srgbClr val="0190AD"/>
                </a:solidFill>
              </a:rPr>
              <a:t>sustainable</a:t>
            </a:r>
            <a:br>
              <a:rPr lang="fr-FR" altLang="en-US" dirty="0">
                <a:solidFill>
                  <a:srgbClr val="0190AD"/>
                </a:solidFill>
              </a:rPr>
            </a:br>
            <a:r>
              <a:rPr lang="fr-FR" altLang="en-US" sz="2400" dirty="0">
                <a:solidFill>
                  <a:srgbClr val="565F29"/>
                </a:solidFill>
              </a:rPr>
              <a:t>SVRI/World </a:t>
            </a:r>
            <a:r>
              <a:rPr lang="fr-FR" altLang="en-US" sz="2400" dirty="0" err="1">
                <a:solidFill>
                  <a:srgbClr val="565F29"/>
                </a:solidFill>
              </a:rPr>
              <a:t>bank</a:t>
            </a:r>
            <a:r>
              <a:rPr lang="fr-FR" altLang="en-US" sz="2400" dirty="0">
                <a:solidFill>
                  <a:srgbClr val="565F29"/>
                </a:solidFill>
              </a:rPr>
              <a:t>, In-Focus, RCT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5BA4C-4536-E698-ADF2-1AEAA50B4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Reduction of SGVB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Reduction of PTSD and </a:t>
            </a:r>
            <a:r>
              <a:rPr lang="fr-FR" sz="2400" dirty="0" err="1">
                <a:latin typeface="+mj-lt"/>
              </a:rPr>
              <a:t>depression</a:t>
            </a:r>
            <a:endParaRPr lang="fr-FR" sz="2400" dirty="0">
              <a:latin typeface="+mj-lt"/>
            </a:endParaRP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400" dirty="0" err="1">
                <a:latin typeface="+mj-lt"/>
              </a:rPr>
              <a:t>Improvement</a:t>
            </a:r>
            <a:r>
              <a:rPr lang="fr-FR" sz="2400" dirty="0">
                <a:latin typeface="+mj-lt"/>
              </a:rPr>
              <a:t> of Family </a:t>
            </a:r>
            <a:r>
              <a:rPr lang="fr-FR" sz="2400" dirty="0" err="1">
                <a:latin typeface="+mj-lt"/>
              </a:rPr>
              <a:t>health</a:t>
            </a:r>
            <a:r>
              <a:rPr lang="fr-FR" sz="2400" dirty="0">
                <a:latin typeface="+mj-lt"/>
              </a:rPr>
              <a:t> (incl. </a:t>
            </a:r>
            <a:r>
              <a:rPr lang="fr-FR" sz="2400" dirty="0" err="1">
                <a:latin typeface="+mj-lt"/>
              </a:rPr>
              <a:t>Wives</a:t>
            </a:r>
            <a:r>
              <a:rPr lang="fr-FR" sz="2400" dirty="0">
                <a:latin typeface="+mj-lt"/>
              </a:rPr>
              <a:t> and </a:t>
            </a:r>
            <a:r>
              <a:rPr lang="fr-FR" sz="2400" dirty="0" err="1">
                <a:latin typeface="+mj-lt"/>
              </a:rPr>
              <a:t>children</a:t>
            </a:r>
            <a:r>
              <a:rPr lang="fr-FR" sz="2400" dirty="0">
                <a:latin typeface="+mj-lt"/>
              </a:rPr>
              <a:t>)</a:t>
            </a:r>
          </a:p>
          <a:p>
            <a:pPr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0190AD"/>
              </a:buClr>
              <a:buFont typeface="Wingdings" pitchFamily="2" charset="2"/>
              <a:buChar char="§"/>
              <a:defRPr/>
            </a:pPr>
            <a:r>
              <a:rPr lang="fr-FR" sz="2400" dirty="0" err="1">
                <a:latin typeface="+mj-lt"/>
              </a:rPr>
              <a:t>Improvement</a:t>
            </a:r>
            <a:r>
              <a:rPr lang="fr-FR" sz="2400" dirty="0">
                <a:latin typeface="+mj-lt"/>
              </a:rPr>
              <a:t> of </a:t>
            </a:r>
            <a:r>
              <a:rPr lang="fr-FR" sz="2400" dirty="0" err="1">
                <a:latin typeface="+mj-lt"/>
              </a:rPr>
              <a:t>Socio-economic</a:t>
            </a:r>
            <a:r>
              <a:rPr lang="fr-FR" sz="2400" dirty="0">
                <a:latin typeface="+mj-lt"/>
              </a:rPr>
              <a:t> conditions of the </a:t>
            </a:r>
            <a:r>
              <a:rPr lang="fr-FR" sz="2400" dirty="0" err="1">
                <a:latin typeface="+mj-lt"/>
              </a:rPr>
              <a:t>families</a:t>
            </a:r>
            <a:endParaRPr lang="fr-FR" sz="24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24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b="1" dirty="0">
                <a:solidFill>
                  <a:srgbClr val="525B2A"/>
                </a:solidFill>
                <a:latin typeface="+mj-lt"/>
              </a:rPr>
              <a:t>Evaluation/</a:t>
            </a:r>
            <a:r>
              <a:rPr lang="en-US" b="1" dirty="0">
                <a:solidFill>
                  <a:srgbClr val="525B2A"/>
                </a:solidFill>
                <a:latin typeface="+mj-lt"/>
              </a:rPr>
              <a:t>Randomized Control Trial </a:t>
            </a:r>
            <a:r>
              <a:rPr lang="fr-FR" b="1" dirty="0">
                <a:solidFill>
                  <a:srgbClr val="525B2A"/>
                </a:solidFill>
                <a:latin typeface="+mj-lt"/>
              </a:rPr>
              <a:t>(2017-2021)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515E25"/>
              </a:buClr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3000 participants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515E25"/>
              </a:buClr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60 Villages in Nord et Sud- Kivu (30 Control et 30 Living </a:t>
            </a:r>
            <a:r>
              <a:rPr lang="fr-FR" sz="2400" dirty="0" err="1">
                <a:latin typeface="+mj-lt"/>
              </a:rPr>
              <a:t>Peace</a:t>
            </a:r>
            <a:r>
              <a:rPr lang="fr-FR" sz="2400" dirty="0">
                <a:latin typeface="+mj-lt"/>
              </a:rPr>
              <a:t>)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515E25"/>
              </a:buClr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Réductions PTSD et </a:t>
            </a:r>
            <a:r>
              <a:rPr lang="fr-FR" sz="2400" dirty="0" err="1">
                <a:latin typeface="+mj-lt"/>
              </a:rPr>
              <a:t>depression</a:t>
            </a:r>
            <a:endParaRPr lang="fr-FR" sz="2400" dirty="0">
              <a:latin typeface="+mj-lt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515E25"/>
              </a:buClr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Stop GBV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515E25"/>
              </a:buClr>
              <a:buFont typeface="Wingdings" pitchFamily="2" charset="2"/>
              <a:buChar char="§"/>
              <a:defRPr/>
            </a:pPr>
            <a:r>
              <a:rPr lang="en-US" sz="2400" dirty="0">
                <a:latin typeface="+mj-lt"/>
              </a:rPr>
              <a:t>Strengthen social relationships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Clr>
                <a:srgbClr val="515E25"/>
              </a:buClr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1,5 </a:t>
            </a:r>
            <a:r>
              <a:rPr lang="fr-FR" sz="2400" dirty="0" err="1">
                <a:latin typeface="+mj-lt"/>
              </a:rPr>
              <a:t>year</a:t>
            </a:r>
            <a:r>
              <a:rPr lang="fr-FR" sz="2400" dirty="0">
                <a:latin typeface="+mj-lt"/>
              </a:rPr>
              <a:t> </a:t>
            </a:r>
            <a:r>
              <a:rPr lang="fr-FR" sz="2400" dirty="0" err="1">
                <a:latin typeface="+mj-lt"/>
              </a:rPr>
              <a:t>after</a:t>
            </a:r>
            <a:r>
              <a:rPr lang="fr-FR" sz="2400" dirty="0">
                <a:latin typeface="+mj-lt"/>
              </a:rPr>
              <a:t> the intervention : </a:t>
            </a:r>
            <a:r>
              <a:rPr lang="en-US" sz="1600" dirty="0" err="1"/>
              <a:t>Lpint</a:t>
            </a:r>
            <a:r>
              <a:rPr lang="en-US" sz="1600" dirty="0"/>
              <a:t> results are even better than direct after the research (baseline)</a:t>
            </a:r>
            <a:endParaRPr lang="fr-FR" sz="2400" dirty="0">
              <a:highlight>
                <a:srgbClr val="FFFF00"/>
              </a:highlight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</TotalTime>
  <Words>758</Words>
  <Application>Microsoft Macintosh PowerPoint</Application>
  <PresentationFormat>Widescreen</PresentationFormat>
  <Paragraphs>128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Helvetica</vt:lpstr>
      <vt:lpstr>Symbol</vt:lpstr>
      <vt:lpstr>Wingdings</vt:lpstr>
      <vt:lpstr>Office Theme</vt:lpstr>
      <vt:lpstr>PowerPoint Presentation</vt:lpstr>
      <vt:lpstr>Research 2010-2018 RDC-l’East Equimundo, Living Peace Institute &amp; World Bank (Banque Mondiale, </vt:lpstr>
      <vt:lpstr>Living Peace groups from 2015</vt:lpstr>
      <vt:lpstr>Intervention Areas &amp; Target in 2023</vt:lpstr>
      <vt:lpstr>Statistics: 2015-2021</vt:lpstr>
      <vt:lpstr>Désarmement psychosocial des hommes</vt:lpstr>
      <vt:lpstr>The Film</vt:lpstr>
      <vt:lpstr>Result and Impact</vt:lpstr>
      <vt:lpstr>Evaluations: positive impact et sustainable SVRI/World bank, In-Focus, RCT </vt:lpstr>
      <vt:lpstr>Result and Impact</vt:lpstr>
      <vt:lpstr>Conclusion/Reflexion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Aloys mahwa</cp:lastModifiedBy>
  <cp:revision>9</cp:revision>
  <cp:lastPrinted>2023-10-19T11:59:38Z</cp:lastPrinted>
  <dcterms:created xsi:type="dcterms:W3CDTF">2021-12-15T07:18:31Z</dcterms:created>
  <dcterms:modified xsi:type="dcterms:W3CDTF">2024-05-10T00:06:45Z</dcterms:modified>
  <cp:category/>
</cp:coreProperties>
</file>