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3" r:id="rId2"/>
    <p:sldId id="267" r:id="rId3"/>
    <p:sldId id="290" r:id="rId4"/>
    <p:sldId id="286" r:id="rId5"/>
    <p:sldId id="291" r:id="rId6"/>
    <p:sldId id="257" r:id="rId7"/>
    <p:sldId id="259" r:id="rId8"/>
    <p:sldId id="271" r:id="rId9"/>
    <p:sldId id="260" r:id="rId10"/>
    <p:sldId id="288" r:id="rId11"/>
    <p:sldId id="276" r:id="rId12"/>
    <p:sldId id="277" r:id="rId13"/>
    <p:sldId id="262" r:id="rId14"/>
    <p:sldId id="264" r:id="rId15"/>
    <p:sldId id="279" r:id="rId16"/>
    <p:sldId id="280" r:id="rId17"/>
    <p:sldId id="281" r:id="rId18"/>
    <p:sldId id="287" r:id="rId19"/>
    <p:sldId id="268" r:id="rId20"/>
    <p:sldId id="292" r:id="rId21"/>
    <p:sldId id="285" r:id="rId22"/>
    <p:sldId id="282" r:id="rId23"/>
    <p:sldId id="283" r:id="rId24"/>
    <p:sldId id="284" r:id="rId25"/>
    <p:sldId id="256" r:id="rId26"/>
    <p:sldId id="258" r:id="rId27"/>
    <p:sldId id="263" r:id="rId28"/>
    <p:sldId id="278" r:id="rId29"/>
    <p:sldId id="266" r:id="rId30"/>
    <p:sldId id="261" r:id="rId31"/>
    <p:sldId id="265" r:id="rId32"/>
    <p:sldId id="289" r:id="rId33"/>
    <p:sldId id="27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59"/>
    <p:restoredTop sz="95865"/>
  </p:normalViewPr>
  <p:slideViewPr>
    <p:cSldViewPr snapToGrid="0">
      <p:cViewPr varScale="1">
        <p:scale>
          <a:sx n="86" d="100"/>
          <a:sy n="86" d="100"/>
        </p:scale>
        <p:origin x="248" y="7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54D2D1-4E36-4656-8B56-C9692EB6E362}" type="doc">
      <dgm:prSet loTypeId="urn:microsoft.com/office/officeart/2005/8/layout/default" loCatId="list" qsTypeId="urn:microsoft.com/office/officeart/2005/8/quickstyle/simple4" qsCatId="simple" csTypeId="urn:microsoft.com/office/officeart/2005/8/colors/accent0_3" csCatId="mainScheme"/>
      <dgm:spPr/>
      <dgm:t>
        <a:bodyPr/>
        <a:lstStyle/>
        <a:p>
          <a:endParaRPr lang="en-US"/>
        </a:p>
      </dgm:t>
    </dgm:pt>
    <dgm:pt modelId="{CA923975-DE69-4B30-BFA0-6D7AF8A95B26}">
      <dgm:prSet/>
      <dgm:spPr/>
      <dgm:t>
        <a:bodyPr/>
        <a:lstStyle/>
        <a:p>
          <a:r>
            <a:rPr lang="en-US" b="0" i="0"/>
            <a:t>2,000 assigned personnel, including military, U.S. federal civilian employees, and U.S. contractor employees. </a:t>
          </a:r>
          <a:endParaRPr lang="en-US"/>
        </a:p>
      </dgm:t>
    </dgm:pt>
    <dgm:pt modelId="{EADAA3C6-9644-48D8-9BE1-764E30FF679E}" type="parTrans" cxnId="{EE68869E-EA27-4372-84E4-88E6ACD74DD1}">
      <dgm:prSet/>
      <dgm:spPr/>
      <dgm:t>
        <a:bodyPr/>
        <a:lstStyle/>
        <a:p>
          <a:endParaRPr lang="en-US"/>
        </a:p>
      </dgm:t>
    </dgm:pt>
    <dgm:pt modelId="{57D27CC8-6504-4ABD-A1F7-50132567531C}" type="sibTrans" cxnId="{EE68869E-EA27-4372-84E4-88E6ACD74DD1}">
      <dgm:prSet/>
      <dgm:spPr/>
      <dgm:t>
        <a:bodyPr/>
        <a:lstStyle/>
        <a:p>
          <a:endParaRPr lang="en-US"/>
        </a:p>
      </dgm:t>
    </dgm:pt>
    <dgm:pt modelId="{FE197ADD-2467-41A0-8AED-136DE8AF8809}">
      <dgm:prSet/>
      <dgm:spPr/>
      <dgm:t>
        <a:bodyPr/>
        <a:lstStyle/>
        <a:p>
          <a:r>
            <a:rPr lang="en-US" b="1" i="0"/>
            <a:t>1,400 work at the command's headquarters in Stuttgart, Germany at same location as US European command/NATO </a:t>
          </a:r>
          <a:endParaRPr lang="en-US"/>
        </a:p>
      </dgm:t>
    </dgm:pt>
    <dgm:pt modelId="{7AA14CB0-643C-4C83-AEC9-A4275C44E999}" type="parTrans" cxnId="{C1A6CA43-0C61-4590-8E34-F00915F3EAF5}">
      <dgm:prSet/>
      <dgm:spPr/>
      <dgm:t>
        <a:bodyPr/>
        <a:lstStyle/>
        <a:p>
          <a:endParaRPr lang="en-US"/>
        </a:p>
      </dgm:t>
    </dgm:pt>
    <dgm:pt modelId="{BF9BF648-2301-4499-AF9E-E723E30F1D08}" type="sibTrans" cxnId="{C1A6CA43-0C61-4590-8E34-F00915F3EAF5}">
      <dgm:prSet/>
      <dgm:spPr/>
      <dgm:t>
        <a:bodyPr/>
        <a:lstStyle/>
        <a:p>
          <a:endParaRPr lang="en-US"/>
        </a:p>
      </dgm:t>
    </dgm:pt>
    <dgm:pt modelId="{59880F97-90C6-48AF-A999-159AF4554B67}">
      <dgm:prSet/>
      <dgm:spPr/>
      <dgm:t>
        <a:bodyPr/>
        <a:lstStyle/>
        <a:p>
          <a:r>
            <a:rPr lang="en-US" b="0" i="0"/>
            <a:t>Others are at MacDill Air Force Base, Florida, and RAF Molesworth, U.K. </a:t>
          </a:r>
          <a:endParaRPr lang="en-US"/>
        </a:p>
      </dgm:t>
    </dgm:pt>
    <dgm:pt modelId="{D9197F2C-8086-4537-AD2A-1A77AAC93187}" type="parTrans" cxnId="{1D723514-B293-4377-9CDC-F9B65C06F4DE}">
      <dgm:prSet/>
      <dgm:spPr/>
      <dgm:t>
        <a:bodyPr/>
        <a:lstStyle/>
        <a:p>
          <a:endParaRPr lang="en-US"/>
        </a:p>
      </dgm:t>
    </dgm:pt>
    <dgm:pt modelId="{CA44DF82-0A50-4B89-A788-76E4C9AE80E1}" type="sibTrans" cxnId="{1D723514-B293-4377-9CDC-F9B65C06F4DE}">
      <dgm:prSet/>
      <dgm:spPr/>
      <dgm:t>
        <a:bodyPr/>
        <a:lstStyle/>
        <a:p>
          <a:endParaRPr lang="en-US"/>
        </a:p>
      </dgm:t>
    </dgm:pt>
    <dgm:pt modelId="{06925C28-93B2-4BC2-910C-75D7B0A36013}">
      <dgm:prSet/>
      <dgm:spPr/>
      <dgm:t>
        <a:bodyPr/>
        <a:lstStyle/>
        <a:p>
          <a:r>
            <a:rPr lang="en-US"/>
            <a:t>AFRICOM P</a:t>
          </a:r>
          <a:r>
            <a:rPr lang="en-US" b="0" i="0"/>
            <a:t>rograms in US EMBASSY Offices of Security Cooperation and Defense Attaché Offices in approximately 38 nations. </a:t>
          </a:r>
          <a:endParaRPr lang="en-US"/>
        </a:p>
      </dgm:t>
    </dgm:pt>
    <dgm:pt modelId="{7765761E-C931-411E-AF33-5CE8661C2AB2}" type="parTrans" cxnId="{FAF2889B-64C4-4919-8564-F9CFB351D472}">
      <dgm:prSet/>
      <dgm:spPr/>
      <dgm:t>
        <a:bodyPr/>
        <a:lstStyle/>
        <a:p>
          <a:endParaRPr lang="en-US"/>
        </a:p>
      </dgm:t>
    </dgm:pt>
    <dgm:pt modelId="{2B10D6AA-B33A-4CA1-A9F8-61209F38BCAF}" type="sibTrans" cxnId="{FAF2889B-64C4-4919-8564-F9CFB351D472}">
      <dgm:prSet/>
      <dgm:spPr/>
      <dgm:t>
        <a:bodyPr/>
        <a:lstStyle/>
        <a:p>
          <a:endParaRPr lang="en-US"/>
        </a:p>
      </dgm:t>
    </dgm:pt>
    <dgm:pt modelId="{22A8637D-9920-444E-B333-071DCC974D59}">
      <dgm:prSet/>
      <dgm:spPr/>
      <dgm:t>
        <a:bodyPr/>
        <a:lstStyle/>
        <a:p>
          <a:r>
            <a:rPr lang="en-US"/>
            <a:t>L</a:t>
          </a:r>
          <a:r>
            <a:rPr lang="en-US" b="0" i="0"/>
            <a:t>iaison officers the African Union, the Economic Community of West African States, and the Kofi Annan International Peacekeeping and Training Centre in Ghana.</a:t>
          </a:r>
          <a:endParaRPr lang="en-US"/>
        </a:p>
      </dgm:t>
    </dgm:pt>
    <dgm:pt modelId="{85D81EB9-DB24-4EBE-9D75-F0A26BDCE526}" type="parTrans" cxnId="{BC75DD24-B5C3-4D1F-BCB8-4AD330793392}">
      <dgm:prSet/>
      <dgm:spPr/>
      <dgm:t>
        <a:bodyPr/>
        <a:lstStyle/>
        <a:p>
          <a:endParaRPr lang="en-US"/>
        </a:p>
      </dgm:t>
    </dgm:pt>
    <dgm:pt modelId="{EBE55A15-5972-49DC-947B-9D0E98D9A91F}" type="sibTrans" cxnId="{BC75DD24-B5C3-4D1F-BCB8-4AD330793392}">
      <dgm:prSet/>
      <dgm:spPr/>
      <dgm:t>
        <a:bodyPr/>
        <a:lstStyle/>
        <a:p>
          <a:endParaRPr lang="en-US"/>
        </a:p>
      </dgm:t>
    </dgm:pt>
    <dgm:pt modelId="{B28C33CA-627A-CD4D-8BBD-ADFF6615408E}" type="pres">
      <dgm:prSet presAssocID="{B354D2D1-4E36-4656-8B56-C9692EB6E362}" presName="diagram" presStyleCnt="0">
        <dgm:presLayoutVars>
          <dgm:dir/>
          <dgm:resizeHandles val="exact"/>
        </dgm:presLayoutVars>
      </dgm:prSet>
      <dgm:spPr/>
    </dgm:pt>
    <dgm:pt modelId="{B9EE8A7F-F8FB-1A44-A09F-1941ED758E18}" type="pres">
      <dgm:prSet presAssocID="{CA923975-DE69-4B30-BFA0-6D7AF8A95B26}" presName="node" presStyleLbl="node1" presStyleIdx="0" presStyleCnt="5">
        <dgm:presLayoutVars>
          <dgm:bulletEnabled val="1"/>
        </dgm:presLayoutVars>
      </dgm:prSet>
      <dgm:spPr/>
    </dgm:pt>
    <dgm:pt modelId="{752D4E7C-7BD4-BB46-9959-52910FD79B4F}" type="pres">
      <dgm:prSet presAssocID="{57D27CC8-6504-4ABD-A1F7-50132567531C}" presName="sibTrans" presStyleCnt="0"/>
      <dgm:spPr/>
    </dgm:pt>
    <dgm:pt modelId="{97581A61-B78C-8344-9345-233B4ABDCCB3}" type="pres">
      <dgm:prSet presAssocID="{FE197ADD-2467-41A0-8AED-136DE8AF8809}" presName="node" presStyleLbl="node1" presStyleIdx="1" presStyleCnt="5">
        <dgm:presLayoutVars>
          <dgm:bulletEnabled val="1"/>
        </dgm:presLayoutVars>
      </dgm:prSet>
      <dgm:spPr/>
    </dgm:pt>
    <dgm:pt modelId="{B4BC8F1F-A68F-9B46-B731-439D89E0AF0E}" type="pres">
      <dgm:prSet presAssocID="{BF9BF648-2301-4499-AF9E-E723E30F1D08}" presName="sibTrans" presStyleCnt="0"/>
      <dgm:spPr/>
    </dgm:pt>
    <dgm:pt modelId="{14457763-F9BB-C140-8F55-FB4DBA333EC9}" type="pres">
      <dgm:prSet presAssocID="{59880F97-90C6-48AF-A999-159AF4554B67}" presName="node" presStyleLbl="node1" presStyleIdx="2" presStyleCnt="5">
        <dgm:presLayoutVars>
          <dgm:bulletEnabled val="1"/>
        </dgm:presLayoutVars>
      </dgm:prSet>
      <dgm:spPr/>
    </dgm:pt>
    <dgm:pt modelId="{B8091FE8-BAB6-AA4B-B67F-DC1F76DC7A58}" type="pres">
      <dgm:prSet presAssocID="{CA44DF82-0A50-4B89-A788-76E4C9AE80E1}" presName="sibTrans" presStyleCnt="0"/>
      <dgm:spPr/>
    </dgm:pt>
    <dgm:pt modelId="{D69CCE61-CE69-544C-ACE8-48DABDE4A7B0}" type="pres">
      <dgm:prSet presAssocID="{06925C28-93B2-4BC2-910C-75D7B0A36013}" presName="node" presStyleLbl="node1" presStyleIdx="3" presStyleCnt="5">
        <dgm:presLayoutVars>
          <dgm:bulletEnabled val="1"/>
        </dgm:presLayoutVars>
      </dgm:prSet>
      <dgm:spPr/>
    </dgm:pt>
    <dgm:pt modelId="{589D20CC-55CF-8541-A55D-2B388FD6D3FD}" type="pres">
      <dgm:prSet presAssocID="{2B10D6AA-B33A-4CA1-A9F8-61209F38BCAF}" presName="sibTrans" presStyleCnt="0"/>
      <dgm:spPr/>
    </dgm:pt>
    <dgm:pt modelId="{FB79122D-03FE-A944-926E-084CEAAF93AE}" type="pres">
      <dgm:prSet presAssocID="{22A8637D-9920-444E-B333-071DCC974D59}" presName="node" presStyleLbl="node1" presStyleIdx="4" presStyleCnt="5">
        <dgm:presLayoutVars>
          <dgm:bulletEnabled val="1"/>
        </dgm:presLayoutVars>
      </dgm:prSet>
      <dgm:spPr/>
    </dgm:pt>
  </dgm:ptLst>
  <dgm:cxnLst>
    <dgm:cxn modelId="{1D723514-B293-4377-9CDC-F9B65C06F4DE}" srcId="{B354D2D1-4E36-4656-8B56-C9692EB6E362}" destId="{59880F97-90C6-48AF-A999-159AF4554B67}" srcOrd="2" destOrd="0" parTransId="{D9197F2C-8086-4537-AD2A-1A77AAC93187}" sibTransId="{CA44DF82-0A50-4B89-A788-76E4C9AE80E1}"/>
    <dgm:cxn modelId="{BC75DD24-B5C3-4D1F-BCB8-4AD330793392}" srcId="{B354D2D1-4E36-4656-8B56-C9692EB6E362}" destId="{22A8637D-9920-444E-B333-071DCC974D59}" srcOrd="4" destOrd="0" parTransId="{85D81EB9-DB24-4EBE-9D75-F0A26BDCE526}" sibTransId="{EBE55A15-5972-49DC-947B-9D0E98D9A91F}"/>
    <dgm:cxn modelId="{F916CC2B-6EEE-F548-BD2D-8C3B4C397219}" type="presOf" srcId="{22A8637D-9920-444E-B333-071DCC974D59}" destId="{FB79122D-03FE-A944-926E-084CEAAF93AE}" srcOrd="0" destOrd="0" presId="urn:microsoft.com/office/officeart/2005/8/layout/default"/>
    <dgm:cxn modelId="{E16CEE36-3523-F947-87EE-C97F84621D59}" type="presOf" srcId="{59880F97-90C6-48AF-A999-159AF4554B67}" destId="{14457763-F9BB-C140-8F55-FB4DBA333EC9}" srcOrd="0" destOrd="0" presId="urn:microsoft.com/office/officeart/2005/8/layout/default"/>
    <dgm:cxn modelId="{2FE8FD62-498F-B344-BF4A-FE9482CB853D}" type="presOf" srcId="{06925C28-93B2-4BC2-910C-75D7B0A36013}" destId="{D69CCE61-CE69-544C-ACE8-48DABDE4A7B0}" srcOrd="0" destOrd="0" presId="urn:microsoft.com/office/officeart/2005/8/layout/default"/>
    <dgm:cxn modelId="{C1A6CA43-0C61-4590-8E34-F00915F3EAF5}" srcId="{B354D2D1-4E36-4656-8B56-C9692EB6E362}" destId="{FE197ADD-2467-41A0-8AED-136DE8AF8809}" srcOrd="1" destOrd="0" parTransId="{7AA14CB0-643C-4C83-AEC9-A4275C44E999}" sibTransId="{BF9BF648-2301-4499-AF9E-E723E30F1D08}"/>
    <dgm:cxn modelId="{A9ACC947-9A42-314A-9B59-A4F0F008CC4E}" type="presOf" srcId="{FE197ADD-2467-41A0-8AED-136DE8AF8809}" destId="{97581A61-B78C-8344-9345-233B4ABDCCB3}" srcOrd="0" destOrd="0" presId="urn:microsoft.com/office/officeart/2005/8/layout/default"/>
    <dgm:cxn modelId="{FAF2889B-64C4-4919-8564-F9CFB351D472}" srcId="{B354D2D1-4E36-4656-8B56-C9692EB6E362}" destId="{06925C28-93B2-4BC2-910C-75D7B0A36013}" srcOrd="3" destOrd="0" parTransId="{7765761E-C931-411E-AF33-5CE8661C2AB2}" sibTransId="{2B10D6AA-B33A-4CA1-A9F8-61209F38BCAF}"/>
    <dgm:cxn modelId="{EE68869E-EA27-4372-84E4-88E6ACD74DD1}" srcId="{B354D2D1-4E36-4656-8B56-C9692EB6E362}" destId="{CA923975-DE69-4B30-BFA0-6D7AF8A95B26}" srcOrd="0" destOrd="0" parTransId="{EADAA3C6-9644-48D8-9BE1-764E30FF679E}" sibTransId="{57D27CC8-6504-4ABD-A1F7-50132567531C}"/>
    <dgm:cxn modelId="{0C25E5B1-48A5-9547-8E71-B6DE4CAD4CAB}" type="presOf" srcId="{CA923975-DE69-4B30-BFA0-6D7AF8A95B26}" destId="{B9EE8A7F-F8FB-1A44-A09F-1941ED758E18}" srcOrd="0" destOrd="0" presId="urn:microsoft.com/office/officeart/2005/8/layout/default"/>
    <dgm:cxn modelId="{814119D6-2557-2A41-83F4-8501F370EFAC}" type="presOf" srcId="{B354D2D1-4E36-4656-8B56-C9692EB6E362}" destId="{B28C33CA-627A-CD4D-8BBD-ADFF6615408E}" srcOrd="0" destOrd="0" presId="urn:microsoft.com/office/officeart/2005/8/layout/default"/>
    <dgm:cxn modelId="{3D55D39B-04B8-8A4B-B1D4-797214B19B48}" type="presParOf" srcId="{B28C33CA-627A-CD4D-8BBD-ADFF6615408E}" destId="{B9EE8A7F-F8FB-1A44-A09F-1941ED758E18}" srcOrd="0" destOrd="0" presId="urn:microsoft.com/office/officeart/2005/8/layout/default"/>
    <dgm:cxn modelId="{A9FE0648-A560-3743-A970-D34B403F83EB}" type="presParOf" srcId="{B28C33CA-627A-CD4D-8BBD-ADFF6615408E}" destId="{752D4E7C-7BD4-BB46-9959-52910FD79B4F}" srcOrd="1" destOrd="0" presId="urn:microsoft.com/office/officeart/2005/8/layout/default"/>
    <dgm:cxn modelId="{1916A341-FD6A-BB40-801E-35738E125E2A}" type="presParOf" srcId="{B28C33CA-627A-CD4D-8BBD-ADFF6615408E}" destId="{97581A61-B78C-8344-9345-233B4ABDCCB3}" srcOrd="2" destOrd="0" presId="urn:microsoft.com/office/officeart/2005/8/layout/default"/>
    <dgm:cxn modelId="{2C78AAE1-54DC-5340-B873-0FD82F775C28}" type="presParOf" srcId="{B28C33CA-627A-CD4D-8BBD-ADFF6615408E}" destId="{B4BC8F1F-A68F-9B46-B731-439D89E0AF0E}" srcOrd="3" destOrd="0" presId="urn:microsoft.com/office/officeart/2005/8/layout/default"/>
    <dgm:cxn modelId="{A00539B0-38E8-D04B-AF93-8B657D12D8DD}" type="presParOf" srcId="{B28C33CA-627A-CD4D-8BBD-ADFF6615408E}" destId="{14457763-F9BB-C140-8F55-FB4DBA333EC9}" srcOrd="4" destOrd="0" presId="urn:microsoft.com/office/officeart/2005/8/layout/default"/>
    <dgm:cxn modelId="{A4D054CD-F4CC-D34F-AEF9-3AB1D5FEBDD6}" type="presParOf" srcId="{B28C33CA-627A-CD4D-8BBD-ADFF6615408E}" destId="{B8091FE8-BAB6-AA4B-B67F-DC1F76DC7A58}" srcOrd="5" destOrd="0" presId="urn:microsoft.com/office/officeart/2005/8/layout/default"/>
    <dgm:cxn modelId="{B86AC977-6CBD-B441-974C-818275D1E98D}" type="presParOf" srcId="{B28C33CA-627A-CD4D-8BBD-ADFF6615408E}" destId="{D69CCE61-CE69-544C-ACE8-48DABDE4A7B0}" srcOrd="6" destOrd="0" presId="urn:microsoft.com/office/officeart/2005/8/layout/default"/>
    <dgm:cxn modelId="{41B56089-8074-A24C-AB82-939274775020}" type="presParOf" srcId="{B28C33CA-627A-CD4D-8BBD-ADFF6615408E}" destId="{589D20CC-55CF-8541-A55D-2B388FD6D3FD}" srcOrd="7" destOrd="0" presId="urn:microsoft.com/office/officeart/2005/8/layout/default"/>
    <dgm:cxn modelId="{D312DB64-D63A-044B-A6BD-8D0F0C751858}" type="presParOf" srcId="{B28C33CA-627A-CD4D-8BBD-ADFF6615408E}" destId="{FB79122D-03FE-A944-926E-084CEAAF93A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9727BC-4DE1-43EF-8DAF-E1CD9FF531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5E905F2-7135-4EAA-A783-CAFD23282E18}">
      <dgm:prSet/>
      <dgm:spPr/>
      <dgm:t>
        <a:bodyPr/>
        <a:lstStyle/>
        <a:p>
          <a:r>
            <a:rPr lang="en-US" b="0" i="0"/>
            <a:t>Senior Foreign Service officers in key positions as well </a:t>
          </a:r>
          <a:endParaRPr lang="en-US"/>
        </a:p>
      </dgm:t>
    </dgm:pt>
    <dgm:pt modelId="{E309C08E-3882-42DE-BC45-B4738F3641D1}" type="parTrans" cxnId="{128803AD-F46F-451A-88C9-3EF60C4C7E4B}">
      <dgm:prSet/>
      <dgm:spPr/>
      <dgm:t>
        <a:bodyPr/>
        <a:lstStyle/>
        <a:p>
          <a:endParaRPr lang="en-US"/>
        </a:p>
      </dgm:t>
    </dgm:pt>
    <dgm:pt modelId="{C5103759-0451-436C-849D-E63A4766EC10}" type="sibTrans" cxnId="{128803AD-F46F-451A-88C9-3EF60C4C7E4B}">
      <dgm:prSet/>
      <dgm:spPr/>
      <dgm:t>
        <a:bodyPr/>
        <a:lstStyle/>
        <a:p>
          <a:endParaRPr lang="en-US"/>
        </a:p>
      </dgm:t>
    </dgm:pt>
    <dgm:pt modelId="{B832200B-2907-4E8D-BA5E-5BA93E5F8081}">
      <dgm:prSet/>
      <dgm:spPr/>
      <dgm:t>
        <a:bodyPr/>
        <a:lstStyle/>
        <a:p>
          <a:r>
            <a:rPr lang="en-US" dirty="0"/>
            <a:t>M</a:t>
          </a:r>
          <a:r>
            <a:rPr lang="en-US" b="0" i="0" dirty="0"/>
            <a:t>ore than 30 personnel from more than </a:t>
          </a:r>
          <a:r>
            <a:rPr lang="en-US" b="1" i="0" dirty="0"/>
            <a:t>10 U.S. government departments and agencies, including the Departments of State and Homeland Security, and the U.S. Agency for International Development</a:t>
          </a:r>
          <a:endParaRPr lang="en-US" b="1" dirty="0"/>
        </a:p>
      </dgm:t>
    </dgm:pt>
    <dgm:pt modelId="{B00755BD-1459-464B-8683-09115A63CDEF}" type="parTrans" cxnId="{3B1B5B65-17E9-4603-8DC1-C94C20D12686}">
      <dgm:prSet/>
      <dgm:spPr/>
      <dgm:t>
        <a:bodyPr/>
        <a:lstStyle/>
        <a:p>
          <a:endParaRPr lang="en-US"/>
        </a:p>
      </dgm:t>
    </dgm:pt>
    <dgm:pt modelId="{74F0DCCE-88C1-439B-9B40-238B104756CE}" type="sibTrans" cxnId="{3B1B5B65-17E9-4603-8DC1-C94C20D12686}">
      <dgm:prSet/>
      <dgm:spPr/>
      <dgm:t>
        <a:bodyPr/>
        <a:lstStyle/>
        <a:p>
          <a:endParaRPr lang="en-US"/>
        </a:p>
      </dgm:t>
    </dgm:pt>
    <dgm:pt modelId="{54EB8243-B66A-429F-BF41-7199BEA62431}">
      <dgm:prSet/>
      <dgm:spPr/>
      <dgm:t>
        <a:bodyPr/>
        <a:lstStyle/>
        <a:p>
          <a:r>
            <a:rPr lang="en-US" b="0" i="0"/>
            <a:t>Senior State Department official serves as the deputy to the commander for civil-military engagement. </a:t>
          </a:r>
          <a:endParaRPr lang="en-US"/>
        </a:p>
      </dgm:t>
    </dgm:pt>
    <dgm:pt modelId="{0ECE5ECA-E43F-4161-BA40-2EB5F29CA9EC}" type="parTrans" cxnId="{32E78F14-5C58-4E3A-9903-E647765659EA}">
      <dgm:prSet/>
      <dgm:spPr/>
      <dgm:t>
        <a:bodyPr/>
        <a:lstStyle/>
        <a:p>
          <a:endParaRPr lang="en-US"/>
        </a:p>
      </dgm:t>
    </dgm:pt>
    <dgm:pt modelId="{B4184C93-C54E-465D-A80E-F7E4AF5A1A55}" type="sibTrans" cxnId="{32E78F14-5C58-4E3A-9903-E647765659EA}">
      <dgm:prSet/>
      <dgm:spPr/>
      <dgm:t>
        <a:bodyPr/>
        <a:lstStyle/>
        <a:p>
          <a:endParaRPr lang="en-US"/>
        </a:p>
      </dgm:t>
    </dgm:pt>
    <dgm:pt modelId="{031876A7-62A7-3D43-AC61-0EC8128CA5F7}" type="pres">
      <dgm:prSet presAssocID="{8F9727BC-4DE1-43EF-8DAF-E1CD9FF5318F}" presName="linear" presStyleCnt="0">
        <dgm:presLayoutVars>
          <dgm:animLvl val="lvl"/>
          <dgm:resizeHandles val="exact"/>
        </dgm:presLayoutVars>
      </dgm:prSet>
      <dgm:spPr/>
    </dgm:pt>
    <dgm:pt modelId="{FD7F814B-0A96-1346-9A17-0ABC291D866B}" type="pres">
      <dgm:prSet presAssocID="{E5E905F2-7135-4EAA-A783-CAFD23282E18}" presName="parentText" presStyleLbl="node1" presStyleIdx="0" presStyleCnt="3">
        <dgm:presLayoutVars>
          <dgm:chMax val="0"/>
          <dgm:bulletEnabled val="1"/>
        </dgm:presLayoutVars>
      </dgm:prSet>
      <dgm:spPr/>
    </dgm:pt>
    <dgm:pt modelId="{3FF1E237-2783-2C45-A04C-59496AC0A45F}" type="pres">
      <dgm:prSet presAssocID="{C5103759-0451-436C-849D-E63A4766EC10}" presName="spacer" presStyleCnt="0"/>
      <dgm:spPr/>
    </dgm:pt>
    <dgm:pt modelId="{190E172B-87FE-EA49-9D6E-0AC100CF3AB2}" type="pres">
      <dgm:prSet presAssocID="{B832200B-2907-4E8D-BA5E-5BA93E5F8081}" presName="parentText" presStyleLbl="node1" presStyleIdx="1" presStyleCnt="3">
        <dgm:presLayoutVars>
          <dgm:chMax val="0"/>
          <dgm:bulletEnabled val="1"/>
        </dgm:presLayoutVars>
      </dgm:prSet>
      <dgm:spPr/>
    </dgm:pt>
    <dgm:pt modelId="{16D4913E-6694-544C-8FF9-FFC362C0AB61}" type="pres">
      <dgm:prSet presAssocID="{74F0DCCE-88C1-439B-9B40-238B104756CE}" presName="spacer" presStyleCnt="0"/>
      <dgm:spPr/>
    </dgm:pt>
    <dgm:pt modelId="{04413327-1EA3-6E4C-8872-4020C40344CB}" type="pres">
      <dgm:prSet presAssocID="{54EB8243-B66A-429F-BF41-7199BEA62431}" presName="parentText" presStyleLbl="node1" presStyleIdx="2" presStyleCnt="3">
        <dgm:presLayoutVars>
          <dgm:chMax val="0"/>
          <dgm:bulletEnabled val="1"/>
        </dgm:presLayoutVars>
      </dgm:prSet>
      <dgm:spPr/>
    </dgm:pt>
  </dgm:ptLst>
  <dgm:cxnLst>
    <dgm:cxn modelId="{32E78F14-5C58-4E3A-9903-E647765659EA}" srcId="{8F9727BC-4DE1-43EF-8DAF-E1CD9FF5318F}" destId="{54EB8243-B66A-429F-BF41-7199BEA62431}" srcOrd="2" destOrd="0" parTransId="{0ECE5ECA-E43F-4161-BA40-2EB5F29CA9EC}" sibTransId="{B4184C93-C54E-465D-A80E-F7E4AF5A1A55}"/>
    <dgm:cxn modelId="{3B1B5B65-17E9-4603-8DC1-C94C20D12686}" srcId="{8F9727BC-4DE1-43EF-8DAF-E1CD9FF5318F}" destId="{B832200B-2907-4E8D-BA5E-5BA93E5F8081}" srcOrd="1" destOrd="0" parTransId="{B00755BD-1459-464B-8683-09115A63CDEF}" sibTransId="{74F0DCCE-88C1-439B-9B40-238B104756CE}"/>
    <dgm:cxn modelId="{27F65AA0-4216-9F49-8FC3-0EE762EBB832}" type="presOf" srcId="{E5E905F2-7135-4EAA-A783-CAFD23282E18}" destId="{FD7F814B-0A96-1346-9A17-0ABC291D866B}" srcOrd="0" destOrd="0" presId="urn:microsoft.com/office/officeart/2005/8/layout/vList2"/>
    <dgm:cxn modelId="{128803AD-F46F-451A-88C9-3EF60C4C7E4B}" srcId="{8F9727BC-4DE1-43EF-8DAF-E1CD9FF5318F}" destId="{E5E905F2-7135-4EAA-A783-CAFD23282E18}" srcOrd="0" destOrd="0" parTransId="{E309C08E-3882-42DE-BC45-B4738F3641D1}" sibTransId="{C5103759-0451-436C-849D-E63A4766EC10}"/>
    <dgm:cxn modelId="{B106B6AE-1247-814B-BA9A-180E50EBDF8C}" type="presOf" srcId="{8F9727BC-4DE1-43EF-8DAF-E1CD9FF5318F}" destId="{031876A7-62A7-3D43-AC61-0EC8128CA5F7}" srcOrd="0" destOrd="0" presId="urn:microsoft.com/office/officeart/2005/8/layout/vList2"/>
    <dgm:cxn modelId="{4AEC93E2-43BF-1647-AC7B-9C4C6E035D8A}" type="presOf" srcId="{B832200B-2907-4E8D-BA5E-5BA93E5F8081}" destId="{190E172B-87FE-EA49-9D6E-0AC100CF3AB2}" srcOrd="0" destOrd="0" presId="urn:microsoft.com/office/officeart/2005/8/layout/vList2"/>
    <dgm:cxn modelId="{2B6223FF-D44A-3243-BBAE-184040C67DD8}" type="presOf" srcId="{54EB8243-B66A-429F-BF41-7199BEA62431}" destId="{04413327-1EA3-6E4C-8872-4020C40344CB}" srcOrd="0" destOrd="0" presId="urn:microsoft.com/office/officeart/2005/8/layout/vList2"/>
    <dgm:cxn modelId="{EDF8878D-F9C5-A246-B262-0BB0AF024267}" type="presParOf" srcId="{031876A7-62A7-3D43-AC61-0EC8128CA5F7}" destId="{FD7F814B-0A96-1346-9A17-0ABC291D866B}" srcOrd="0" destOrd="0" presId="urn:microsoft.com/office/officeart/2005/8/layout/vList2"/>
    <dgm:cxn modelId="{E29C0EEB-FFFA-6F48-BC97-162CD2B07FB4}" type="presParOf" srcId="{031876A7-62A7-3D43-AC61-0EC8128CA5F7}" destId="{3FF1E237-2783-2C45-A04C-59496AC0A45F}" srcOrd="1" destOrd="0" presId="urn:microsoft.com/office/officeart/2005/8/layout/vList2"/>
    <dgm:cxn modelId="{A240FB56-3705-964F-B0AF-16E502F8A860}" type="presParOf" srcId="{031876A7-62A7-3D43-AC61-0EC8128CA5F7}" destId="{190E172B-87FE-EA49-9D6E-0AC100CF3AB2}" srcOrd="2" destOrd="0" presId="urn:microsoft.com/office/officeart/2005/8/layout/vList2"/>
    <dgm:cxn modelId="{E8E555A2-B6BE-904E-A7B7-23D006837DE1}" type="presParOf" srcId="{031876A7-62A7-3D43-AC61-0EC8128CA5F7}" destId="{16D4913E-6694-544C-8FF9-FFC362C0AB61}" srcOrd="3" destOrd="0" presId="urn:microsoft.com/office/officeart/2005/8/layout/vList2"/>
    <dgm:cxn modelId="{AF23CF45-781D-B64F-BD45-D7878F425467}" type="presParOf" srcId="{031876A7-62A7-3D43-AC61-0EC8128CA5F7}" destId="{04413327-1EA3-6E4C-8872-4020C40344C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52C4D2-41DA-482F-9886-3A21CF409AE7}" type="doc">
      <dgm:prSet loTypeId="urn:microsoft.com/office/officeart/2005/8/layout/vList5" loCatId="list" qsTypeId="urn:microsoft.com/office/officeart/2005/8/quickstyle/simple4" qsCatId="simple" csTypeId="urn:microsoft.com/office/officeart/2005/8/colors/accent1_2" csCatId="accent1"/>
      <dgm:spPr/>
      <dgm:t>
        <a:bodyPr/>
        <a:lstStyle/>
        <a:p>
          <a:endParaRPr lang="en-US"/>
        </a:p>
      </dgm:t>
    </dgm:pt>
    <dgm:pt modelId="{950CFCA9-E407-423F-9485-278A04C01193}">
      <dgm:prSet/>
      <dgm:spPr/>
      <dgm:t>
        <a:bodyPr/>
        <a:lstStyle/>
        <a:p>
          <a:r>
            <a:rPr lang="en-US"/>
            <a:t>The 2024 edition of AFRICAN LION took place from April 19 to May 31 across Morocco, Ghana, Senegal, and Tunisia,</a:t>
          </a:r>
        </a:p>
      </dgm:t>
    </dgm:pt>
    <dgm:pt modelId="{253F61A6-6820-4E52-A579-FFCDF6F200A5}" type="parTrans" cxnId="{A8ACB583-6760-4C3A-AF82-7AADDBC48169}">
      <dgm:prSet/>
      <dgm:spPr/>
      <dgm:t>
        <a:bodyPr/>
        <a:lstStyle/>
        <a:p>
          <a:endParaRPr lang="en-US"/>
        </a:p>
      </dgm:t>
    </dgm:pt>
    <dgm:pt modelId="{D70F3AF5-8BDC-4E89-993D-FEC5EA3302C0}" type="sibTrans" cxnId="{A8ACB583-6760-4C3A-AF82-7AADDBC48169}">
      <dgm:prSet/>
      <dgm:spPr/>
      <dgm:t>
        <a:bodyPr/>
        <a:lstStyle/>
        <a:p>
          <a:endParaRPr lang="en-US"/>
        </a:p>
      </dgm:t>
    </dgm:pt>
    <dgm:pt modelId="{8CBEB3B6-12F5-41C1-B728-CE2056BE5849}">
      <dgm:prSet/>
      <dgm:spPr/>
      <dgm:t>
        <a:bodyPr/>
        <a:lstStyle/>
        <a:p>
          <a:r>
            <a:rPr lang="en-US"/>
            <a:t>iover 8,100 participants from 27 nations, including NATO contingents. </a:t>
          </a:r>
        </a:p>
      </dgm:t>
    </dgm:pt>
    <dgm:pt modelId="{D26624D3-023E-4F2A-B66F-677575B0E9CE}" type="parTrans" cxnId="{58EEA4FC-833F-463F-81E7-FCA62EFAB62A}">
      <dgm:prSet/>
      <dgm:spPr/>
      <dgm:t>
        <a:bodyPr/>
        <a:lstStyle/>
        <a:p>
          <a:endParaRPr lang="en-US"/>
        </a:p>
      </dgm:t>
    </dgm:pt>
    <dgm:pt modelId="{18425B06-B053-4F47-9A34-E5234368FE47}" type="sibTrans" cxnId="{58EEA4FC-833F-463F-81E7-FCA62EFAB62A}">
      <dgm:prSet/>
      <dgm:spPr/>
      <dgm:t>
        <a:bodyPr/>
        <a:lstStyle/>
        <a:p>
          <a:endParaRPr lang="en-US"/>
        </a:p>
      </dgm:t>
    </dgm:pt>
    <dgm:pt modelId="{74005934-0B72-44B2-9085-3D04631C70DF}">
      <dgm:prSet/>
      <dgm:spPr/>
      <dgm:t>
        <a:bodyPr/>
        <a:lstStyle/>
        <a:p>
          <a:r>
            <a:rPr lang="en-US"/>
            <a:t>between geographic combatant commands—USAFRICOM, USEUCOM, and USCENTCOM—</a:t>
          </a:r>
        </a:p>
      </dgm:t>
    </dgm:pt>
    <dgm:pt modelId="{9F2C676B-A9B5-4C7B-9328-7906A6639C77}" type="parTrans" cxnId="{654A2BE8-BDD6-4C4A-A984-CA1B96A4EEF2}">
      <dgm:prSet/>
      <dgm:spPr/>
      <dgm:t>
        <a:bodyPr/>
        <a:lstStyle/>
        <a:p>
          <a:endParaRPr lang="en-US"/>
        </a:p>
      </dgm:t>
    </dgm:pt>
    <dgm:pt modelId="{A56BC505-9EC4-4A0E-A756-1693A6C0A1E3}" type="sibTrans" cxnId="{654A2BE8-BDD6-4C4A-A984-CA1B96A4EEF2}">
      <dgm:prSet/>
      <dgm:spPr/>
      <dgm:t>
        <a:bodyPr/>
        <a:lstStyle/>
        <a:p>
          <a:endParaRPr lang="en-US"/>
        </a:p>
      </dgm:t>
    </dgm:pt>
    <dgm:pt modelId="{428668DD-286B-424F-8950-0FB110A425D0}">
      <dgm:prSet/>
      <dgm:spPr/>
      <dgm:t>
        <a:bodyPr/>
        <a:lstStyle/>
        <a:p>
          <a:r>
            <a:rPr lang="en-US"/>
            <a:t>in close proximity to key maritime chokepoints and global shipping lanes, all of which magnifies the exercise’s significance</a:t>
          </a:r>
        </a:p>
      </dgm:t>
    </dgm:pt>
    <dgm:pt modelId="{D14779CB-EB6B-454E-9225-7459CD091571}" type="parTrans" cxnId="{014A4C35-E05E-4FF6-ADD8-0C2296146018}">
      <dgm:prSet/>
      <dgm:spPr/>
      <dgm:t>
        <a:bodyPr/>
        <a:lstStyle/>
        <a:p>
          <a:endParaRPr lang="en-US"/>
        </a:p>
      </dgm:t>
    </dgm:pt>
    <dgm:pt modelId="{8FCF4F15-9015-4307-ADEF-79613EE506AC}" type="sibTrans" cxnId="{014A4C35-E05E-4FF6-ADD8-0C2296146018}">
      <dgm:prSet/>
      <dgm:spPr/>
      <dgm:t>
        <a:bodyPr/>
        <a:lstStyle/>
        <a:p>
          <a:endParaRPr lang="en-US"/>
        </a:p>
      </dgm:t>
    </dgm:pt>
    <dgm:pt modelId="{30FD6A33-6BA7-A942-BC08-22F97BA3822B}" type="pres">
      <dgm:prSet presAssocID="{E852C4D2-41DA-482F-9886-3A21CF409AE7}" presName="Name0" presStyleCnt="0">
        <dgm:presLayoutVars>
          <dgm:dir/>
          <dgm:animLvl val="lvl"/>
          <dgm:resizeHandles val="exact"/>
        </dgm:presLayoutVars>
      </dgm:prSet>
      <dgm:spPr/>
    </dgm:pt>
    <dgm:pt modelId="{F57F7AB9-6CF8-5542-AA6D-D3A3E76D54C6}" type="pres">
      <dgm:prSet presAssocID="{950CFCA9-E407-423F-9485-278A04C01193}" presName="linNode" presStyleCnt="0"/>
      <dgm:spPr/>
    </dgm:pt>
    <dgm:pt modelId="{B37F3608-E79C-DB43-8DFF-CDE94E14EE66}" type="pres">
      <dgm:prSet presAssocID="{950CFCA9-E407-423F-9485-278A04C01193}" presName="parentText" presStyleLbl="node1" presStyleIdx="0" presStyleCnt="4">
        <dgm:presLayoutVars>
          <dgm:chMax val="1"/>
          <dgm:bulletEnabled val="1"/>
        </dgm:presLayoutVars>
      </dgm:prSet>
      <dgm:spPr/>
    </dgm:pt>
    <dgm:pt modelId="{C57DBC9B-7D4D-D644-9CD7-47119BD2A5ED}" type="pres">
      <dgm:prSet presAssocID="{D70F3AF5-8BDC-4E89-993D-FEC5EA3302C0}" presName="sp" presStyleCnt="0"/>
      <dgm:spPr/>
    </dgm:pt>
    <dgm:pt modelId="{0A3A4B30-F288-3F4D-A1B2-54C1D5939719}" type="pres">
      <dgm:prSet presAssocID="{8CBEB3B6-12F5-41C1-B728-CE2056BE5849}" presName="linNode" presStyleCnt="0"/>
      <dgm:spPr/>
    </dgm:pt>
    <dgm:pt modelId="{7DDDBDF5-1DF9-8845-B48B-08D5255B6F01}" type="pres">
      <dgm:prSet presAssocID="{8CBEB3B6-12F5-41C1-B728-CE2056BE5849}" presName="parentText" presStyleLbl="node1" presStyleIdx="1" presStyleCnt="4">
        <dgm:presLayoutVars>
          <dgm:chMax val="1"/>
          <dgm:bulletEnabled val="1"/>
        </dgm:presLayoutVars>
      </dgm:prSet>
      <dgm:spPr/>
    </dgm:pt>
    <dgm:pt modelId="{34CC14F1-3355-A746-ACC3-8B5311116C26}" type="pres">
      <dgm:prSet presAssocID="{18425B06-B053-4F47-9A34-E5234368FE47}" presName="sp" presStyleCnt="0"/>
      <dgm:spPr/>
    </dgm:pt>
    <dgm:pt modelId="{66D5BF19-E9AF-B844-A480-2917139FFB41}" type="pres">
      <dgm:prSet presAssocID="{74005934-0B72-44B2-9085-3D04631C70DF}" presName="linNode" presStyleCnt="0"/>
      <dgm:spPr/>
    </dgm:pt>
    <dgm:pt modelId="{FA63101A-588F-A145-9506-B0360A0178A8}" type="pres">
      <dgm:prSet presAssocID="{74005934-0B72-44B2-9085-3D04631C70DF}" presName="parentText" presStyleLbl="node1" presStyleIdx="2" presStyleCnt="4">
        <dgm:presLayoutVars>
          <dgm:chMax val="1"/>
          <dgm:bulletEnabled val="1"/>
        </dgm:presLayoutVars>
      </dgm:prSet>
      <dgm:spPr/>
    </dgm:pt>
    <dgm:pt modelId="{67F49F52-0BDD-5643-AC8D-34AAAD91CC2F}" type="pres">
      <dgm:prSet presAssocID="{A56BC505-9EC4-4A0E-A756-1693A6C0A1E3}" presName="sp" presStyleCnt="0"/>
      <dgm:spPr/>
    </dgm:pt>
    <dgm:pt modelId="{23D5A86E-E3AF-FE4E-AA84-71D7245B7BBB}" type="pres">
      <dgm:prSet presAssocID="{428668DD-286B-424F-8950-0FB110A425D0}" presName="linNode" presStyleCnt="0"/>
      <dgm:spPr/>
    </dgm:pt>
    <dgm:pt modelId="{0E093CFF-34A3-6F43-8D96-1A48BF18609C}" type="pres">
      <dgm:prSet presAssocID="{428668DD-286B-424F-8950-0FB110A425D0}" presName="parentText" presStyleLbl="node1" presStyleIdx="3" presStyleCnt="4">
        <dgm:presLayoutVars>
          <dgm:chMax val="1"/>
          <dgm:bulletEnabled val="1"/>
        </dgm:presLayoutVars>
      </dgm:prSet>
      <dgm:spPr/>
    </dgm:pt>
  </dgm:ptLst>
  <dgm:cxnLst>
    <dgm:cxn modelId="{2395D012-981C-F143-A914-01519952A977}" type="presOf" srcId="{950CFCA9-E407-423F-9485-278A04C01193}" destId="{B37F3608-E79C-DB43-8DFF-CDE94E14EE66}" srcOrd="0" destOrd="0" presId="urn:microsoft.com/office/officeart/2005/8/layout/vList5"/>
    <dgm:cxn modelId="{014A4C35-E05E-4FF6-ADD8-0C2296146018}" srcId="{E852C4D2-41DA-482F-9886-3A21CF409AE7}" destId="{428668DD-286B-424F-8950-0FB110A425D0}" srcOrd="3" destOrd="0" parTransId="{D14779CB-EB6B-454E-9225-7459CD091571}" sibTransId="{8FCF4F15-9015-4307-ADEF-79613EE506AC}"/>
    <dgm:cxn modelId="{8D5A1E63-A431-834C-950E-9D9F46F682FE}" type="presOf" srcId="{74005934-0B72-44B2-9085-3D04631C70DF}" destId="{FA63101A-588F-A145-9506-B0360A0178A8}" srcOrd="0" destOrd="0" presId="urn:microsoft.com/office/officeart/2005/8/layout/vList5"/>
    <dgm:cxn modelId="{BEF36878-2389-DD44-AE1D-22A9A9C3F536}" type="presOf" srcId="{8CBEB3B6-12F5-41C1-B728-CE2056BE5849}" destId="{7DDDBDF5-1DF9-8845-B48B-08D5255B6F01}" srcOrd="0" destOrd="0" presId="urn:microsoft.com/office/officeart/2005/8/layout/vList5"/>
    <dgm:cxn modelId="{A8ACB583-6760-4C3A-AF82-7AADDBC48169}" srcId="{E852C4D2-41DA-482F-9886-3A21CF409AE7}" destId="{950CFCA9-E407-423F-9485-278A04C01193}" srcOrd="0" destOrd="0" parTransId="{253F61A6-6820-4E52-A579-FFCDF6F200A5}" sibTransId="{D70F3AF5-8BDC-4E89-993D-FEC5EA3302C0}"/>
    <dgm:cxn modelId="{9765D59E-C8FD-DD42-9805-50D518774ABA}" type="presOf" srcId="{428668DD-286B-424F-8950-0FB110A425D0}" destId="{0E093CFF-34A3-6F43-8D96-1A48BF18609C}" srcOrd="0" destOrd="0" presId="urn:microsoft.com/office/officeart/2005/8/layout/vList5"/>
    <dgm:cxn modelId="{C0D9F8E4-05E6-8A49-8A64-9701FEAB0122}" type="presOf" srcId="{E852C4D2-41DA-482F-9886-3A21CF409AE7}" destId="{30FD6A33-6BA7-A942-BC08-22F97BA3822B}" srcOrd="0" destOrd="0" presId="urn:microsoft.com/office/officeart/2005/8/layout/vList5"/>
    <dgm:cxn modelId="{654A2BE8-BDD6-4C4A-A984-CA1B96A4EEF2}" srcId="{E852C4D2-41DA-482F-9886-3A21CF409AE7}" destId="{74005934-0B72-44B2-9085-3D04631C70DF}" srcOrd="2" destOrd="0" parTransId="{9F2C676B-A9B5-4C7B-9328-7906A6639C77}" sibTransId="{A56BC505-9EC4-4A0E-A756-1693A6C0A1E3}"/>
    <dgm:cxn modelId="{58EEA4FC-833F-463F-81E7-FCA62EFAB62A}" srcId="{E852C4D2-41DA-482F-9886-3A21CF409AE7}" destId="{8CBEB3B6-12F5-41C1-B728-CE2056BE5849}" srcOrd="1" destOrd="0" parTransId="{D26624D3-023E-4F2A-B66F-677575B0E9CE}" sibTransId="{18425B06-B053-4F47-9A34-E5234368FE47}"/>
    <dgm:cxn modelId="{3FBF4CF6-352C-9348-973D-65B09C49391A}" type="presParOf" srcId="{30FD6A33-6BA7-A942-BC08-22F97BA3822B}" destId="{F57F7AB9-6CF8-5542-AA6D-D3A3E76D54C6}" srcOrd="0" destOrd="0" presId="urn:microsoft.com/office/officeart/2005/8/layout/vList5"/>
    <dgm:cxn modelId="{DB599E3D-B739-F246-960B-905DB872CF92}" type="presParOf" srcId="{F57F7AB9-6CF8-5542-AA6D-D3A3E76D54C6}" destId="{B37F3608-E79C-DB43-8DFF-CDE94E14EE66}" srcOrd="0" destOrd="0" presId="urn:microsoft.com/office/officeart/2005/8/layout/vList5"/>
    <dgm:cxn modelId="{26F9A9C7-1DDC-F94D-8466-173EA66C0BA1}" type="presParOf" srcId="{30FD6A33-6BA7-A942-BC08-22F97BA3822B}" destId="{C57DBC9B-7D4D-D644-9CD7-47119BD2A5ED}" srcOrd="1" destOrd="0" presId="urn:microsoft.com/office/officeart/2005/8/layout/vList5"/>
    <dgm:cxn modelId="{98ED56F1-D461-024D-854C-D17790DD1F43}" type="presParOf" srcId="{30FD6A33-6BA7-A942-BC08-22F97BA3822B}" destId="{0A3A4B30-F288-3F4D-A1B2-54C1D5939719}" srcOrd="2" destOrd="0" presId="urn:microsoft.com/office/officeart/2005/8/layout/vList5"/>
    <dgm:cxn modelId="{E1F0BFB0-6372-EC42-8B41-5FEFCC0F1F84}" type="presParOf" srcId="{0A3A4B30-F288-3F4D-A1B2-54C1D5939719}" destId="{7DDDBDF5-1DF9-8845-B48B-08D5255B6F01}" srcOrd="0" destOrd="0" presId="urn:microsoft.com/office/officeart/2005/8/layout/vList5"/>
    <dgm:cxn modelId="{C6F46C7A-61D8-FA42-B2A3-A404803C4853}" type="presParOf" srcId="{30FD6A33-6BA7-A942-BC08-22F97BA3822B}" destId="{34CC14F1-3355-A746-ACC3-8B5311116C26}" srcOrd="3" destOrd="0" presId="urn:microsoft.com/office/officeart/2005/8/layout/vList5"/>
    <dgm:cxn modelId="{CE4BA483-04FF-184F-BB94-DDC1247542A2}" type="presParOf" srcId="{30FD6A33-6BA7-A942-BC08-22F97BA3822B}" destId="{66D5BF19-E9AF-B844-A480-2917139FFB41}" srcOrd="4" destOrd="0" presId="urn:microsoft.com/office/officeart/2005/8/layout/vList5"/>
    <dgm:cxn modelId="{468583AD-DB7C-9044-9F71-F8A021E78C30}" type="presParOf" srcId="{66D5BF19-E9AF-B844-A480-2917139FFB41}" destId="{FA63101A-588F-A145-9506-B0360A0178A8}" srcOrd="0" destOrd="0" presId="urn:microsoft.com/office/officeart/2005/8/layout/vList5"/>
    <dgm:cxn modelId="{F8A7A280-3D1C-CA47-96DB-6A3504D17929}" type="presParOf" srcId="{30FD6A33-6BA7-A942-BC08-22F97BA3822B}" destId="{67F49F52-0BDD-5643-AC8D-34AAAD91CC2F}" srcOrd="5" destOrd="0" presId="urn:microsoft.com/office/officeart/2005/8/layout/vList5"/>
    <dgm:cxn modelId="{0E9AAC01-0523-CA40-A350-43682682C469}" type="presParOf" srcId="{30FD6A33-6BA7-A942-BC08-22F97BA3822B}" destId="{23D5A86E-E3AF-FE4E-AA84-71D7245B7BBB}" srcOrd="6" destOrd="0" presId="urn:microsoft.com/office/officeart/2005/8/layout/vList5"/>
    <dgm:cxn modelId="{3A82A314-F2A8-C84F-BF80-7183236AAE9E}" type="presParOf" srcId="{23D5A86E-E3AF-FE4E-AA84-71D7245B7BBB}" destId="{0E093CFF-34A3-6F43-8D96-1A48BF18609C}"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0D7582-8727-4F8B-B2C0-072815CBDCC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8F04BEB-870C-4C9A-A6ED-70D58D0916D3}">
      <dgm:prSet/>
      <dgm:spPr/>
      <dgm:t>
        <a:bodyPr/>
        <a:lstStyle/>
        <a:p>
          <a:r>
            <a:rPr lang="en-US"/>
            <a:t>FLINTLOCK, focused on counterterrorism and irregular warfare, brings together special operations forces</a:t>
          </a:r>
        </a:p>
      </dgm:t>
    </dgm:pt>
    <dgm:pt modelId="{FC287CB3-F8AC-443D-BFBB-1161CFE8A049}" type="parTrans" cxnId="{4A86550A-1F88-4720-A820-EBBFD4F99AC0}">
      <dgm:prSet/>
      <dgm:spPr/>
      <dgm:t>
        <a:bodyPr/>
        <a:lstStyle/>
        <a:p>
          <a:endParaRPr lang="en-US"/>
        </a:p>
      </dgm:t>
    </dgm:pt>
    <dgm:pt modelId="{3B13E418-0D82-4CCA-B4E6-0E007C4449CC}" type="sibTrans" cxnId="{4A86550A-1F88-4720-A820-EBBFD4F99AC0}">
      <dgm:prSet/>
      <dgm:spPr/>
      <dgm:t>
        <a:bodyPr/>
        <a:lstStyle/>
        <a:p>
          <a:endParaRPr lang="en-US"/>
        </a:p>
      </dgm:t>
    </dgm:pt>
    <dgm:pt modelId="{2B91FADF-EE27-4C1A-8982-15231D3C2F25}">
      <dgm:prSet/>
      <dgm:spPr/>
      <dgm:t>
        <a:bodyPr/>
        <a:lstStyle/>
        <a:p>
          <a:r>
            <a:rPr lang="en-US"/>
            <a:t>More than 30 nations to conduct realistic training, share best practices,</a:t>
          </a:r>
        </a:p>
      </dgm:t>
    </dgm:pt>
    <dgm:pt modelId="{AB06730E-0DF0-4C5F-9A45-CD63511597DF}" type="parTrans" cxnId="{CCB2033F-FD7C-429D-A6C1-BBC4C436EB42}">
      <dgm:prSet/>
      <dgm:spPr/>
      <dgm:t>
        <a:bodyPr/>
        <a:lstStyle/>
        <a:p>
          <a:endParaRPr lang="en-US"/>
        </a:p>
      </dgm:t>
    </dgm:pt>
    <dgm:pt modelId="{D2AAD052-5363-47E7-8A12-515C974BE504}" type="sibTrans" cxnId="{CCB2033F-FD7C-429D-A6C1-BBC4C436EB42}">
      <dgm:prSet/>
      <dgm:spPr/>
      <dgm:t>
        <a:bodyPr/>
        <a:lstStyle/>
        <a:p>
          <a:endParaRPr lang="en-US"/>
        </a:p>
      </dgm:t>
    </dgm:pt>
    <dgm:pt modelId="{7E374E9B-188A-7041-A12C-F980B9669DE7}" type="pres">
      <dgm:prSet presAssocID="{210D7582-8727-4F8B-B2C0-072815CBDCCB}" presName="hierChild1" presStyleCnt="0">
        <dgm:presLayoutVars>
          <dgm:chPref val="1"/>
          <dgm:dir/>
          <dgm:animOne val="branch"/>
          <dgm:animLvl val="lvl"/>
          <dgm:resizeHandles/>
        </dgm:presLayoutVars>
      </dgm:prSet>
      <dgm:spPr/>
    </dgm:pt>
    <dgm:pt modelId="{074C6F75-17DC-AD48-8E4E-99C374516A3F}" type="pres">
      <dgm:prSet presAssocID="{98F04BEB-870C-4C9A-A6ED-70D58D0916D3}" presName="hierRoot1" presStyleCnt="0"/>
      <dgm:spPr/>
    </dgm:pt>
    <dgm:pt modelId="{E3FE324B-E10C-7843-932F-D5C37C3FACC0}" type="pres">
      <dgm:prSet presAssocID="{98F04BEB-870C-4C9A-A6ED-70D58D0916D3}" presName="composite" presStyleCnt="0"/>
      <dgm:spPr/>
    </dgm:pt>
    <dgm:pt modelId="{438909E0-48EF-8E42-99C1-C37B561134A5}" type="pres">
      <dgm:prSet presAssocID="{98F04BEB-870C-4C9A-A6ED-70D58D0916D3}" presName="background" presStyleLbl="node0" presStyleIdx="0" presStyleCnt="2"/>
      <dgm:spPr/>
    </dgm:pt>
    <dgm:pt modelId="{B3393364-CD08-864F-9729-D4BECDE46EFE}" type="pres">
      <dgm:prSet presAssocID="{98F04BEB-870C-4C9A-A6ED-70D58D0916D3}" presName="text" presStyleLbl="fgAcc0" presStyleIdx="0" presStyleCnt="2">
        <dgm:presLayoutVars>
          <dgm:chPref val="3"/>
        </dgm:presLayoutVars>
      </dgm:prSet>
      <dgm:spPr/>
    </dgm:pt>
    <dgm:pt modelId="{8EC0C07C-212F-0743-B49D-784F90FFBAE6}" type="pres">
      <dgm:prSet presAssocID="{98F04BEB-870C-4C9A-A6ED-70D58D0916D3}" presName="hierChild2" presStyleCnt="0"/>
      <dgm:spPr/>
    </dgm:pt>
    <dgm:pt modelId="{C05D69F0-0041-8145-9FC6-4F129E5C4C46}" type="pres">
      <dgm:prSet presAssocID="{2B91FADF-EE27-4C1A-8982-15231D3C2F25}" presName="hierRoot1" presStyleCnt="0"/>
      <dgm:spPr/>
    </dgm:pt>
    <dgm:pt modelId="{7A96C75F-9971-AF4E-B7F4-FEB2056F1AF6}" type="pres">
      <dgm:prSet presAssocID="{2B91FADF-EE27-4C1A-8982-15231D3C2F25}" presName="composite" presStyleCnt="0"/>
      <dgm:spPr/>
    </dgm:pt>
    <dgm:pt modelId="{102FBACA-F86A-3148-AB93-BC4FFEB8595A}" type="pres">
      <dgm:prSet presAssocID="{2B91FADF-EE27-4C1A-8982-15231D3C2F25}" presName="background" presStyleLbl="node0" presStyleIdx="1" presStyleCnt="2"/>
      <dgm:spPr/>
    </dgm:pt>
    <dgm:pt modelId="{883F569B-DD08-8047-B5FA-D7622ACD2C4F}" type="pres">
      <dgm:prSet presAssocID="{2B91FADF-EE27-4C1A-8982-15231D3C2F25}" presName="text" presStyleLbl="fgAcc0" presStyleIdx="1" presStyleCnt="2">
        <dgm:presLayoutVars>
          <dgm:chPref val="3"/>
        </dgm:presLayoutVars>
      </dgm:prSet>
      <dgm:spPr/>
    </dgm:pt>
    <dgm:pt modelId="{EB979FD2-4D10-994F-8437-869A0D9601B8}" type="pres">
      <dgm:prSet presAssocID="{2B91FADF-EE27-4C1A-8982-15231D3C2F25}" presName="hierChild2" presStyleCnt="0"/>
      <dgm:spPr/>
    </dgm:pt>
  </dgm:ptLst>
  <dgm:cxnLst>
    <dgm:cxn modelId="{4A86550A-1F88-4720-A820-EBBFD4F99AC0}" srcId="{210D7582-8727-4F8B-B2C0-072815CBDCCB}" destId="{98F04BEB-870C-4C9A-A6ED-70D58D0916D3}" srcOrd="0" destOrd="0" parTransId="{FC287CB3-F8AC-443D-BFBB-1161CFE8A049}" sibTransId="{3B13E418-0D82-4CCA-B4E6-0E007C4449CC}"/>
    <dgm:cxn modelId="{97AB011F-1684-0844-B767-B56A4657B2CE}" type="presOf" srcId="{2B91FADF-EE27-4C1A-8982-15231D3C2F25}" destId="{883F569B-DD08-8047-B5FA-D7622ACD2C4F}" srcOrd="0" destOrd="0" presId="urn:microsoft.com/office/officeart/2005/8/layout/hierarchy1"/>
    <dgm:cxn modelId="{CCB2033F-FD7C-429D-A6C1-BBC4C436EB42}" srcId="{210D7582-8727-4F8B-B2C0-072815CBDCCB}" destId="{2B91FADF-EE27-4C1A-8982-15231D3C2F25}" srcOrd="1" destOrd="0" parTransId="{AB06730E-0DF0-4C5F-9A45-CD63511597DF}" sibTransId="{D2AAD052-5363-47E7-8A12-515C974BE504}"/>
    <dgm:cxn modelId="{21758D8E-8EDB-A24D-AAF8-B2E09EFE8A30}" type="presOf" srcId="{210D7582-8727-4F8B-B2C0-072815CBDCCB}" destId="{7E374E9B-188A-7041-A12C-F980B9669DE7}" srcOrd="0" destOrd="0" presId="urn:microsoft.com/office/officeart/2005/8/layout/hierarchy1"/>
    <dgm:cxn modelId="{69ABFEEE-8268-AE4F-9038-EA1DBDAC1997}" type="presOf" srcId="{98F04BEB-870C-4C9A-A6ED-70D58D0916D3}" destId="{B3393364-CD08-864F-9729-D4BECDE46EFE}" srcOrd="0" destOrd="0" presId="urn:microsoft.com/office/officeart/2005/8/layout/hierarchy1"/>
    <dgm:cxn modelId="{393358B1-09CB-8C42-B319-AEF388F5E48D}" type="presParOf" srcId="{7E374E9B-188A-7041-A12C-F980B9669DE7}" destId="{074C6F75-17DC-AD48-8E4E-99C374516A3F}" srcOrd="0" destOrd="0" presId="urn:microsoft.com/office/officeart/2005/8/layout/hierarchy1"/>
    <dgm:cxn modelId="{9C5C3F01-89D2-A940-AF17-EB18140F1C47}" type="presParOf" srcId="{074C6F75-17DC-AD48-8E4E-99C374516A3F}" destId="{E3FE324B-E10C-7843-932F-D5C37C3FACC0}" srcOrd="0" destOrd="0" presId="urn:microsoft.com/office/officeart/2005/8/layout/hierarchy1"/>
    <dgm:cxn modelId="{DD46EAC7-2387-0C40-AC24-D5DB9E889C7B}" type="presParOf" srcId="{E3FE324B-E10C-7843-932F-D5C37C3FACC0}" destId="{438909E0-48EF-8E42-99C1-C37B561134A5}" srcOrd="0" destOrd="0" presId="urn:microsoft.com/office/officeart/2005/8/layout/hierarchy1"/>
    <dgm:cxn modelId="{1E127036-D144-3F45-9CE3-74B49EABE2AC}" type="presParOf" srcId="{E3FE324B-E10C-7843-932F-D5C37C3FACC0}" destId="{B3393364-CD08-864F-9729-D4BECDE46EFE}" srcOrd="1" destOrd="0" presId="urn:microsoft.com/office/officeart/2005/8/layout/hierarchy1"/>
    <dgm:cxn modelId="{D0CE7B1C-4724-B249-B93F-CB56943A1B33}" type="presParOf" srcId="{074C6F75-17DC-AD48-8E4E-99C374516A3F}" destId="{8EC0C07C-212F-0743-B49D-784F90FFBAE6}" srcOrd="1" destOrd="0" presId="urn:microsoft.com/office/officeart/2005/8/layout/hierarchy1"/>
    <dgm:cxn modelId="{D687B394-9EC0-8745-BF7F-FCD7B039197F}" type="presParOf" srcId="{7E374E9B-188A-7041-A12C-F980B9669DE7}" destId="{C05D69F0-0041-8145-9FC6-4F129E5C4C46}" srcOrd="1" destOrd="0" presId="urn:microsoft.com/office/officeart/2005/8/layout/hierarchy1"/>
    <dgm:cxn modelId="{6B0AEB6E-F260-EC43-9206-FD07684AD631}" type="presParOf" srcId="{C05D69F0-0041-8145-9FC6-4F129E5C4C46}" destId="{7A96C75F-9971-AF4E-B7F4-FEB2056F1AF6}" srcOrd="0" destOrd="0" presId="urn:microsoft.com/office/officeart/2005/8/layout/hierarchy1"/>
    <dgm:cxn modelId="{3F1D9114-DE05-C648-8BF9-E6809DEF208C}" type="presParOf" srcId="{7A96C75F-9971-AF4E-B7F4-FEB2056F1AF6}" destId="{102FBACA-F86A-3148-AB93-BC4FFEB8595A}" srcOrd="0" destOrd="0" presId="urn:microsoft.com/office/officeart/2005/8/layout/hierarchy1"/>
    <dgm:cxn modelId="{35C01A75-D02B-174E-BDCE-3C699478CEB3}" type="presParOf" srcId="{7A96C75F-9971-AF4E-B7F4-FEB2056F1AF6}" destId="{883F569B-DD08-8047-B5FA-D7622ACD2C4F}" srcOrd="1" destOrd="0" presId="urn:microsoft.com/office/officeart/2005/8/layout/hierarchy1"/>
    <dgm:cxn modelId="{2A5059BD-E2BF-FD42-A958-9577767654F5}" type="presParOf" srcId="{C05D69F0-0041-8145-9FC6-4F129E5C4C46}" destId="{EB979FD2-4D10-994F-8437-869A0D9601B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E8A7F-F8FB-1A44-A09F-1941ED758E18}">
      <dsp:nvSpPr>
        <dsp:cNvPr id="0" name=""/>
        <dsp:cNvSpPr/>
      </dsp:nvSpPr>
      <dsp:spPr>
        <a:xfrm>
          <a:off x="412665" y="416"/>
          <a:ext cx="2175252" cy="130515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2,000 assigned personnel, including military, U.S. federal civilian employees, and U.S. contractor employees. </a:t>
          </a:r>
          <a:endParaRPr lang="en-US" sz="1300" kern="1200"/>
        </a:p>
      </dsp:txBody>
      <dsp:txXfrm>
        <a:off x="412665" y="416"/>
        <a:ext cx="2175252" cy="1305151"/>
      </dsp:txXfrm>
    </dsp:sp>
    <dsp:sp modelId="{97581A61-B78C-8344-9345-233B4ABDCCB3}">
      <dsp:nvSpPr>
        <dsp:cNvPr id="0" name=""/>
        <dsp:cNvSpPr/>
      </dsp:nvSpPr>
      <dsp:spPr>
        <a:xfrm>
          <a:off x="2805443" y="416"/>
          <a:ext cx="2175252" cy="130515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i="0" kern="1200"/>
            <a:t>1,400 work at the command's headquarters in Stuttgart, Germany at same location as US European command/NATO </a:t>
          </a:r>
          <a:endParaRPr lang="en-US" sz="1300" kern="1200"/>
        </a:p>
      </dsp:txBody>
      <dsp:txXfrm>
        <a:off x="2805443" y="416"/>
        <a:ext cx="2175252" cy="1305151"/>
      </dsp:txXfrm>
    </dsp:sp>
    <dsp:sp modelId="{14457763-F9BB-C140-8F55-FB4DBA333EC9}">
      <dsp:nvSpPr>
        <dsp:cNvPr id="0" name=""/>
        <dsp:cNvSpPr/>
      </dsp:nvSpPr>
      <dsp:spPr>
        <a:xfrm>
          <a:off x="412665" y="1523093"/>
          <a:ext cx="2175252" cy="130515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a:t>Others are at MacDill Air Force Base, Florida, and RAF Molesworth, U.K. </a:t>
          </a:r>
          <a:endParaRPr lang="en-US" sz="1300" kern="1200"/>
        </a:p>
      </dsp:txBody>
      <dsp:txXfrm>
        <a:off x="412665" y="1523093"/>
        <a:ext cx="2175252" cy="1305151"/>
      </dsp:txXfrm>
    </dsp:sp>
    <dsp:sp modelId="{D69CCE61-CE69-544C-ACE8-48DABDE4A7B0}">
      <dsp:nvSpPr>
        <dsp:cNvPr id="0" name=""/>
        <dsp:cNvSpPr/>
      </dsp:nvSpPr>
      <dsp:spPr>
        <a:xfrm>
          <a:off x="2805443" y="1523093"/>
          <a:ext cx="2175252" cy="130515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AFRICOM P</a:t>
          </a:r>
          <a:r>
            <a:rPr lang="en-US" sz="1300" b="0" i="0" kern="1200"/>
            <a:t>rograms in US EMBASSY Offices of Security Cooperation and Defense Attaché Offices in approximately 38 nations. </a:t>
          </a:r>
          <a:endParaRPr lang="en-US" sz="1300" kern="1200"/>
        </a:p>
      </dsp:txBody>
      <dsp:txXfrm>
        <a:off x="2805443" y="1523093"/>
        <a:ext cx="2175252" cy="1305151"/>
      </dsp:txXfrm>
    </dsp:sp>
    <dsp:sp modelId="{FB79122D-03FE-A944-926E-084CEAAF93AE}">
      <dsp:nvSpPr>
        <dsp:cNvPr id="0" name=""/>
        <dsp:cNvSpPr/>
      </dsp:nvSpPr>
      <dsp:spPr>
        <a:xfrm>
          <a:off x="1609054" y="3045769"/>
          <a:ext cx="2175252" cy="130515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L</a:t>
          </a:r>
          <a:r>
            <a:rPr lang="en-US" sz="1300" b="0" i="0" kern="1200"/>
            <a:t>iaison officers the African Union, the Economic Community of West African States, and the Kofi Annan International Peacekeeping and Training Centre in Ghana.</a:t>
          </a:r>
          <a:endParaRPr lang="en-US" sz="1300" kern="1200"/>
        </a:p>
      </dsp:txBody>
      <dsp:txXfrm>
        <a:off x="1609054" y="3045769"/>
        <a:ext cx="2175252" cy="13051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F814B-0A96-1346-9A17-0ABC291D866B}">
      <dsp:nvSpPr>
        <dsp:cNvPr id="0" name=""/>
        <dsp:cNvSpPr/>
      </dsp:nvSpPr>
      <dsp:spPr>
        <a:xfrm>
          <a:off x="0" y="350665"/>
          <a:ext cx="6263640" cy="15588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Senior Foreign Service officers in key positions as well </a:t>
          </a:r>
          <a:endParaRPr lang="en-US" sz="2200" kern="1200"/>
        </a:p>
      </dsp:txBody>
      <dsp:txXfrm>
        <a:off x="76098" y="426763"/>
        <a:ext cx="6111444" cy="1406682"/>
      </dsp:txXfrm>
    </dsp:sp>
    <dsp:sp modelId="{190E172B-87FE-EA49-9D6E-0AC100CF3AB2}">
      <dsp:nvSpPr>
        <dsp:cNvPr id="0" name=""/>
        <dsp:cNvSpPr/>
      </dsp:nvSpPr>
      <dsp:spPr>
        <a:xfrm>
          <a:off x="0" y="1972904"/>
          <a:ext cx="6263640" cy="15588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a:t>
          </a:r>
          <a:r>
            <a:rPr lang="en-US" sz="2200" b="0" i="0" kern="1200" dirty="0"/>
            <a:t>ore than 30 personnel from more than </a:t>
          </a:r>
          <a:r>
            <a:rPr lang="en-US" sz="2200" b="1" i="0" kern="1200" dirty="0"/>
            <a:t>10 U.S. government departments and agencies, including the Departments of State and Homeland Security, and the U.S. Agency for International Development</a:t>
          </a:r>
          <a:endParaRPr lang="en-US" sz="2200" b="1" kern="1200" dirty="0"/>
        </a:p>
      </dsp:txBody>
      <dsp:txXfrm>
        <a:off x="76098" y="2049002"/>
        <a:ext cx="6111444" cy="1406682"/>
      </dsp:txXfrm>
    </dsp:sp>
    <dsp:sp modelId="{04413327-1EA3-6E4C-8872-4020C40344CB}">
      <dsp:nvSpPr>
        <dsp:cNvPr id="0" name=""/>
        <dsp:cNvSpPr/>
      </dsp:nvSpPr>
      <dsp:spPr>
        <a:xfrm>
          <a:off x="0" y="3595143"/>
          <a:ext cx="6263640" cy="15588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kern="1200"/>
            <a:t>Senior State Department official serves as the deputy to the commander for civil-military engagement. </a:t>
          </a:r>
          <a:endParaRPr lang="en-US" sz="2200" kern="1200"/>
        </a:p>
      </dsp:txBody>
      <dsp:txXfrm>
        <a:off x="76098" y="3671241"/>
        <a:ext cx="6111444" cy="14066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F3608-E79C-DB43-8DFF-CDE94E14EE66}">
      <dsp:nvSpPr>
        <dsp:cNvPr id="0" name=""/>
        <dsp:cNvSpPr/>
      </dsp:nvSpPr>
      <dsp:spPr>
        <a:xfrm>
          <a:off x="3364992" y="2177"/>
          <a:ext cx="3785616"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The 2024 edition of AFRICAN LION took place from April 19 to May 31 across Morocco, Ghana, Senegal, and Tunisia,</a:t>
          </a:r>
        </a:p>
      </dsp:txBody>
      <dsp:txXfrm>
        <a:off x="3416125" y="53310"/>
        <a:ext cx="3683350" cy="945199"/>
      </dsp:txXfrm>
    </dsp:sp>
    <dsp:sp modelId="{7DDDBDF5-1DF9-8845-B48B-08D5255B6F01}">
      <dsp:nvSpPr>
        <dsp:cNvPr id="0" name=""/>
        <dsp:cNvSpPr/>
      </dsp:nvSpPr>
      <dsp:spPr>
        <a:xfrm>
          <a:off x="3364992" y="1102016"/>
          <a:ext cx="3785616"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iover 8,100 participants from 27 nations, including NATO contingents. </a:t>
          </a:r>
        </a:p>
      </dsp:txBody>
      <dsp:txXfrm>
        <a:off x="3416125" y="1153149"/>
        <a:ext cx="3683350" cy="945199"/>
      </dsp:txXfrm>
    </dsp:sp>
    <dsp:sp modelId="{FA63101A-588F-A145-9506-B0360A0178A8}">
      <dsp:nvSpPr>
        <dsp:cNvPr id="0" name=""/>
        <dsp:cNvSpPr/>
      </dsp:nvSpPr>
      <dsp:spPr>
        <a:xfrm>
          <a:off x="3364992" y="2201855"/>
          <a:ext cx="3785616"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between geographic combatant commands—USAFRICOM, USEUCOM, and USCENTCOM—</a:t>
          </a:r>
        </a:p>
      </dsp:txBody>
      <dsp:txXfrm>
        <a:off x="3416125" y="2252988"/>
        <a:ext cx="3683350" cy="945199"/>
      </dsp:txXfrm>
    </dsp:sp>
    <dsp:sp modelId="{0E093CFF-34A3-6F43-8D96-1A48BF18609C}">
      <dsp:nvSpPr>
        <dsp:cNvPr id="0" name=""/>
        <dsp:cNvSpPr/>
      </dsp:nvSpPr>
      <dsp:spPr>
        <a:xfrm>
          <a:off x="3364992" y="3301694"/>
          <a:ext cx="3785616"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in close proximity to key maritime chokepoints and global shipping lanes, all of which magnifies the exercise’s significance</a:t>
          </a:r>
        </a:p>
      </dsp:txBody>
      <dsp:txXfrm>
        <a:off x="3416125" y="3352827"/>
        <a:ext cx="3683350" cy="945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909E0-48EF-8E42-99C1-C37B561134A5}">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393364-CD08-864F-9729-D4BECDE46EFE}">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FLINTLOCK, focused on counterterrorism and irregular warfare, brings together special operations forces</a:t>
          </a:r>
        </a:p>
      </dsp:txBody>
      <dsp:txXfrm>
        <a:off x="608661" y="692298"/>
        <a:ext cx="4508047" cy="2799040"/>
      </dsp:txXfrm>
    </dsp:sp>
    <dsp:sp modelId="{102FBACA-F86A-3148-AB93-BC4FFEB8595A}">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F569B-DD08-8047-B5FA-D7622ACD2C4F}">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More than 30 nations to conduct realistic training, share best practices,</a:t>
          </a:r>
        </a:p>
      </dsp:txBody>
      <dsp:txXfrm>
        <a:off x="6331365" y="692298"/>
        <a:ext cx="4508047" cy="27990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8CB50-6B7A-D7FB-C5C8-08AEE05802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EDC429-962C-4D94-6AF9-E304972C9D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FE154B-58E0-B87A-831B-CFB50B93F119}"/>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9BBB068E-F8F8-313F-C5B9-EA0DBB2B6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AA4CF-A963-5DC2-9582-EF15B9775FCF}"/>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694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E734E-C4BB-7C46-D5C1-6B3C30FC7B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1D35D-6990-8EAC-508F-D237B74904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06E67-BB88-D990-B9B0-2EFCFC2E90EB}"/>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B386A8FE-9CD5-6CA1-069E-67D6FA982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C591E-A18E-DB78-0D3D-AC117C7BE04F}"/>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60378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FCE312-052A-F145-9B5E-9F6533C3D5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D8C7BC-3571-B6E3-19BD-EC5C33F44B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24CFD6-F41B-4B15-62E3-FDA8DF5CD27E}"/>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F3916F3D-2193-C154-369B-6C1FAA7EF1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8316C-CD91-44CD-9A32-CFDAA2F7D71C}"/>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837067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77567-3A5E-2F5B-1192-EE4B4F24A1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98B8E3-72D9-4A1B-AEB3-5EDFB236E0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53A65-C159-60F1-DBE7-D5D8F4D605AF}"/>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8C5B8516-DE65-43F4-5BC0-3DED15ACFA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E3BCF-E0B7-2945-61CF-F7343BE8DD4D}"/>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232393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963CD-F4F0-5AD4-5C04-7C2BC8050A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3F1128-FB99-2A0F-BFFA-23B65DDC6A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2ED1BB-D51D-667D-D168-C7E342249064}"/>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B32DE03A-F367-3D1F-2043-24B6BBBCB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F0552-5F32-B5C9-A565-2EA16FC2EA67}"/>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393642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9F46F-3AE3-EE34-3F5A-2F3FD75376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426002-9502-E6EB-6ABF-628A53C866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08CF54-52D2-B7A4-16A6-3CA2634057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616A28-9FE3-6CA5-83E9-4D5BD881E19E}"/>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6" name="Footer Placeholder 5">
            <a:extLst>
              <a:ext uri="{FF2B5EF4-FFF2-40B4-BE49-F238E27FC236}">
                <a16:creationId xmlns:a16="http://schemas.microsoft.com/office/drawing/2014/main" id="{B6BA9799-76C3-2122-2939-05D35C27FC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38DDA2-A65C-C3C7-3AAA-DE755796A923}"/>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301213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4D491-EB04-ECBD-2772-73A0A15BA0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36E65A-CD2B-D480-1563-293F2257BC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E60857-F85D-542A-AB5E-58777582E1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659678-D230-1CC5-8359-C7FEE4EEFA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A19F12-4C22-CD88-EF18-F08E06A213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0CE988-527F-BDAA-D235-F56A705EB877}"/>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8" name="Footer Placeholder 7">
            <a:extLst>
              <a:ext uri="{FF2B5EF4-FFF2-40B4-BE49-F238E27FC236}">
                <a16:creationId xmlns:a16="http://schemas.microsoft.com/office/drawing/2014/main" id="{C2CC5231-D37F-B615-3D03-B6E6518683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397F98-DC45-8A4C-AE20-3D612831A4D5}"/>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2689204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F5A01-446E-5353-D691-F142EC8FF5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A7DECA-279C-F3A6-1339-309782883870}"/>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4" name="Footer Placeholder 3">
            <a:extLst>
              <a:ext uri="{FF2B5EF4-FFF2-40B4-BE49-F238E27FC236}">
                <a16:creationId xmlns:a16="http://schemas.microsoft.com/office/drawing/2014/main" id="{902A1DB7-C147-C349-2248-4ACC21524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304EEB-B920-4075-9562-CF0C9B7523FF}"/>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3971298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193B4A-D6AA-339D-87AF-FC564A8C68ED}"/>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3" name="Footer Placeholder 2">
            <a:extLst>
              <a:ext uri="{FF2B5EF4-FFF2-40B4-BE49-F238E27FC236}">
                <a16:creationId xmlns:a16="http://schemas.microsoft.com/office/drawing/2014/main" id="{C9B52559-BEB8-19EC-9E49-3E63D409ED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544CCD-60FF-ADB4-825E-8FB2DB181C71}"/>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52501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F494-5F2B-945E-3407-B68A59D62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94F2B7-8AEA-707A-8CD4-46D3E1633C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01A3E3-7358-6608-A62C-493296090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EEEDDA-6D94-C25D-E9E9-1B5156E44DA3}"/>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6" name="Footer Placeholder 5">
            <a:extLst>
              <a:ext uri="{FF2B5EF4-FFF2-40B4-BE49-F238E27FC236}">
                <a16:creationId xmlns:a16="http://schemas.microsoft.com/office/drawing/2014/main" id="{1FE18A95-50D4-6B73-338D-F57E8579DA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936B01-4AD2-A34D-4CC6-D8014E827F43}"/>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2967236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CE813-E857-6899-D447-80FCE4DCB7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D38220-40CF-FF0D-B795-C6D98A5B21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2E82F7-10A5-5024-5D4B-FDE49A267A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03EF2D-AACE-F187-306D-47F19830C18D}"/>
              </a:ext>
            </a:extLst>
          </p:cNvPr>
          <p:cNvSpPr>
            <a:spLocks noGrp="1"/>
          </p:cNvSpPr>
          <p:nvPr>
            <p:ph type="dt" sz="half" idx="10"/>
          </p:nvPr>
        </p:nvSpPr>
        <p:spPr/>
        <p:txBody>
          <a:bodyPr/>
          <a:lstStyle/>
          <a:p>
            <a:fld id="{A8EAA461-EC57-AB45-B8C2-D2F15D23A2D1}" type="datetimeFigureOut">
              <a:rPr lang="en-US" smtClean="0"/>
              <a:t>8/13/2025</a:t>
            </a:fld>
            <a:endParaRPr lang="en-US"/>
          </a:p>
        </p:txBody>
      </p:sp>
      <p:sp>
        <p:nvSpPr>
          <p:cNvPr id="6" name="Footer Placeholder 5">
            <a:extLst>
              <a:ext uri="{FF2B5EF4-FFF2-40B4-BE49-F238E27FC236}">
                <a16:creationId xmlns:a16="http://schemas.microsoft.com/office/drawing/2014/main" id="{C390A100-B87C-56B2-D568-7C385A00A5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C813B-04F8-710C-06A8-F4E6B903B1F8}"/>
              </a:ext>
            </a:extLst>
          </p:cNvPr>
          <p:cNvSpPr>
            <a:spLocks noGrp="1"/>
          </p:cNvSpPr>
          <p:nvPr>
            <p:ph type="sldNum" sz="quarter" idx="12"/>
          </p:nvPr>
        </p:nvSpPr>
        <p:spPr/>
        <p:txBody>
          <a:bodyPr/>
          <a:lstStyle/>
          <a:p>
            <a:fld id="{B3590E0D-D852-224E-8F27-EE7018DC5B0A}" type="slidenum">
              <a:rPr lang="en-US" smtClean="0"/>
              <a:t>‹#›</a:t>
            </a:fld>
            <a:endParaRPr lang="en-US"/>
          </a:p>
        </p:txBody>
      </p:sp>
    </p:spTree>
    <p:extLst>
      <p:ext uri="{BB962C8B-B14F-4D97-AF65-F5344CB8AC3E}">
        <p14:creationId xmlns:p14="http://schemas.microsoft.com/office/powerpoint/2010/main" val="129760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563D23-9053-043C-4E49-89ABCE7CFA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464D83-8122-90A7-5D9C-B62B479DE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AB23F8-7A7C-7E90-BF6D-E247ABDC7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AA461-EC57-AB45-B8C2-D2F15D23A2D1}" type="datetimeFigureOut">
              <a:rPr lang="en-US" smtClean="0"/>
              <a:t>8/13/2025</a:t>
            </a:fld>
            <a:endParaRPr lang="en-US"/>
          </a:p>
        </p:txBody>
      </p:sp>
      <p:sp>
        <p:nvSpPr>
          <p:cNvPr id="5" name="Footer Placeholder 4">
            <a:extLst>
              <a:ext uri="{FF2B5EF4-FFF2-40B4-BE49-F238E27FC236}">
                <a16:creationId xmlns:a16="http://schemas.microsoft.com/office/drawing/2014/main" id="{B0E96163-A3D6-D8ED-0DFE-5EA46B28D8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F1E41D-45EC-BBEF-EFF5-0F2FE423E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90E0D-D852-224E-8F27-EE7018DC5B0A}" type="slidenum">
              <a:rPr lang="en-US" smtClean="0"/>
              <a:t>‹#›</a:t>
            </a:fld>
            <a:endParaRPr lang="en-US"/>
          </a:p>
        </p:txBody>
      </p:sp>
    </p:spTree>
    <p:extLst>
      <p:ext uri="{BB962C8B-B14F-4D97-AF65-F5344CB8AC3E}">
        <p14:creationId xmlns:p14="http://schemas.microsoft.com/office/powerpoint/2010/main" val="835215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Insideafrica0/posts/african-countries-with-foreign-military-bases/895761646099587/" TargetMode="External"/><Relationship Id="rId2" Type="http://schemas.openxmlformats.org/officeDocument/2006/relationships/hyperlink" Target="https://apnews.com/article/niger-united-states-troops-army-military-bases-junta-sahel-coup-1ae5334bc68eb6b45e1e2d612bfb2b6f" TargetMode="External"/><Relationship Id="rId1" Type="http://schemas.openxmlformats.org/officeDocument/2006/relationships/slideLayout" Target="../slideLayouts/slideLayout2.xml"/><Relationship Id="rId4" Type="http://schemas.openxmlformats.org/officeDocument/2006/relationships/hyperlink" Target="https://www.africom.mil/what-we-do/airstrikes/2025-airstrikes"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africom.mil/about-the-command/our-team/us-naval-forces-africa" TargetMode="External"/><Relationship Id="rId7" Type="http://schemas.openxmlformats.org/officeDocument/2006/relationships/hyperlink" Target="https://www.africom.mil/about-the-command/our-team/us-special-operations-command-africa" TargetMode="External"/><Relationship Id="rId2" Type="http://schemas.openxmlformats.org/officeDocument/2006/relationships/hyperlink" Target="https://www.africom.mil/about-the-command/our-team/us-army-southern-european-task-force-africa" TargetMode="External"/><Relationship Id="rId1" Type="http://schemas.openxmlformats.org/officeDocument/2006/relationships/slideLayout" Target="../slideLayouts/slideLayout2.xml"/><Relationship Id="rId6" Type="http://schemas.openxmlformats.org/officeDocument/2006/relationships/hyperlink" Target="https://www.africom.mil/about-the-command/our-team/combined-joint-task-force---horn-of-africa" TargetMode="External"/><Relationship Id="rId5" Type="http://schemas.openxmlformats.org/officeDocument/2006/relationships/hyperlink" Target="https://www.africom.mil/about-the-command/our-team/us-marine-corps-forces-africa" TargetMode="External"/><Relationship Id="rId4" Type="http://schemas.openxmlformats.org/officeDocument/2006/relationships/hyperlink" Target="https://www.africom.mil/about-the-command/our-team/us-air-forces-africa"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www.africom.mil/pressrelease/34670/somali-us-forces-engage-insurgents-in-support-of-the-federal-government-of-somalia" TargetMode="External"/><Relationship Id="rId3" Type="http://schemas.openxmlformats.org/officeDocument/2006/relationships/hyperlink" Target="https://www.africom.mil/pressrelease/34827/federal-government-of-somalia-combats-terrorists-with-support-from-us-forces" TargetMode="External"/><Relationship Id="rId7" Type="http://schemas.openxmlformats.org/officeDocument/2006/relationships/hyperlink" Target="https://www.africom.mil/pressrelease/34736/federal-government-of-somalia-engages-terrorists-with-support-from-us-forces" TargetMode="External"/><Relationship Id="rId12" Type="http://schemas.openxmlformats.org/officeDocument/2006/relationships/hyperlink" Target="https://www.africom.mil/pressrelease/34297/somali-us-forces-engage-insurgents-in-support-of-the-federal-government-of-somalia" TargetMode="External"/><Relationship Id="rId2" Type="http://schemas.openxmlformats.org/officeDocument/2006/relationships/hyperlink" Target="https://www.africom.mil/pressrelease/34831/federal-government-of-somalia-combats-terrorists" TargetMode="External"/><Relationship Id="rId1" Type="http://schemas.openxmlformats.org/officeDocument/2006/relationships/slideLayout" Target="../slideLayouts/slideLayout2.xml"/><Relationship Id="rId6" Type="http://schemas.openxmlformats.org/officeDocument/2006/relationships/hyperlink" Target="https://www.africom.mil/pressrelease/34758/us-forces-conduct-strike-in-somalia-targeting-al-shabaab-leader" TargetMode="External"/><Relationship Id="rId11" Type="http://schemas.openxmlformats.org/officeDocument/2006/relationships/hyperlink" Target="https://www.africom.mil/pressrelease/34456/somali-us-forces-engage-insurgents-in-support-of-the-federal-government-of-somalia" TargetMode="External"/><Relationship Id="rId5" Type="http://schemas.openxmlformats.org/officeDocument/2006/relationships/hyperlink" Target="https://www.africom.mil/pressrelease/34817/federal-government-of-somalia-engages-terrorists-with-support-from-us-forces" TargetMode="External"/><Relationship Id="rId10" Type="http://schemas.openxmlformats.org/officeDocument/2006/relationships/hyperlink" Target="https://www.africom.mil/pressrelease/34612/somali-us-forces-engage-insurgents-in-support-of-the-federal-government-of-somalia" TargetMode="External"/><Relationship Id="rId4" Type="http://schemas.openxmlformats.org/officeDocument/2006/relationships/hyperlink" Target="https://www.africom.mil/pressrelease/34826/federal-government-of-somalia-engages-terrorists-with-support-from-us-forces" TargetMode="External"/><Relationship Id="rId9" Type="http://schemas.openxmlformats.org/officeDocument/2006/relationships/hyperlink" Target="https://www.africom.mil/pressrelease/34660/somali-us-forces-engage-insurgents-in-support-of-the-federal-government-of-somalia"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hyperlink" Target="https://www.africom.mil/about-the-command/our-team/us-naval-forces-africa" TargetMode="External"/><Relationship Id="rId7" Type="http://schemas.openxmlformats.org/officeDocument/2006/relationships/hyperlink" Target="https://www.africom.mil/about-the-command/our-team/us-special-operations-command-africa" TargetMode="External"/><Relationship Id="rId2" Type="http://schemas.openxmlformats.org/officeDocument/2006/relationships/hyperlink" Target="https://www.africom.mil/about-the-command/our-team/us-army-southern-european-task-force-africa" TargetMode="External"/><Relationship Id="rId1" Type="http://schemas.openxmlformats.org/officeDocument/2006/relationships/slideLayout" Target="../slideLayouts/slideLayout2.xml"/><Relationship Id="rId6" Type="http://schemas.openxmlformats.org/officeDocument/2006/relationships/hyperlink" Target="https://www.africom.mil/about-the-command/our-team/combined-joint-task-force---horn-of-africa" TargetMode="External"/><Relationship Id="rId5" Type="http://schemas.openxmlformats.org/officeDocument/2006/relationships/hyperlink" Target="https://www.africom.mil/about-the-command/our-team/us-marine-corps-forces-africa" TargetMode="External"/><Relationship Id="rId4" Type="http://schemas.openxmlformats.org/officeDocument/2006/relationships/hyperlink" Target="https://www.africom.mil/about-the-command/our-team/us-air-forces-africa"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68751E-4903-1CAF-76AD-21BC06749CEB}"/>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long row of satellite dishes in the sunset">
            <a:extLst>
              <a:ext uri="{FF2B5EF4-FFF2-40B4-BE49-F238E27FC236}">
                <a16:creationId xmlns:a16="http://schemas.microsoft.com/office/drawing/2014/main" id="{5A649C6F-CA41-9A5E-B42E-51F4A17077D4}"/>
              </a:ext>
            </a:extLst>
          </p:cNvPr>
          <p:cNvPicPr>
            <a:picLocks noChangeAspect="1"/>
          </p:cNvPicPr>
          <p:nvPr/>
        </p:nvPicPr>
        <p:blipFill>
          <a:blip r:embed="rId2"/>
          <a:srcRect t="4958" b="10772"/>
          <a:stretch>
            <a:fillRect/>
          </a:stretch>
        </p:blipFill>
        <p:spPr>
          <a:xfrm>
            <a:off x="-3047" y="10"/>
            <a:ext cx="12191999" cy="6857990"/>
          </a:xfrm>
          <a:prstGeom prst="rect">
            <a:avLst/>
          </a:prstGeom>
        </p:spPr>
      </p:pic>
      <p:sp>
        <p:nvSpPr>
          <p:cNvPr id="26" name="Rectangle 2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2A5609-295D-D6A6-430A-23E556821D98}"/>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AFRICOM &amp; NATO: OUT OF AFRICA</a:t>
            </a:r>
          </a:p>
        </p:txBody>
      </p:sp>
      <p:sp>
        <p:nvSpPr>
          <p:cNvPr id="3" name="Subtitle 2">
            <a:extLst>
              <a:ext uri="{FF2B5EF4-FFF2-40B4-BE49-F238E27FC236}">
                <a16:creationId xmlns:a16="http://schemas.microsoft.com/office/drawing/2014/main" id="{4CE9C1B7-6AF6-2F2A-C95E-2654DA8CB8AA}"/>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dirty="0">
                <a:solidFill>
                  <a:srgbClr val="FFFFFF"/>
                </a:solidFill>
              </a:rPr>
              <a:t>AUGUST 13, 2025</a:t>
            </a:r>
          </a:p>
          <a:p>
            <a:r>
              <a:rPr lang="en-US" dirty="0">
                <a:solidFill>
                  <a:srgbClr val="FFFFFF"/>
                </a:solidFill>
              </a:rPr>
              <a:t>COLONEL (RET) ANN WRIGHT</a:t>
            </a:r>
          </a:p>
        </p:txBody>
      </p:sp>
    </p:spTree>
    <p:extLst>
      <p:ext uri="{BB962C8B-B14F-4D97-AF65-F5344CB8AC3E}">
        <p14:creationId xmlns:p14="http://schemas.microsoft.com/office/powerpoint/2010/main" val="293266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D4E90-FC23-22B7-2A41-CDE9978876B3}"/>
              </a:ext>
            </a:extLst>
          </p:cNvPr>
          <p:cNvSpPr>
            <a:spLocks noGrp="1"/>
          </p:cNvSpPr>
          <p:nvPr>
            <p:ph type="title"/>
          </p:nvPr>
        </p:nvSpPr>
        <p:spPr/>
        <p:txBody>
          <a:bodyPr/>
          <a:lstStyle/>
          <a:p>
            <a:r>
              <a:rPr lang="en-US" dirty="0"/>
              <a:t>WITHDRAWL OF US MILITARY FROM NIGER AFTER MILITARY COUP</a:t>
            </a:r>
          </a:p>
        </p:txBody>
      </p:sp>
      <p:sp>
        <p:nvSpPr>
          <p:cNvPr id="3" name="Content Placeholder 2">
            <a:extLst>
              <a:ext uri="{FF2B5EF4-FFF2-40B4-BE49-F238E27FC236}">
                <a16:creationId xmlns:a16="http://schemas.microsoft.com/office/drawing/2014/main" id="{2785BC40-D078-5006-3918-D9723716947E}"/>
              </a:ext>
            </a:extLst>
          </p:cNvPr>
          <p:cNvSpPr>
            <a:spLocks noGrp="1"/>
          </p:cNvSpPr>
          <p:nvPr>
            <p:ph idx="1"/>
          </p:nvPr>
        </p:nvSpPr>
        <p:spPr/>
        <p:txBody>
          <a:bodyPr>
            <a:normAutofit/>
          </a:bodyPr>
          <a:lstStyle/>
          <a:p>
            <a:r>
              <a:rPr lang="en-US" dirty="0"/>
              <a:t>Withdrawal of U.S. forces from Air Base 101 in Niamey on July 7, 2024 </a:t>
            </a:r>
          </a:p>
          <a:p>
            <a:r>
              <a:rPr lang="en-US" dirty="0"/>
              <a:t>Withdrawal from Air Base 201 in Agadez on Aug. 5, 2024. (1,000)</a:t>
            </a:r>
          </a:p>
          <a:p>
            <a:r>
              <a:rPr lang="en-US" dirty="0"/>
              <a:t>The U.S. Africa Command Coordination Element, consisting of a two-star General Officer and staff, departed from Niger. </a:t>
            </a:r>
          </a:p>
          <a:p>
            <a:r>
              <a:rPr lang="en-US" dirty="0"/>
              <a:t>Withdrawal completed September 15, 2024.</a:t>
            </a:r>
          </a:p>
          <a:p>
            <a:r>
              <a:rPr lang="en-US" dirty="0"/>
              <a:t>Over the past decade, U.S.  trained Niger's forces and supported partner-led counterterrorism missions against Islamic State and al Qaeda in the region. </a:t>
            </a:r>
          </a:p>
          <a:p>
            <a:r>
              <a:rPr lang="en-US" dirty="0"/>
              <a:t>Replaced by Russian trainers from Wagner Group</a:t>
            </a:r>
          </a:p>
          <a:p>
            <a:endParaRPr lang="en-US" dirty="0"/>
          </a:p>
        </p:txBody>
      </p:sp>
    </p:spTree>
    <p:extLst>
      <p:ext uri="{BB962C8B-B14F-4D97-AF65-F5344CB8AC3E}">
        <p14:creationId xmlns:p14="http://schemas.microsoft.com/office/powerpoint/2010/main" val="2611817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57A2D3-2913-A5E1-A50D-4A85A774AF2B}"/>
              </a:ext>
            </a:extLst>
          </p:cNvPr>
          <p:cNvSpPr>
            <a:spLocks noGrp="1"/>
          </p:cNvSpPr>
          <p:nvPr>
            <p:ph type="title"/>
          </p:nvPr>
        </p:nvSpPr>
        <p:spPr>
          <a:xfrm>
            <a:off x="640080" y="325369"/>
            <a:ext cx="4368602" cy="1956841"/>
          </a:xfrm>
        </p:spPr>
        <p:txBody>
          <a:bodyPr anchor="b">
            <a:normAutofit/>
          </a:bodyPr>
          <a:lstStyle/>
          <a:p>
            <a:r>
              <a:rPr lang="en-US" sz="2200"/>
              <a:t>                   AFRICOM IN THE NEWS</a:t>
            </a:r>
            <a:br>
              <a:rPr lang="en-US" sz="2200"/>
            </a:br>
            <a:r>
              <a:rPr lang="en-US" sz="2200"/>
              <a:t>https://www.africom.mil/media-gallery/articles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941332-F0B1-B5F1-7C3E-95EC1BDC7CF4}"/>
              </a:ext>
            </a:extLst>
          </p:cNvPr>
          <p:cNvSpPr>
            <a:spLocks noGrp="1"/>
          </p:cNvSpPr>
          <p:nvPr>
            <p:ph idx="1"/>
          </p:nvPr>
        </p:nvSpPr>
        <p:spPr>
          <a:xfrm>
            <a:off x="640080" y="2872899"/>
            <a:ext cx="4243589" cy="3320668"/>
          </a:xfrm>
        </p:spPr>
        <p:txBody>
          <a:bodyPr>
            <a:normAutofit/>
          </a:bodyPr>
          <a:lstStyle/>
          <a:p>
            <a:r>
              <a:rPr lang="en-US" sz="1400"/>
              <a:t>West Africa Logistics Conference Hosted by U.S. Africa Command, Armed Forces of Liberia</a:t>
            </a:r>
          </a:p>
          <a:p>
            <a:r>
              <a:rPr lang="en-US" sz="1400"/>
              <a:t>USAFE-AFAFRICA, Algeria Conduct Aeromedical Exchange</a:t>
            </a:r>
          </a:p>
          <a:p>
            <a:r>
              <a:rPr lang="en-US" sz="1400"/>
              <a:t>EUCOM/AFRICOM Host Joint Industry Forum</a:t>
            </a:r>
          </a:p>
          <a:p>
            <a:r>
              <a:rPr lang="en-US" sz="1400"/>
              <a:t>U.S. and Kenya Conclude Successful 2025 African Chiefs of Defense Conference in Nairobi</a:t>
            </a:r>
          </a:p>
          <a:p>
            <a:r>
              <a:rPr lang="en-US" sz="1400"/>
              <a:t>AFRICOM, Kenya, Kickoff 2025 African Chief of Defense Conference</a:t>
            </a:r>
          </a:p>
          <a:p>
            <a:r>
              <a:rPr lang="en-US" sz="1400"/>
              <a:t>Winning the Peace through Religious Collaboration</a:t>
            </a:r>
          </a:p>
          <a:p>
            <a:r>
              <a:rPr lang="en-US" sz="1400"/>
              <a:t>U.S. Military Chaplains Increase Readiness at SADC Chaplains Conference</a:t>
            </a:r>
          </a:p>
          <a:p>
            <a:endParaRPr lang="en-US" sz="1400"/>
          </a:p>
        </p:txBody>
      </p:sp>
      <p:pic>
        <p:nvPicPr>
          <p:cNvPr id="5" name="Picture 4" descr="hand holding ball">
            <a:extLst>
              <a:ext uri="{FF2B5EF4-FFF2-40B4-BE49-F238E27FC236}">
                <a16:creationId xmlns:a16="http://schemas.microsoft.com/office/drawing/2014/main" id="{C7F59ED4-D249-76FA-E8D2-27621A19AC2C}"/>
              </a:ext>
            </a:extLst>
          </p:cNvPr>
          <p:cNvPicPr>
            <a:picLocks noChangeAspect="1"/>
          </p:cNvPicPr>
          <p:nvPr/>
        </p:nvPicPr>
        <p:blipFill>
          <a:blip r:embed="rId2"/>
          <a:srcRect l="18526" r="1477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48083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4992E3-BAEF-5B42-0977-22EFE0770443}"/>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a:t>CHAPLAINS FOR “PEACE” THROUGH MILITARY</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536E87A-51A7-CB38-B85C-433D3AA170F8}"/>
              </a:ext>
            </a:extLst>
          </p:cNvPr>
          <p:cNvSpPr>
            <a:spLocks noGrp="1"/>
          </p:cNvSpPr>
          <p:nvPr>
            <p:ph sz="half" idx="1"/>
          </p:nvPr>
        </p:nvSpPr>
        <p:spPr>
          <a:xfrm>
            <a:off x="640080" y="2872899"/>
            <a:ext cx="4243589" cy="3320668"/>
          </a:xfrm>
        </p:spPr>
        <p:txBody>
          <a:bodyPr vert="horz" lIns="91440" tIns="45720" rIns="91440" bIns="45720" rtlCol="0">
            <a:normAutofit/>
          </a:bodyPr>
          <a:lstStyle/>
          <a:p>
            <a:r>
              <a:rPr lang="en-US" sz="2200"/>
              <a:t>U.S. chaplain delegation led by U.S. Africa Command Chaplain Colonel Karen Meeker conducted collaborative meetings to bring stability through faith and new avenues of collaboration in support of the warfighter while in Cairo, Egypt, March 17, 2025.</a:t>
            </a:r>
          </a:p>
          <a:p>
            <a:endParaRPr lang="en-US" sz="2200"/>
          </a:p>
        </p:txBody>
      </p:sp>
      <p:pic>
        <p:nvPicPr>
          <p:cNvPr id="6" name="Content Placeholder 5" descr="A group of people standing together&#10;&#10;AI-generated content may be incorrect.">
            <a:extLst>
              <a:ext uri="{FF2B5EF4-FFF2-40B4-BE49-F238E27FC236}">
                <a16:creationId xmlns:a16="http://schemas.microsoft.com/office/drawing/2014/main" id="{B10B22C4-A088-FC74-EFF0-28509C96AA8B}"/>
              </a:ext>
            </a:extLst>
          </p:cNvPr>
          <p:cNvPicPr>
            <a:picLocks noGrp="1" noChangeAspect="1"/>
          </p:cNvPicPr>
          <p:nvPr>
            <p:ph sz="half" idx="2"/>
          </p:nvPr>
        </p:nvPicPr>
        <p:blipFill>
          <a:blip r:embed="rId2"/>
          <a:srcRect l="13074" r="9192"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73919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txBody>
          <a:bodyPr/>
          <a:lstStyle/>
          <a:p>
            <a:endParaRPr lang="en-US"/>
          </a:p>
        </p:txBody>
      </p:sp>
      <p:sp useBgFill="1">
        <p:nvSpPr>
          <p:cNvPr id="14" name="Freeform: Shape 13">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6" name="Freeform: Shape 15">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BE9AF1C-BB72-99FE-0EA5-53B1AE85683C}"/>
              </a:ext>
            </a:extLst>
          </p:cNvPr>
          <p:cNvSpPr>
            <a:spLocks noGrp="1"/>
          </p:cNvSpPr>
          <p:nvPr>
            <p:ph type="title"/>
          </p:nvPr>
        </p:nvSpPr>
        <p:spPr>
          <a:xfrm>
            <a:off x="457201" y="553157"/>
            <a:ext cx="3234018" cy="3996978"/>
          </a:xfrm>
        </p:spPr>
        <p:txBody>
          <a:bodyPr vert="horz" lIns="91440" tIns="45720" rIns="91440" bIns="45720" rtlCol="0" anchor="b">
            <a:normAutofit fontScale="90000"/>
          </a:bodyPr>
          <a:lstStyle/>
          <a:p>
            <a:pPr algn="ctr"/>
            <a:r>
              <a:rPr lang="en-US" sz="5400" kern="1200" dirty="0">
                <a:solidFill>
                  <a:schemeClr val="tx1"/>
                </a:solidFill>
                <a:latin typeface="+mj-lt"/>
                <a:ea typeface="+mj-ea"/>
                <a:cs typeface="+mj-cs"/>
              </a:rPr>
              <a:t>MILITARY EXERCISES OF AFRICOM with NATO forces</a:t>
            </a:r>
          </a:p>
        </p:txBody>
      </p:sp>
      <p:pic>
        <p:nvPicPr>
          <p:cNvPr id="5" name="Content Placeholder 4" descr="Text&#10;&#10;Description automatically generated with medium confidence">
            <a:extLst>
              <a:ext uri="{FF2B5EF4-FFF2-40B4-BE49-F238E27FC236}">
                <a16:creationId xmlns:a16="http://schemas.microsoft.com/office/drawing/2014/main" id="{768D04C5-8C6E-3646-6EB1-37C9793595BF}"/>
              </a:ext>
            </a:extLst>
          </p:cNvPr>
          <p:cNvPicPr>
            <a:picLocks noGrp="1" noChangeAspect="1"/>
          </p:cNvPicPr>
          <p:nvPr>
            <p:ph idx="1"/>
          </p:nvPr>
        </p:nvPicPr>
        <p:blipFill>
          <a:blip r:embed="rId2"/>
          <a:stretch>
            <a:fillRect/>
          </a:stretch>
        </p:blipFill>
        <p:spPr>
          <a:xfrm>
            <a:off x="6244188" y="643469"/>
            <a:ext cx="3975467" cy="5571062"/>
          </a:xfrm>
          <a:prstGeom prst="rect">
            <a:avLst/>
          </a:prstGeom>
        </p:spPr>
      </p:pic>
    </p:spTree>
    <p:extLst>
      <p:ext uri="{BB962C8B-B14F-4D97-AF65-F5344CB8AC3E}">
        <p14:creationId xmlns:p14="http://schemas.microsoft.com/office/powerpoint/2010/main" val="930579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D45520A-8632-DA83-906C-736A3ACB8C9B}"/>
              </a:ext>
            </a:extLst>
          </p:cNvPr>
          <p:cNvPicPr>
            <a:picLocks noChangeAspect="1"/>
          </p:cNvPicPr>
          <p:nvPr/>
        </p:nvPicPr>
        <p:blipFill>
          <a:blip r:embed="rId2">
            <a:duotone>
              <a:schemeClr val="bg2">
                <a:shade val="45000"/>
                <a:satMod val="135000"/>
              </a:schemeClr>
              <a:prstClr val="white"/>
            </a:duotone>
          </a:blip>
          <a:srcRect t="25325" b="9457"/>
          <a:stretch>
            <a:fillRect/>
          </a:stretch>
        </p:blipFill>
        <p:spPr>
          <a:xfrm>
            <a:off x="20" y="10"/>
            <a:ext cx="12191980" cy="6857990"/>
          </a:xfrm>
          <a:prstGeom prst="rect">
            <a:avLst/>
          </a:prstGeom>
        </p:spPr>
      </p:pic>
      <p:sp>
        <p:nvSpPr>
          <p:cNvPr id="30" name="Rectangle 2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9F8210-0071-7DFD-DB13-4A869BE3CFA5}"/>
              </a:ext>
            </a:extLst>
          </p:cNvPr>
          <p:cNvSpPr>
            <a:spLocks noGrp="1"/>
          </p:cNvSpPr>
          <p:nvPr>
            <p:ph type="title"/>
          </p:nvPr>
        </p:nvSpPr>
        <p:spPr>
          <a:xfrm>
            <a:off x="838200" y="365125"/>
            <a:ext cx="10515600" cy="1325563"/>
          </a:xfrm>
        </p:spPr>
        <p:txBody>
          <a:bodyPr>
            <a:normAutofit/>
          </a:bodyPr>
          <a:lstStyle/>
          <a:p>
            <a:r>
              <a:rPr lang="en-US"/>
              <a:t>AFRICAN LION EXERCISE 2024</a:t>
            </a:r>
            <a:br>
              <a:rPr lang="en-US"/>
            </a:br>
            <a:r>
              <a:rPr lang="en-US"/>
              <a:t>with NATO forces</a:t>
            </a:r>
          </a:p>
        </p:txBody>
      </p:sp>
      <p:graphicFrame>
        <p:nvGraphicFramePr>
          <p:cNvPr id="25" name="Content Placeholder 2">
            <a:extLst>
              <a:ext uri="{FF2B5EF4-FFF2-40B4-BE49-F238E27FC236}">
                <a16:creationId xmlns:a16="http://schemas.microsoft.com/office/drawing/2014/main" id="{26C667AE-9025-E031-EFA2-968517FC854E}"/>
              </a:ext>
            </a:extLst>
          </p:cNvPr>
          <p:cNvGraphicFramePr>
            <a:graphicFrameLocks noGrp="1"/>
          </p:cNvGraphicFramePr>
          <p:nvPr>
            <p:ph idx="1"/>
            <p:extLst>
              <p:ext uri="{D42A27DB-BD31-4B8C-83A1-F6EECF244321}">
                <p14:modId xmlns:p14="http://schemas.microsoft.com/office/powerpoint/2010/main" val="3329679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9401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BC1183-31D7-B45B-0D2F-C33BE2A5C48A}"/>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41EC93-B3F0-5874-11B1-6CF0A03E689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FLINTLOCK 2024</a:t>
            </a:r>
            <a:br>
              <a:rPr lang="en-US" sz="4000">
                <a:solidFill>
                  <a:srgbClr val="FFFFFF"/>
                </a:solidFill>
              </a:rPr>
            </a:br>
            <a:r>
              <a:rPr lang="en-US" sz="4000">
                <a:solidFill>
                  <a:srgbClr val="FFFFFF"/>
                </a:solidFill>
              </a:rPr>
              <a:t>with NATO forces</a:t>
            </a:r>
          </a:p>
        </p:txBody>
      </p:sp>
      <p:graphicFrame>
        <p:nvGraphicFramePr>
          <p:cNvPr id="35" name="Content Placeholder 2">
            <a:extLst>
              <a:ext uri="{FF2B5EF4-FFF2-40B4-BE49-F238E27FC236}">
                <a16:creationId xmlns:a16="http://schemas.microsoft.com/office/drawing/2014/main" id="{EE27F6FB-6C0B-8E50-8815-6FD75364C41F}"/>
              </a:ext>
            </a:extLst>
          </p:cNvPr>
          <p:cNvGraphicFramePr>
            <a:graphicFrameLocks noGrp="1"/>
          </p:cNvGraphicFramePr>
          <p:nvPr>
            <p:ph idx="1"/>
            <p:extLst>
              <p:ext uri="{D42A27DB-BD31-4B8C-83A1-F6EECF244321}">
                <p14:modId xmlns:p14="http://schemas.microsoft.com/office/powerpoint/2010/main" val="99222110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1336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FF351C-6E84-8C5C-6A03-AED150C917D4}"/>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     PHOENIX EXPRESS &amp; SILENT WARRIOR</a:t>
            </a:r>
            <a:br>
              <a:rPr lang="en-US" sz="4000">
                <a:solidFill>
                  <a:srgbClr val="FFFFFF"/>
                </a:solidFill>
              </a:rPr>
            </a:br>
            <a:r>
              <a:rPr lang="en-US" sz="4000">
                <a:solidFill>
                  <a:srgbClr val="FFFFFF"/>
                </a:solidFill>
              </a:rPr>
              <a:t>                              IN TUNISIA</a:t>
            </a:r>
          </a:p>
        </p:txBody>
      </p:sp>
      <p:sp>
        <p:nvSpPr>
          <p:cNvPr id="3" name="Content Placeholder 2">
            <a:extLst>
              <a:ext uri="{FF2B5EF4-FFF2-40B4-BE49-F238E27FC236}">
                <a16:creationId xmlns:a16="http://schemas.microsoft.com/office/drawing/2014/main" id="{C2901BE5-231A-CF9E-837F-8061DE30F9DD}"/>
              </a:ext>
            </a:extLst>
          </p:cNvPr>
          <p:cNvSpPr>
            <a:spLocks noGrp="1"/>
          </p:cNvSpPr>
          <p:nvPr>
            <p:ph idx="1"/>
          </p:nvPr>
        </p:nvSpPr>
        <p:spPr>
          <a:xfrm>
            <a:off x="6503158" y="649480"/>
            <a:ext cx="4862447" cy="5546047"/>
          </a:xfrm>
        </p:spPr>
        <p:txBody>
          <a:bodyPr anchor="ctr">
            <a:normAutofit/>
          </a:bodyPr>
          <a:lstStyle/>
          <a:p>
            <a:r>
              <a:rPr lang="en-US" sz="2000"/>
              <a:t>2024-2025, Tunisia hosted the 19th iteration of PHOENIX EXPRESS, a 12-day exercise that brought together North African, European, and U.S. naval forces as part of a global network to enhance cooperation and expertise in maritime security operations in the Southern Mediterranean Sea. </a:t>
            </a:r>
          </a:p>
          <a:p>
            <a:r>
              <a:rPr lang="en-US" sz="2000"/>
              <a:t>Tunisia also hosted SILENT WARRIOR 2024, an event dedicated to enhancing operational effectiveness and mission success of African Special Operations Forces. </a:t>
            </a:r>
          </a:p>
        </p:txBody>
      </p:sp>
    </p:spTree>
    <p:extLst>
      <p:ext uri="{BB962C8B-B14F-4D97-AF65-F5344CB8AC3E}">
        <p14:creationId xmlns:p14="http://schemas.microsoft.com/office/powerpoint/2010/main" val="897560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659945-41C3-F1C1-1D20-B351DD20AE0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            MOROCCO-TRAINING HUB</a:t>
            </a:r>
          </a:p>
        </p:txBody>
      </p:sp>
      <p:sp>
        <p:nvSpPr>
          <p:cNvPr id="3" name="Content Placeholder 2">
            <a:extLst>
              <a:ext uri="{FF2B5EF4-FFF2-40B4-BE49-F238E27FC236}">
                <a16:creationId xmlns:a16="http://schemas.microsoft.com/office/drawing/2014/main" id="{321A1CD0-FDB5-3FC3-F98E-04F17D4AE653}"/>
              </a:ext>
            </a:extLst>
          </p:cNvPr>
          <p:cNvSpPr>
            <a:spLocks noGrp="1"/>
          </p:cNvSpPr>
          <p:nvPr>
            <p:ph idx="1"/>
          </p:nvPr>
        </p:nvSpPr>
        <p:spPr>
          <a:xfrm>
            <a:off x="1371599" y="2318197"/>
            <a:ext cx="9724031" cy="3683358"/>
          </a:xfrm>
        </p:spPr>
        <p:txBody>
          <a:bodyPr anchor="ctr">
            <a:normAutofit/>
          </a:bodyPr>
          <a:lstStyle/>
          <a:p>
            <a:r>
              <a:rPr lang="en-US" sz="2000"/>
              <a:t>Morocco serves as a regional leader by providing training to more than 1200 African partners annually, often at zero cost to the trainees. </a:t>
            </a:r>
          </a:p>
          <a:p>
            <a:r>
              <a:rPr lang="en-US" sz="2000"/>
              <a:t>The training provided includes every level of military education from basic training to War College, spans all services, and includes professional medical, intelligence, airborne, and special operations training. </a:t>
            </a:r>
          </a:p>
          <a:p>
            <a:r>
              <a:rPr lang="en-US" sz="2000"/>
              <a:t>September 2025 -state-of-the-art Peacekeeping Center of Excellence in Morocco, with the capacity to train thousands of personnel </a:t>
            </a:r>
          </a:p>
          <a:p>
            <a:r>
              <a:rPr lang="en-US" sz="2000"/>
              <a:t> Moroccan trainers travel to neighboring countries using U.S.-produced C-130 aircraft to transport and train partner personnel in a myriad of tasks and skills.</a:t>
            </a:r>
          </a:p>
          <a:p>
            <a:endParaRPr lang="en-US" sz="2000"/>
          </a:p>
        </p:txBody>
      </p:sp>
    </p:spTree>
    <p:extLst>
      <p:ext uri="{BB962C8B-B14F-4D97-AF65-F5344CB8AC3E}">
        <p14:creationId xmlns:p14="http://schemas.microsoft.com/office/powerpoint/2010/main" val="969189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F28E52-361F-1038-8654-1E6137119629}"/>
            </a:ext>
          </a:extLst>
        </p:cNvPr>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74B5DD-A9B2-C471-666D-AC91DED661C5}"/>
              </a:ext>
            </a:extLst>
          </p:cNvPr>
          <p:cNvSpPr>
            <a:spLocks noGrp="1"/>
          </p:cNvSpPr>
          <p:nvPr>
            <p:ph type="title"/>
          </p:nvPr>
        </p:nvSpPr>
        <p:spPr>
          <a:xfrm>
            <a:off x="1245072" y="1289765"/>
            <a:ext cx="3651101" cy="4270963"/>
          </a:xfrm>
        </p:spPr>
        <p:txBody>
          <a:bodyPr vert="horz" lIns="91440" tIns="45720" rIns="91440" bIns="45720" rtlCol="0" anchor="ctr">
            <a:normAutofit/>
          </a:bodyPr>
          <a:lstStyle/>
          <a:p>
            <a:pPr algn="ctr"/>
            <a:r>
              <a:rPr lang="en-US" sz="3500" kern="1200">
                <a:solidFill>
                  <a:srgbClr val="FFFFFF"/>
                </a:solidFill>
                <a:latin typeface="+mj-lt"/>
                <a:ea typeface="+mj-ea"/>
                <a:cs typeface="+mj-cs"/>
              </a:rPr>
              <a:t>                     AIRSTRIKES OF</a:t>
            </a:r>
            <a:r>
              <a:rPr lang="en-US" sz="3500">
                <a:solidFill>
                  <a:srgbClr val="FFFFFF"/>
                </a:solidFill>
              </a:rPr>
              <a:t> AFRICOM</a:t>
            </a:r>
            <a:br>
              <a:rPr lang="en-US" sz="3500">
                <a:solidFill>
                  <a:srgbClr val="FFFFFF"/>
                </a:solidFill>
              </a:rPr>
            </a:br>
            <a:r>
              <a:rPr lang="en-US" sz="3500">
                <a:solidFill>
                  <a:srgbClr val="FFFFFF"/>
                </a:solidFill>
              </a:rPr>
              <a:t>https://www.africom.mil/what-we-do/airstrikes/2025-airstrikes</a:t>
            </a:r>
            <a:endParaRPr lang="en-US" sz="3500" kern="1200">
              <a:solidFill>
                <a:srgbClr val="FFFFFF"/>
              </a:solidFill>
              <a:latin typeface="+mj-lt"/>
              <a:ea typeface="+mj-ea"/>
              <a:cs typeface="+mj-cs"/>
            </a:endParaRPr>
          </a:p>
        </p:txBody>
      </p:sp>
      <p:sp>
        <p:nvSpPr>
          <p:cNvPr id="6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6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20" name="Content Placeholder 19">
            <a:extLst>
              <a:ext uri="{FF2B5EF4-FFF2-40B4-BE49-F238E27FC236}">
                <a16:creationId xmlns:a16="http://schemas.microsoft.com/office/drawing/2014/main" id="{1A0C7E78-5CCC-7383-E76A-4510EA789753}"/>
              </a:ext>
            </a:extLst>
          </p:cNvPr>
          <p:cNvSpPr>
            <a:spLocks noGrp="1"/>
          </p:cNvSpPr>
          <p:nvPr>
            <p:ph idx="1"/>
          </p:nvPr>
        </p:nvSpPr>
        <p:spPr>
          <a:xfrm>
            <a:off x="6297233" y="518400"/>
            <a:ext cx="4771607" cy="5837949"/>
          </a:xfrm>
        </p:spPr>
        <p:txBody>
          <a:bodyPr anchor="ctr">
            <a:normAutofit/>
          </a:bodyPr>
          <a:lstStyle/>
          <a:p>
            <a:endParaRPr lang="en-US" sz="2000">
              <a:solidFill>
                <a:schemeClr val="tx1">
                  <a:alpha val="80000"/>
                </a:schemeClr>
              </a:solidFill>
            </a:endParaRPr>
          </a:p>
          <a:p>
            <a:r>
              <a:rPr lang="en-US" sz="2000" b="1">
                <a:solidFill>
                  <a:schemeClr val="tx1">
                    <a:alpha val="80000"/>
                  </a:schemeClr>
                </a:solidFill>
              </a:rPr>
              <a:t>2025 47+ Airstrikes – 47+ in Somalia</a:t>
            </a:r>
          </a:p>
          <a:p>
            <a:r>
              <a:rPr lang="en-US" sz="2000">
                <a:solidFill>
                  <a:schemeClr val="tx1">
                    <a:alpha val="80000"/>
                  </a:schemeClr>
                </a:solidFill>
              </a:rPr>
              <a:t>2024 10 Airstrikes – 10 in Somalia</a:t>
            </a:r>
          </a:p>
          <a:p>
            <a:r>
              <a:rPr lang="en-US" sz="2000">
                <a:solidFill>
                  <a:schemeClr val="tx1">
                    <a:alpha val="80000"/>
                  </a:schemeClr>
                </a:solidFill>
              </a:rPr>
              <a:t>2023  15 Airstrikes- 15 in Somalia</a:t>
            </a:r>
          </a:p>
          <a:p>
            <a:r>
              <a:rPr lang="en-US" sz="2000">
                <a:solidFill>
                  <a:schemeClr val="tx1">
                    <a:alpha val="80000"/>
                  </a:schemeClr>
                </a:solidFill>
              </a:rPr>
              <a:t>2022  11 Airstrikes – 11 in Somalia</a:t>
            </a:r>
          </a:p>
          <a:p>
            <a:r>
              <a:rPr lang="en-US" sz="2000">
                <a:solidFill>
                  <a:schemeClr val="tx1">
                    <a:alpha val="80000"/>
                  </a:schemeClr>
                </a:solidFill>
              </a:rPr>
              <a:t>2021  9 Airstrikes -9  in Somalia</a:t>
            </a:r>
          </a:p>
          <a:p>
            <a:r>
              <a:rPr lang="en-US" sz="2000">
                <a:solidFill>
                  <a:schemeClr val="tx1">
                    <a:alpha val="80000"/>
                  </a:schemeClr>
                </a:solidFill>
              </a:rPr>
              <a:t>2020. 35 Airstrikes - 35 in Somalia</a:t>
            </a:r>
          </a:p>
          <a:p>
            <a:r>
              <a:rPr lang="en-US" sz="2000">
                <a:solidFill>
                  <a:schemeClr val="tx1">
                    <a:alpha val="80000"/>
                  </a:schemeClr>
                </a:solidFill>
              </a:rPr>
              <a:t>2019 53 Airstrikes - 3 in Libya, 50 in Somalia</a:t>
            </a:r>
          </a:p>
          <a:p>
            <a:r>
              <a:rPr lang="en-US" sz="2000">
                <a:solidFill>
                  <a:schemeClr val="tx1">
                    <a:alpha val="80000"/>
                  </a:schemeClr>
                </a:solidFill>
              </a:rPr>
              <a:t>2018 35 Airstrikes -all in Somalia</a:t>
            </a:r>
          </a:p>
          <a:p>
            <a:r>
              <a:rPr lang="en-US" sz="2000">
                <a:solidFill>
                  <a:schemeClr val="tx1">
                    <a:alpha val="80000"/>
                  </a:schemeClr>
                </a:solidFill>
              </a:rPr>
              <a:t>2017 33 Airstrikes -3 in Libya, 30 in Somalia</a:t>
            </a:r>
          </a:p>
          <a:p>
            <a:r>
              <a:rPr lang="en-US" sz="2000">
                <a:solidFill>
                  <a:schemeClr val="tx1">
                    <a:alpha val="80000"/>
                  </a:schemeClr>
                </a:solidFill>
              </a:rPr>
              <a:t>2016  495 Airstrikes in Libya, 9 in Somalia</a:t>
            </a:r>
          </a:p>
        </p:txBody>
      </p:sp>
      <p:sp>
        <p:nvSpPr>
          <p:cNvPr id="6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66" name="Straight Connector 6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042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4261DC-5B0B-7DC5-D2BD-0C674827AF4B}"/>
              </a:ext>
            </a:extLst>
          </p:cNvPr>
          <p:cNvSpPr>
            <a:spLocks noGrp="1"/>
          </p:cNvSpPr>
          <p:nvPr>
            <p:ph type="title"/>
          </p:nvPr>
        </p:nvSpPr>
        <p:spPr>
          <a:xfrm>
            <a:off x="956826" y="1112969"/>
            <a:ext cx="3937298" cy="4166010"/>
          </a:xfrm>
        </p:spPr>
        <p:txBody>
          <a:bodyPr>
            <a:normAutofit fontScale="90000"/>
          </a:bodyPr>
          <a:lstStyle/>
          <a:p>
            <a:r>
              <a:rPr lang="en-US" b="1" i="0" dirty="0">
                <a:solidFill>
                  <a:srgbClr val="FFFFFF"/>
                </a:solidFill>
                <a:effectLst/>
                <a:latin typeface="oswald" pitchFamily="2" charset="77"/>
              </a:rPr>
              <a:t>How Military Operations in Somalia 25 Years Ago Influence Operations in Afghanistan, Iraq, Syria and Yemen Today</a:t>
            </a:r>
            <a:endParaRPr lang="en-US" dirty="0">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6BC860E4-E8E1-1809-2C79-BFD3CBEA88BE}"/>
              </a:ext>
            </a:extLst>
          </p:cNvPr>
          <p:cNvSpPr>
            <a:spLocks noGrp="1"/>
          </p:cNvSpPr>
          <p:nvPr>
            <p:ph idx="1"/>
          </p:nvPr>
        </p:nvSpPr>
        <p:spPr>
          <a:xfrm>
            <a:off x="6096000" y="820880"/>
            <a:ext cx="5257799" cy="4889350"/>
          </a:xfrm>
        </p:spPr>
        <p:txBody>
          <a:bodyPr anchor="t">
            <a:normAutofit/>
          </a:bodyPr>
          <a:lstStyle/>
          <a:p>
            <a:r>
              <a:rPr lang="en-US" b="1" i="0" dirty="0">
                <a:effectLst/>
                <a:latin typeface="oswald" pitchFamily="2" charset="77"/>
              </a:rPr>
              <a:t>How Military Operations in Somalia 25 Years Ago Influence Operations in Afghanistan, Iraq, Syria and Yemen Today</a:t>
            </a:r>
          </a:p>
          <a:p>
            <a:endParaRPr lang="en-US" b="1" dirty="0">
              <a:latin typeface="oswald" pitchFamily="2" charset="77"/>
            </a:endParaRPr>
          </a:p>
          <a:p>
            <a:r>
              <a:rPr lang="en-US" dirty="0"/>
              <a:t>https://</a:t>
            </a:r>
            <a:r>
              <a:rPr lang="en-US" dirty="0" err="1"/>
              <a:t>www.codepink.org</a:t>
            </a:r>
            <a:r>
              <a:rPr lang="en-US" dirty="0"/>
              <a:t>/how_military_operations_in_somalia_25_years_ago_influence_operations_in_afghanistan_iraq_syria_and_yemen_today</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990558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UT OF AFRICA NOW !!!">
            <a:extLst>
              <a:ext uri="{FF2B5EF4-FFF2-40B4-BE49-F238E27FC236}">
                <a16:creationId xmlns:a16="http://schemas.microsoft.com/office/drawing/2014/main" id="{0E69C58A-AABF-E694-039B-E33A15F05DE4}"/>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0" y="-2190403"/>
            <a:ext cx="12192000" cy="11238807"/>
          </a:xfrm>
          <a:prstGeom prst="rect">
            <a:avLst/>
          </a:prstGeom>
        </p:spPr>
      </p:pic>
    </p:spTree>
    <p:extLst>
      <p:ext uri="{BB962C8B-B14F-4D97-AF65-F5344CB8AC3E}">
        <p14:creationId xmlns:p14="http://schemas.microsoft.com/office/powerpoint/2010/main" val="1143398982"/>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24922 -0.22408" pathEditMode="relative" ptsTypes="AA">
                                      <p:cBhvr>
                                        <p:cTn id="6" dur="30000" fill="hold"/>
                                        <p:tgtEl>
                                          <p:spTgt spid="5"/>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5"/>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24922 -0.22408 L 0 0" pathEditMode="relative" ptsTypes="AA">
                                      <p:cBhvr>
                                        <p:cTn id="11" dur="30000" fill="hold"/>
                                        <p:tgtEl>
                                          <p:spTgt spid="5"/>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5"/>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5"/>
                                        </p:tgtEl>
                                        <p:attrNameLst>
                                          <p:attrName>ppt_x</p:attrName>
                                          <p:attrName>ppt_y</p:attrName>
                                        </p:attrNameLst>
                                      </p:cBhvr>
                                    </p:animMotion>
                                  </p:childTnLst>
                                </p:cTn>
                              </p:par>
                            </p:childTnLst>
                          </p:cTn>
                        </p:par>
                      </p:childTnLst>
                    </p:cTn>
                  </p:par>
                </p:childTnLst>
              </p:cTn>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F7692-7A1D-33A5-3C3D-283437652271}"/>
              </a:ext>
            </a:extLst>
          </p:cNvPr>
          <p:cNvSpPr>
            <a:spLocks noGrp="1"/>
          </p:cNvSpPr>
          <p:nvPr>
            <p:ph type="title"/>
          </p:nvPr>
        </p:nvSpPr>
        <p:spPr/>
        <p:txBody>
          <a:bodyPr/>
          <a:lstStyle/>
          <a:p>
            <a:r>
              <a:rPr lang="en-US" dirty="0"/>
              <a:t>Resources for Webinar on AFRICOM</a:t>
            </a:r>
          </a:p>
        </p:txBody>
      </p:sp>
      <p:sp>
        <p:nvSpPr>
          <p:cNvPr id="3" name="Content Placeholder 2">
            <a:extLst>
              <a:ext uri="{FF2B5EF4-FFF2-40B4-BE49-F238E27FC236}">
                <a16:creationId xmlns:a16="http://schemas.microsoft.com/office/drawing/2014/main" id="{03ACE7EC-70A4-912A-62D2-AB49324B2873}"/>
              </a:ext>
            </a:extLst>
          </p:cNvPr>
          <p:cNvSpPr>
            <a:spLocks noGrp="1"/>
          </p:cNvSpPr>
          <p:nvPr>
            <p:ph idx="1"/>
          </p:nvPr>
        </p:nvSpPr>
        <p:spPr/>
        <p:txBody>
          <a:bodyPr/>
          <a:lstStyle/>
          <a:p>
            <a:endParaRPr lang="en-US" dirty="0">
              <a:hlinkClick r:id="rId2"/>
            </a:endParaRPr>
          </a:p>
          <a:p>
            <a:r>
              <a:rPr lang="en-US" dirty="0">
                <a:hlinkClick r:id="rId2"/>
              </a:rPr>
              <a:t>https://www.africom.mil/media-gallery/articles</a:t>
            </a:r>
          </a:p>
          <a:p>
            <a:r>
              <a:rPr lang="en-US" dirty="0">
                <a:hlinkClick r:id="rId3"/>
              </a:rPr>
              <a:t>https://www.facebook.com/Insideafrica0/posts/african-countries-with-foreign-military-bases/895761646099587/</a:t>
            </a:r>
            <a:endParaRPr lang="en-US" dirty="0"/>
          </a:p>
          <a:p>
            <a:r>
              <a:rPr lang="en-US" dirty="0">
                <a:hlinkClick r:id="rId2"/>
              </a:rPr>
              <a:t>https://apnews.com/article/niger-united-states-troops-army-military-bases-junta-sahel-coup-1ae5334bc68eb6b45e1e2d612bfb2b6f</a:t>
            </a:r>
            <a:endParaRPr lang="en-US" dirty="0"/>
          </a:p>
          <a:p>
            <a:r>
              <a:rPr lang="en-US" dirty="0">
                <a:hlinkClick r:id="rId4"/>
              </a:rPr>
              <a:t>https://www.africom.mil/what-we-do/airstrikes/2025-airstrikes</a:t>
            </a:r>
            <a:endParaRPr lang="en-US" dirty="0"/>
          </a:p>
          <a:p>
            <a:endParaRPr lang="en-US" dirty="0"/>
          </a:p>
          <a:p>
            <a:endParaRPr lang="en-US" dirty="0"/>
          </a:p>
        </p:txBody>
      </p:sp>
    </p:spTree>
    <p:extLst>
      <p:ext uri="{BB962C8B-B14F-4D97-AF65-F5344CB8AC3E}">
        <p14:creationId xmlns:p14="http://schemas.microsoft.com/office/powerpoint/2010/main" val="156109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B44166-1DF4-152E-6F50-4CDDB88921E9}"/>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BCE2E95-8D40-6818-DD03-4156BAA7E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long row of satellite dishes in the sunset">
            <a:extLst>
              <a:ext uri="{FF2B5EF4-FFF2-40B4-BE49-F238E27FC236}">
                <a16:creationId xmlns:a16="http://schemas.microsoft.com/office/drawing/2014/main" id="{B67CB9E3-2DA4-D7CC-6D1C-5BE793685CCD}"/>
              </a:ext>
            </a:extLst>
          </p:cNvPr>
          <p:cNvPicPr>
            <a:picLocks noChangeAspect="1"/>
          </p:cNvPicPr>
          <p:nvPr/>
        </p:nvPicPr>
        <p:blipFill>
          <a:blip r:embed="rId2"/>
          <a:srcRect t="4958" b="10772"/>
          <a:stretch>
            <a:fillRect/>
          </a:stretch>
        </p:blipFill>
        <p:spPr>
          <a:xfrm>
            <a:off x="-3047" y="10"/>
            <a:ext cx="12191999" cy="6857990"/>
          </a:xfrm>
          <a:prstGeom prst="rect">
            <a:avLst/>
          </a:prstGeom>
        </p:spPr>
      </p:pic>
      <p:sp>
        <p:nvSpPr>
          <p:cNvPr id="26" name="Rectangle 25">
            <a:extLst>
              <a:ext uri="{FF2B5EF4-FFF2-40B4-BE49-F238E27FC236}">
                <a16:creationId xmlns:a16="http://schemas.microsoft.com/office/drawing/2014/main" id="{05314A74-A191-DEB9-FB5E-E9982EED8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40795A-321A-5F4E-E07F-880161C46C1F}"/>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AFRICOM &amp; NATO: OUT OF AFRICA</a:t>
            </a:r>
          </a:p>
        </p:txBody>
      </p:sp>
      <p:sp>
        <p:nvSpPr>
          <p:cNvPr id="3" name="Subtitle 2">
            <a:extLst>
              <a:ext uri="{FF2B5EF4-FFF2-40B4-BE49-F238E27FC236}">
                <a16:creationId xmlns:a16="http://schemas.microsoft.com/office/drawing/2014/main" id="{4DDAE736-58F6-2639-C7F9-B95EA372EF51}"/>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dirty="0">
                <a:solidFill>
                  <a:srgbClr val="FFFFFF"/>
                </a:solidFill>
              </a:rPr>
              <a:t>AUGUST 13, 2025</a:t>
            </a:r>
          </a:p>
          <a:p>
            <a:r>
              <a:rPr lang="en-US" dirty="0">
                <a:solidFill>
                  <a:srgbClr val="FFFFFF"/>
                </a:solidFill>
              </a:rPr>
              <a:t>COLONEL (RET) ANN WRIGHT</a:t>
            </a:r>
          </a:p>
        </p:txBody>
      </p:sp>
    </p:spTree>
    <p:extLst>
      <p:ext uri="{BB962C8B-B14F-4D97-AF65-F5344CB8AC3E}">
        <p14:creationId xmlns:p14="http://schemas.microsoft.com/office/powerpoint/2010/main" val="11242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90F42-2A80-23CC-1D29-9A78596DAE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93DFCF-9CD3-B133-BA64-38A881A832B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52731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640A-EC17-4C9A-31AC-513D9B9F44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DE09C3-0F23-9CAC-E165-8A46FE9BB50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79204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7743A-7F78-1727-3604-EB96597804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C5B4A4-C5A9-C566-0A94-507FF2EC1F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11723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1220CD5-DB55-C3FE-715B-7AD0D4751BCA}"/>
              </a:ext>
            </a:extLst>
          </p:cNvPr>
          <p:cNvSpPr>
            <a:spLocks noGrp="1"/>
          </p:cNvSpPr>
          <p:nvPr>
            <p:ph type="ctrTitle"/>
          </p:nvPr>
        </p:nvSpPr>
        <p:spPr>
          <a:xfrm>
            <a:off x="3315031" y="1380754"/>
            <a:ext cx="5561938" cy="2513516"/>
          </a:xfrm>
        </p:spPr>
        <p:txBody>
          <a:bodyPr>
            <a:normAutofit fontScale="90000"/>
          </a:bodyPr>
          <a:lstStyle/>
          <a:p>
            <a:r>
              <a:rPr lang="en-US" dirty="0"/>
              <a:t>AFRICOM &amp; NATO: OUT OF AFRICA</a:t>
            </a:r>
          </a:p>
        </p:txBody>
      </p:sp>
      <p:sp>
        <p:nvSpPr>
          <p:cNvPr id="3" name="Subtitle 2">
            <a:extLst>
              <a:ext uri="{FF2B5EF4-FFF2-40B4-BE49-F238E27FC236}">
                <a16:creationId xmlns:a16="http://schemas.microsoft.com/office/drawing/2014/main" id="{B5B6E5DA-47D7-4FB5-4C75-0C7AC86E9D3B}"/>
              </a:ext>
            </a:extLst>
          </p:cNvPr>
          <p:cNvSpPr>
            <a:spLocks noGrp="1"/>
          </p:cNvSpPr>
          <p:nvPr>
            <p:ph type="subTitle" idx="1"/>
          </p:nvPr>
        </p:nvSpPr>
        <p:spPr>
          <a:xfrm>
            <a:off x="3315031" y="4076802"/>
            <a:ext cx="5561938" cy="1534587"/>
          </a:xfrm>
        </p:spPr>
        <p:txBody>
          <a:bodyPr>
            <a:normAutofit/>
          </a:bodyPr>
          <a:lstStyle/>
          <a:p>
            <a:r>
              <a:rPr lang="en-US" sz="3200" dirty="0"/>
              <a:t>DECEMBER 20, 2022</a:t>
            </a:r>
          </a:p>
          <a:p>
            <a:r>
              <a:rPr lang="en-US" sz="3200" dirty="0"/>
              <a:t>COLONEL (RET) ANN WRIGHT</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176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DBC460-CD62-30D1-E79D-14EF6ACBB816}"/>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U.S. /NATO</a:t>
            </a:r>
            <a:br>
              <a:rPr lang="en-US" dirty="0">
                <a:solidFill>
                  <a:srgbClr val="FFFFFF"/>
                </a:solidFill>
              </a:rPr>
            </a:br>
            <a:r>
              <a:rPr lang="en-US" dirty="0">
                <a:solidFill>
                  <a:srgbClr val="FFFFFF"/>
                </a:solidFill>
              </a:rPr>
              <a:t>MILITARY </a:t>
            </a:r>
            <a:br>
              <a:rPr lang="en-US" dirty="0">
                <a:solidFill>
                  <a:srgbClr val="FFFFFF"/>
                </a:solidFill>
              </a:rPr>
            </a:br>
            <a:r>
              <a:rPr lang="en-US" dirty="0">
                <a:solidFill>
                  <a:srgbClr val="FFFFFF"/>
                </a:solidFill>
              </a:rPr>
              <a:t>FORCES IN </a:t>
            </a:r>
            <a:br>
              <a:rPr lang="en-US" dirty="0">
                <a:solidFill>
                  <a:srgbClr val="FFFFFF"/>
                </a:solidFill>
              </a:rPr>
            </a:br>
            <a:r>
              <a:rPr lang="en-US" dirty="0">
                <a:solidFill>
                  <a:srgbClr val="FFFFFF"/>
                </a:solidFill>
              </a:rPr>
              <a:t>AFRICOM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789F30D-075D-7760-F96E-C00B34BA4C09}"/>
              </a:ext>
            </a:extLst>
          </p:cNvPr>
          <p:cNvSpPr>
            <a:spLocks noGrp="1"/>
          </p:cNvSpPr>
          <p:nvPr>
            <p:ph idx="1"/>
          </p:nvPr>
        </p:nvSpPr>
        <p:spPr>
          <a:xfrm>
            <a:off x="4447308" y="591344"/>
            <a:ext cx="6906491" cy="5585619"/>
          </a:xfrm>
        </p:spPr>
        <p:txBody>
          <a:bodyPr anchor="ctr">
            <a:noAutofit/>
          </a:bodyPr>
          <a:lstStyle/>
          <a:p>
            <a:br>
              <a:rPr lang="en-US" sz="1600" b="0" i="0" u="sng" dirty="0">
                <a:effectLst/>
                <a:latin typeface="Open Sans" panose="020B0606030504020204" pitchFamily="34" charset="0"/>
                <a:hlinkClick r:id="rId2"/>
              </a:rPr>
            </a:br>
            <a:r>
              <a:rPr lang="en-US" sz="1600" b="0" i="0" u="sng" dirty="0">
                <a:effectLst/>
                <a:latin typeface="Open Sans" panose="020B0606030504020204" pitchFamily="34" charset="0"/>
                <a:hlinkClick r:id="rId2"/>
              </a:rPr>
              <a:t>U.S. Army Southern European Task Force, Africa</a:t>
            </a:r>
            <a:r>
              <a:rPr lang="en-US" sz="1600" b="0" i="0" dirty="0">
                <a:effectLst/>
                <a:latin typeface="Open Sans" panose="020B0606030504020204" pitchFamily="34" charset="0"/>
              </a:rPr>
              <a:t> - Operating from Vicenza, Italy, SETAF-AF  </a:t>
            </a:r>
            <a:r>
              <a:rPr lang="en-US" sz="1600" b="1" i="0" dirty="0">
                <a:effectLst/>
                <a:latin typeface="Open Sans" panose="020B0606030504020204" pitchFamily="34" charset="0"/>
              </a:rPr>
              <a:t>(NATO co-located)</a:t>
            </a:r>
          </a:p>
          <a:p>
            <a:r>
              <a:rPr lang="en-US" sz="1600" b="0" i="0" u="sng" dirty="0">
                <a:effectLst/>
                <a:latin typeface="Open Sans" panose="020B0606030504020204" pitchFamily="34" charset="0"/>
                <a:hlinkClick r:id="rId3"/>
              </a:rPr>
              <a:t>U.S. Naval Forces Africa</a:t>
            </a:r>
            <a:r>
              <a:rPr lang="en-US" sz="1600" b="0" i="0" dirty="0">
                <a:effectLst/>
                <a:latin typeface="Open Sans" panose="020B0606030504020204" pitchFamily="34" charset="0"/>
              </a:rPr>
              <a:t> - Headquartered in Naples, Italy, </a:t>
            </a:r>
            <a:r>
              <a:rPr lang="en-US" sz="1600" b="1" i="0" dirty="0">
                <a:effectLst/>
                <a:latin typeface="Open Sans" panose="020B0606030504020204" pitchFamily="34" charset="0"/>
              </a:rPr>
              <a:t>(NATO co-located)</a:t>
            </a:r>
            <a:endParaRPr lang="en-US" sz="1600" b="0" i="0" dirty="0">
              <a:effectLst/>
              <a:latin typeface="Open Sans" panose="020B0606030504020204" pitchFamily="34" charset="0"/>
            </a:endParaRPr>
          </a:p>
          <a:p>
            <a:r>
              <a:rPr lang="en-US" sz="1600" b="0" i="0" u="sng" dirty="0">
                <a:effectLst/>
                <a:latin typeface="Open Sans" panose="020B0606030504020204" pitchFamily="34" charset="0"/>
                <a:hlinkClick r:id="rId4"/>
              </a:rPr>
              <a:t>U.S. Air Forces Africa</a:t>
            </a:r>
            <a:r>
              <a:rPr lang="en-US" sz="1600" b="0" i="0" dirty="0">
                <a:effectLst/>
                <a:latin typeface="Open Sans" panose="020B0606030504020204" pitchFamily="34" charset="0"/>
              </a:rPr>
              <a:t> - As the air component of U.S. Africa Command, U.S. Air Forces Africa </a:t>
            </a:r>
            <a:r>
              <a:rPr lang="en-US" sz="1600" dirty="0">
                <a:latin typeface="Open Sans" panose="020B0606030504020204" pitchFamily="34" charset="0"/>
              </a:rPr>
              <a:t>L</a:t>
            </a:r>
            <a:r>
              <a:rPr lang="en-US" sz="1600" b="0" i="0" dirty="0">
                <a:effectLst/>
                <a:latin typeface="Open Sans" panose="020B0606030504020204" pitchFamily="34" charset="0"/>
              </a:rPr>
              <a:t>ocated at Ramstein Air Base, Germany</a:t>
            </a:r>
          </a:p>
          <a:p>
            <a:r>
              <a:rPr lang="en-US" sz="1600" b="0" i="0" u="sng" dirty="0">
                <a:effectLst/>
                <a:latin typeface="Open Sans" panose="020B0606030504020204" pitchFamily="34" charset="0"/>
                <a:hlinkClick r:id="rId5"/>
              </a:rPr>
              <a:t>U.S. Marine Corps Forces Africa</a:t>
            </a:r>
            <a:r>
              <a:rPr lang="en-US" sz="1600" b="0" i="0" dirty="0">
                <a:effectLst/>
                <a:latin typeface="Open Sans" panose="020B0606030504020204" pitchFamily="34" charset="0"/>
              </a:rPr>
              <a:t> - Located in Stuttgart, Germany, U.S. Marine Corps Forces Africa conducts operations, exercises, training, and security cooperation activities throughout Africa. </a:t>
            </a:r>
            <a:r>
              <a:rPr lang="en-US" sz="1600" b="1" i="0" dirty="0">
                <a:effectLst/>
                <a:latin typeface="Open Sans" panose="020B0606030504020204" pitchFamily="34" charset="0"/>
              </a:rPr>
              <a:t>(NATO co-located)</a:t>
            </a:r>
            <a:endParaRPr lang="en-US" sz="1600" b="0" i="0" dirty="0">
              <a:effectLst/>
              <a:latin typeface="Open Sans" panose="020B0606030504020204" pitchFamily="34" charset="0"/>
            </a:endParaRPr>
          </a:p>
          <a:p>
            <a:r>
              <a:rPr lang="en-US" sz="1600" b="0" i="0" u="sng" dirty="0">
                <a:effectLst/>
                <a:latin typeface="Open Sans" panose="020B0606030504020204" pitchFamily="34" charset="0"/>
                <a:hlinkClick r:id="rId6"/>
              </a:rPr>
              <a:t>Combined Joint Task Force-Horn of Africa</a:t>
            </a:r>
            <a:r>
              <a:rPr lang="en-US" sz="1600" b="0" i="0" dirty="0">
                <a:effectLst/>
                <a:latin typeface="Open Sans" panose="020B0606030504020204" pitchFamily="34" charset="0"/>
              </a:rPr>
              <a:t> - Headquartered at Camp </a:t>
            </a:r>
            <a:r>
              <a:rPr lang="en-US" sz="1600" b="0" i="0" dirty="0" err="1">
                <a:effectLst/>
                <a:latin typeface="Open Sans" panose="020B0606030504020204" pitchFamily="34" charset="0"/>
              </a:rPr>
              <a:t>Lemonnier</a:t>
            </a:r>
            <a:r>
              <a:rPr lang="en-US" sz="1600" b="0" i="0" dirty="0">
                <a:effectLst/>
                <a:latin typeface="Open Sans" panose="020B0606030504020204" pitchFamily="34" charset="0"/>
              </a:rPr>
              <a:t> in Djibouti, Combined Joint Task Force-Horn of Africa is the U.S. Africa Command organization that conducts operations in the region to enhance partner nation capacity, promote regional security and stability, dissuade conflict, and protect U.S. and coalition interests.</a:t>
            </a:r>
          </a:p>
          <a:p>
            <a:r>
              <a:rPr lang="en-US" sz="1600" b="0" i="0" u="sng" dirty="0">
                <a:effectLst/>
                <a:latin typeface="Open Sans" panose="020B0606030504020204" pitchFamily="34" charset="0"/>
                <a:hlinkClick r:id="rId7"/>
              </a:rPr>
              <a:t>U.S. Special Operations Command Africa</a:t>
            </a:r>
            <a:r>
              <a:rPr lang="en-US" sz="1600" b="0" i="0" dirty="0">
                <a:effectLst/>
                <a:latin typeface="Open Sans" panose="020B0606030504020204" pitchFamily="34" charset="0"/>
              </a:rPr>
              <a:t> - Co-located with U.S. Africa Command at Kelley Barracks in Stuttgart, U.S. Special Operations Command Africa </a:t>
            </a:r>
            <a:r>
              <a:rPr lang="en-US" sz="1600" b="1" i="0" dirty="0">
                <a:effectLst/>
                <a:latin typeface="Open Sans" panose="020B0606030504020204" pitchFamily="34" charset="0"/>
              </a:rPr>
              <a:t>(NATO co-located)</a:t>
            </a:r>
          </a:p>
          <a:p>
            <a:br>
              <a:rPr lang="en-US" sz="1600" dirty="0"/>
            </a:br>
            <a:endParaRPr lang="en-US" sz="1600" dirty="0"/>
          </a:p>
        </p:txBody>
      </p:sp>
    </p:spTree>
    <p:extLst>
      <p:ext uri="{BB962C8B-B14F-4D97-AF65-F5344CB8AC3E}">
        <p14:creationId xmlns:p14="http://schemas.microsoft.com/office/powerpoint/2010/main" val="283275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84E6FC-D6CC-3D2E-DDED-04A035654EF7}"/>
              </a:ext>
            </a:extLst>
          </p:cNvPr>
          <p:cNvSpPr>
            <a:spLocks noGrp="1"/>
          </p:cNvSpPr>
          <p:nvPr>
            <p:ph type="title"/>
          </p:nvPr>
        </p:nvSpPr>
        <p:spPr>
          <a:xfrm>
            <a:off x="686834" y="1153572"/>
            <a:ext cx="3200400" cy="4461163"/>
          </a:xfrm>
        </p:spPr>
        <p:txBody>
          <a:bodyPr>
            <a:normAutofit/>
          </a:bodyPr>
          <a:lstStyle/>
          <a:p>
            <a:r>
              <a:rPr lang="en-US">
                <a:solidFill>
                  <a:srgbClr val="FFFFFF"/>
                </a:solidFill>
              </a:rPr>
              <a:t>LAST AFRICOM AIRSTRIKE IN 2022</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149E0FE-B285-48B6-DCE9-7BCDC3A14C78}"/>
              </a:ext>
            </a:extLst>
          </p:cNvPr>
          <p:cNvSpPr>
            <a:spLocks noGrp="1"/>
          </p:cNvSpPr>
          <p:nvPr>
            <p:ph idx="1"/>
          </p:nvPr>
        </p:nvSpPr>
        <p:spPr>
          <a:xfrm>
            <a:off x="4447308" y="591344"/>
            <a:ext cx="6906491" cy="5585619"/>
          </a:xfrm>
        </p:spPr>
        <p:txBody>
          <a:bodyPr anchor="ctr">
            <a:normAutofit/>
          </a:bodyPr>
          <a:lstStyle/>
          <a:p>
            <a:r>
              <a:rPr lang="en-US" sz="1800" b="0" i="0" dirty="0">
                <a:effectLst/>
                <a:latin typeface="Open Sans" panose="020B0606030504020204" pitchFamily="34" charset="0"/>
              </a:rPr>
              <a:t>At the request of the Federal Government of Somalia, U.S. Africa Command conducted two collective self-defense strikes, one each on Dec. 14 and 17, 2022, in support of Somali National Army engagements against al-Shabaab near </a:t>
            </a:r>
            <a:r>
              <a:rPr lang="en-US" sz="1800" b="0" i="0" dirty="0" err="1">
                <a:effectLst/>
                <a:latin typeface="Open Sans" panose="020B0606030504020204" pitchFamily="34" charset="0"/>
              </a:rPr>
              <a:t>Cadale</a:t>
            </a:r>
            <a:r>
              <a:rPr lang="en-US" sz="1800" b="0" i="0" dirty="0">
                <a:effectLst/>
                <a:latin typeface="Open Sans" panose="020B0606030504020204" pitchFamily="34" charset="0"/>
              </a:rPr>
              <a:t>, Somalia.</a:t>
            </a:r>
          </a:p>
          <a:p>
            <a:r>
              <a:rPr lang="en-US" sz="1800" b="0" i="0" dirty="0">
                <a:effectLst/>
                <a:latin typeface="Open Sans" panose="020B0606030504020204" pitchFamily="34" charset="0"/>
              </a:rPr>
              <a:t>The Dec. 14 strike took place 176 kilometers northeast of Mogadishu, in the vicinity of </a:t>
            </a:r>
            <a:r>
              <a:rPr lang="en-US" sz="1800" b="0" i="0" dirty="0" err="1">
                <a:effectLst/>
                <a:latin typeface="Open Sans" panose="020B0606030504020204" pitchFamily="34" charset="0"/>
              </a:rPr>
              <a:t>Cadale</a:t>
            </a:r>
            <a:r>
              <a:rPr lang="en-US" sz="1800" b="0" i="0" dirty="0">
                <a:effectLst/>
                <a:latin typeface="Open Sans" panose="020B0606030504020204" pitchFamily="34" charset="0"/>
              </a:rPr>
              <a:t>. 7 al-Shabaab terrorists were killed.</a:t>
            </a:r>
          </a:p>
          <a:p>
            <a:r>
              <a:rPr lang="en-US" sz="1800" b="0" i="0" dirty="0">
                <a:effectLst/>
                <a:latin typeface="Open Sans" panose="020B0606030504020204" pitchFamily="34" charset="0"/>
              </a:rPr>
              <a:t>The Dec. 17 strike took place approximately 220 kilometers northeast of Mogadishu, also in the vicinity of </a:t>
            </a:r>
            <a:r>
              <a:rPr lang="en-US" sz="1800" b="0" i="0" dirty="0" err="1">
                <a:effectLst/>
                <a:latin typeface="Open Sans" panose="020B0606030504020204" pitchFamily="34" charset="0"/>
              </a:rPr>
              <a:t>Cadale</a:t>
            </a:r>
            <a:r>
              <a:rPr lang="en-US" sz="1800" b="0" i="0" dirty="0">
                <a:effectLst/>
                <a:latin typeface="Open Sans" panose="020B0606030504020204" pitchFamily="34" charset="0"/>
              </a:rPr>
              <a:t>. The command’s initial assessment is 8 al-Shabaab terrorists were killed.</a:t>
            </a:r>
          </a:p>
          <a:p>
            <a:r>
              <a:rPr lang="en-US" sz="1800" b="0" i="0" dirty="0">
                <a:effectLst/>
                <a:latin typeface="Open Sans" panose="020B0606030504020204" pitchFamily="34" charset="0"/>
              </a:rPr>
              <a:t>U.S. Africa Command’s initial assessment is that no civilians were injured or killed in either strike.</a:t>
            </a:r>
          </a:p>
          <a:p>
            <a:r>
              <a:rPr lang="en-US" sz="1800" b="0" i="0" dirty="0">
                <a:effectLst/>
                <a:latin typeface="Open Sans" panose="020B0606030504020204" pitchFamily="34" charset="0"/>
              </a:rPr>
              <a:t>U.S. Africa Command takes great measures to prevent civilian casualties. Protecting civilians remains a vital part of the command’s operations to promote greater security for all Africans.</a:t>
            </a:r>
          </a:p>
          <a:p>
            <a:br>
              <a:rPr lang="en-US" sz="1500" dirty="0"/>
            </a:br>
            <a:endParaRPr lang="en-US" sz="1500" dirty="0"/>
          </a:p>
        </p:txBody>
      </p:sp>
    </p:spTree>
    <p:extLst>
      <p:ext uri="{BB962C8B-B14F-4D97-AF65-F5344CB8AC3E}">
        <p14:creationId xmlns:p14="http://schemas.microsoft.com/office/powerpoint/2010/main" val="4082346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8478D8-78F7-3117-405F-BDD1BA8DCC09}"/>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23FE482-D022-02CC-9A6E-110568AE5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3D23BDD-F8D9-D414-190F-FFC29DCD4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610DE1-0B99-8499-3BB6-0074A18BB9E0}"/>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AFRICAN LION EXERCISE</a:t>
            </a:r>
            <a:br>
              <a:rPr lang="en-US" dirty="0">
                <a:solidFill>
                  <a:srgbClr val="FFFFFF"/>
                </a:solidFill>
              </a:rPr>
            </a:br>
            <a:r>
              <a:rPr lang="en-US" dirty="0">
                <a:solidFill>
                  <a:srgbClr val="FFFFFF"/>
                </a:solidFill>
              </a:rPr>
              <a:t>with NATO forces</a:t>
            </a:r>
          </a:p>
        </p:txBody>
      </p:sp>
      <p:sp>
        <p:nvSpPr>
          <p:cNvPr id="21" name="Arc 20">
            <a:extLst>
              <a:ext uri="{FF2B5EF4-FFF2-40B4-BE49-F238E27FC236}">
                <a16:creationId xmlns:a16="http://schemas.microsoft.com/office/drawing/2014/main" id="{73FA55FF-892D-4931-BCD1-DD0529E41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65BB99B6-1D35-C407-15C4-3596537C2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2EFE9B9-28A1-3669-FE3C-A43A35D127B5}"/>
              </a:ext>
            </a:extLst>
          </p:cNvPr>
          <p:cNvSpPr>
            <a:spLocks noGrp="1"/>
          </p:cNvSpPr>
          <p:nvPr>
            <p:ph idx="1"/>
          </p:nvPr>
        </p:nvSpPr>
        <p:spPr>
          <a:xfrm>
            <a:off x="5370153" y="1526033"/>
            <a:ext cx="5536397" cy="3935281"/>
          </a:xfrm>
        </p:spPr>
        <p:txBody>
          <a:bodyPr>
            <a:normAutofit lnSpcReduction="10000"/>
          </a:bodyPr>
          <a:lstStyle/>
          <a:p>
            <a:r>
              <a:rPr lang="en-US" sz="2000" b="0" i="0" dirty="0">
                <a:effectLst/>
                <a:latin typeface="Open Sans" panose="020B0606030504020204" pitchFamily="34" charset="0"/>
              </a:rPr>
              <a:t>African Lion 22, the 2022 iteration of U.S. Africa Command’s largest and premier annual exercise, involved more than 7,500 service members from June 6 - 30.</a:t>
            </a:r>
          </a:p>
          <a:p>
            <a:r>
              <a:rPr lang="en-US" sz="2000" b="0" i="0" dirty="0">
                <a:effectLst/>
                <a:latin typeface="Open Sans" panose="020B0606030504020204" pitchFamily="34" charset="0"/>
              </a:rPr>
              <a:t>African Lion 22 executed in four countries: Morocco, Ghana, Senegal and Tunisia. </a:t>
            </a:r>
          </a:p>
          <a:p>
            <a:r>
              <a:rPr lang="en-US" sz="2000" b="0" i="0" dirty="0">
                <a:effectLst/>
                <a:latin typeface="Open Sans" panose="020B0606030504020204" pitchFamily="34" charset="0"/>
              </a:rPr>
              <a:t>Militaries from Brazil, Chad, </a:t>
            </a:r>
            <a:r>
              <a:rPr lang="en-US" sz="2000" b="1" i="0" dirty="0">
                <a:effectLst/>
                <a:latin typeface="Open Sans" panose="020B0606030504020204" pitchFamily="34" charset="0"/>
              </a:rPr>
              <a:t>France, Italy, the Netherlands and the United Kingdom </a:t>
            </a:r>
            <a:r>
              <a:rPr lang="en-US" sz="2000" b="0" i="0" dirty="0">
                <a:effectLst/>
                <a:latin typeface="Open Sans" panose="020B0606030504020204" pitchFamily="34" charset="0"/>
              </a:rPr>
              <a:t>will join U.S. and host nation troops. </a:t>
            </a:r>
          </a:p>
          <a:p>
            <a:r>
              <a:rPr lang="en-US" sz="2000" b="0" i="0" dirty="0">
                <a:effectLst/>
                <a:latin typeface="Open Sans" panose="020B0606030504020204" pitchFamily="34" charset="0"/>
              </a:rPr>
              <a:t>U.S. participants come from all service components, including the Reserves and National Guard.</a:t>
            </a:r>
          </a:p>
          <a:p>
            <a:endParaRPr lang="en-US" sz="2000" dirty="0"/>
          </a:p>
        </p:txBody>
      </p:sp>
    </p:spTree>
    <p:extLst>
      <p:ext uri="{BB962C8B-B14F-4D97-AF65-F5344CB8AC3E}">
        <p14:creationId xmlns:p14="http://schemas.microsoft.com/office/powerpoint/2010/main" val="4189307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93FE91-1B26-ECA8-F54D-AA4B203CD016}"/>
              </a:ext>
            </a:extLst>
          </p:cNvPr>
          <p:cNvSpPr>
            <a:spLocks noGrp="1"/>
          </p:cNvSpPr>
          <p:nvPr>
            <p:ph type="title"/>
          </p:nvPr>
        </p:nvSpPr>
        <p:spPr>
          <a:xfrm>
            <a:off x="838200" y="643467"/>
            <a:ext cx="2951205" cy="5571066"/>
          </a:xfrm>
        </p:spPr>
        <p:txBody>
          <a:bodyPr>
            <a:normAutofit/>
          </a:bodyPr>
          <a:lstStyle/>
          <a:p>
            <a:r>
              <a:rPr lang="en-US" dirty="0">
                <a:solidFill>
                  <a:srgbClr val="FFFFFF"/>
                </a:solidFill>
              </a:rPr>
              <a:t>NUMBER  OF AFRICOM AIRSTRIKES IN 2022</a:t>
            </a:r>
          </a:p>
        </p:txBody>
      </p:sp>
      <p:sp>
        <p:nvSpPr>
          <p:cNvPr id="14" name="Rectangle: Rounded Corners 13">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1BBDAB10-D0C7-8995-277E-B172CCA0D78C}"/>
              </a:ext>
            </a:extLst>
          </p:cNvPr>
          <p:cNvGraphicFramePr>
            <a:graphicFrameLocks noGrp="1"/>
          </p:cNvGraphicFramePr>
          <p:nvPr>
            <p:ph idx="1"/>
            <p:extLst>
              <p:ext uri="{D42A27DB-BD31-4B8C-83A1-F6EECF244321}">
                <p14:modId xmlns:p14="http://schemas.microsoft.com/office/powerpoint/2010/main" val="606067000"/>
              </p:ext>
            </p:extLst>
          </p:nvPr>
        </p:nvGraphicFramePr>
        <p:xfrm>
          <a:off x="4763911" y="772670"/>
          <a:ext cx="6735444" cy="5410346"/>
        </p:xfrm>
        <a:graphic>
          <a:graphicData uri="http://schemas.openxmlformats.org/drawingml/2006/table">
            <a:tbl>
              <a:tblPr firstRow="1" bandRow="1">
                <a:noFill/>
              </a:tblPr>
              <a:tblGrid>
                <a:gridCol w="1662506">
                  <a:extLst>
                    <a:ext uri="{9D8B030D-6E8A-4147-A177-3AD203B41FA5}">
                      <a16:colId xmlns:a16="http://schemas.microsoft.com/office/drawing/2014/main" val="3662032663"/>
                    </a:ext>
                  </a:extLst>
                </a:gridCol>
                <a:gridCol w="5072938">
                  <a:extLst>
                    <a:ext uri="{9D8B030D-6E8A-4147-A177-3AD203B41FA5}">
                      <a16:colId xmlns:a16="http://schemas.microsoft.com/office/drawing/2014/main" val="1222114769"/>
                    </a:ext>
                  </a:extLst>
                </a:gridCol>
              </a:tblGrid>
              <a:tr h="282668">
                <a:tc>
                  <a:txBody>
                    <a:bodyPr/>
                    <a:lstStyle/>
                    <a:p>
                      <a:r>
                        <a:rPr lang="en-US" sz="1000" b="0" cap="none" spc="0">
                          <a:solidFill>
                            <a:schemeClr val="tx1"/>
                          </a:solidFill>
                          <a:effectLst/>
                        </a:rPr>
                        <a:t>Date</a:t>
                      </a:r>
                    </a:p>
                  </a:txBody>
                  <a:tcPr marL="29318" marR="29318" marT="47871" marB="47871" anchor="ctr">
                    <a:lnL w="12700" cmpd="sng">
                      <a:noFill/>
                    </a:lnL>
                    <a:lnR w="12700" cmpd="sng">
                      <a:noFill/>
                    </a:lnR>
                    <a:lnT w="28575" cap="flat" cmpd="sng" algn="ctr">
                      <a:solidFill>
                        <a:schemeClr val="tx1"/>
                      </a:solidFill>
                      <a:prstDash val="solid"/>
                    </a:lnT>
                    <a:lnB w="38100" cmpd="sng">
                      <a:noFill/>
                    </a:lnB>
                    <a:noFill/>
                  </a:tcPr>
                </a:tc>
                <a:tc>
                  <a:txBody>
                    <a:bodyPr/>
                    <a:lstStyle/>
                    <a:p>
                      <a:r>
                        <a:rPr lang="en-US" sz="1000" b="0" cap="none" spc="0">
                          <a:solidFill>
                            <a:schemeClr val="tx1"/>
                          </a:solidFill>
                          <a:effectLst/>
                        </a:rPr>
                        <a:t>News release</a:t>
                      </a:r>
                    </a:p>
                  </a:txBody>
                  <a:tcPr marL="29318" marR="29318" marT="47871" marB="47871" anchor="ctr">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3334015333"/>
                  </a:ext>
                </a:extLst>
              </a:tr>
              <a:tr h="282668">
                <a:tc>
                  <a:txBody>
                    <a:bodyPr/>
                    <a:lstStyle/>
                    <a:p>
                      <a:r>
                        <a:rPr lang="en-US" sz="1100" cap="none" spc="0">
                          <a:solidFill>
                            <a:schemeClr val="tx1"/>
                          </a:solidFill>
                          <a:effectLst/>
                        </a:rPr>
                        <a:t>Dec. 14 &amp; 17, 2022</a:t>
                      </a:r>
                    </a:p>
                  </a:txBody>
                  <a:tcPr marL="29318" marR="29318" marT="47871" marB="47871" anchor="ctr">
                    <a:lnL w="28575" cap="flat" cmpd="sng" algn="ctr">
                      <a:noFill/>
                      <a:prstDash val="solid"/>
                    </a:lnL>
                    <a:lnR w="12700" cmpd="sng">
                      <a:noFill/>
                      <a:prstDash val="solid"/>
                    </a:lnR>
                    <a:lnT w="38100" cmpd="sng">
                      <a:noFill/>
                    </a:lnT>
                    <a:lnB w="12700" cap="flat" cmpd="sng" algn="ctr">
                      <a:noFill/>
                      <a:prstDash val="solid"/>
                    </a:lnB>
                    <a:noFill/>
                  </a:tcPr>
                </a:tc>
                <a:tc>
                  <a:txBody>
                    <a:bodyPr/>
                    <a:lstStyle/>
                    <a:p>
                      <a:r>
                        <a:rPr lang="en-US" sz="1100" u="sng" cap="none" spc="0">
                          <a:solidFill>
                            <a:schemeClr val="tx1"/>
                          </a:solidFill>
                          <a:effectLst/>
                          <a:hlinkClick r:id="rId2">
                            <a:extLst>
                              <a:ext uri="{A12FA001-AC4F-418D-AE19-62706E023703}">
                                <ahyp:hlinkClr xmlns:ahyp="http://schemas.microsoft.com/office/drawing/2018/hyperlinkcolor" val="tx"/>
                              </a:ext>
                            </a:extLst>
                          </a:hlinkClick>
                        </a:rPr>
                        <a:t>Federal Government of Somalia combats terrorists</a:t>
                      </a:r>
                      <a:endParaRPr lang="en-US" sz="1100" cap="none" spc="0">
                        <a:solidFill>
                          <a:schemeClr val="tx1"/>
                        </a:solidFill>
                        <a:effectLst/>
                      </a:endParaRPr>
                    </a:p>
                  </a:txBody>
                  <a:tcPr marL="29318" marR="29318" marT="47871" marB="47871" anchor="ctr">
                    <a:lnL w="12700" cmpd="sng">
                      <a:noFill/>
                      <a:prstDash val="solid"/>
                    </a:lnL>
                    <a:lnR w="28575" cap="flat" cmpd="sng" algn="ctr">
                      <a:noFill/>
                      <a:prstDash val="solid"/>
                    </a:lnR>
                    <a:lnT w="38100" cmpd="sng">
                      <a:noFill/>
                    </a:lnT>
                    <a:lnB w="12700" cap="flat" cmpd="sng" algn="ctr">
                      <a:noFill/>
                      <a:prstDash val="solid"/>
                    </a:lnB>
                    <a:noFill/>
                  </a:tcPr>
                </a:tc>
                <a:extLst>
                  <a:ext uri="{0D108BD9-81ED-4DB2-BD59-A6C34878D82A}">
                    <a16:rowId xmlns:a16="http://schemas.microsoft.com/office/drawing/2014/main" val="3406826719"/>
                  </a:ext>
                </a:extLst>
              </a:tr>
              <a:tr h="396646">
                <a:tc>
                  <a:txBody>
                    <a:bodyPr/>
                    <a:lstStyle/>
                    <a:p>
                      <a:r>
                        <a:rPr lang="en-US" sz="1100" cap="none" spc="0">
                          <a:solidFill>
                            <a:schemeClr val="tx1"/>
                          </a:solidFill>
                          <a:effectLst/>
                        </a:rPr>
                        <a:t>Nov. 9, 2022</a:t>
                      </a: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100" u="sng" cap="none" spc="0">
                          <a:solidFill>
                            <a:schemeClr val="tx1"/>
                          </a:solidFill>
                          <a:effectLst/>
                          <a:hlinkClick r:id="rId3">
                            <a:extLst>
                              <a:ext uri="{A12FA001-AC4F-418D-AE19-62706E023703}">
                                <ahyp:hlinkClr xmlns:ahyp="http://schemas.microsoft.com/office/drawing/2018/hyperlinkcolor" val="tx"/>
                              </a:ext>
                            </a:extLst>
                          </a:hlinkClick>
                        </a:rPr>
                        <a:t>Federal Government of Somalia combats terrorists with support from U.S. forces</a:t>
                      </a:r>
                      <a:br>
                        <a:rPr lang="en-US" sz="1100" u="sng" cap="none" spc="0">
                          <a:solidFill>
                            <a:schemeClr val="tx1"/>
                          </a:solidFill>
                          <a:effectLst/>
                          <a:hlinkClick r:id="rId3">
                            <a:extLst>
                              <a:ext uri="{A12FA001-AC4F-418D-AE19-62706E023703}">
                                <ahyp:hlinkClr xmlns:ahyp="http://schemas.microsoft.com/office/drawing/2018/hyperlinkcolor" val="tx"/>
                              </a:ext>
                            </a:extLst>
                          </a:hlinkClick>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17023066"/>
                  </a:ext>
                </a:extLst>
              </a:tr>
              <a:tr h="442238">
                <a:tc>
                  <a:txBody>
                    <a:bodyPr/>
                    <a:lstStyle/>
                    <a:p>
                      <a:r>
                        <a:rPr lang="en-US" sz="1100" cap="none" spc="0">
                          <a:solidFill>
                            <a:schemeClr val="tx1"/>
                          </a:solidFill>
                          <a:effectLst/>
                        </a:rPr>
                        <a:t>Nov. 3, 2022</a:t>
                      </a:r>
                    </a:p>
                  </a:txBody>
                  <a:tcPr marL="29318" marR="29318" marT="47871" marB="47871" anchor="ctr">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r>
                        <a:rPr lang="en-US" sz="1100" u="sng" cap="none" spc="0">
                          <a:solidFill>
                            <a:schemeClr val="tx1"/>
                          </a:solidFill>
                          <a:effectLst/>
                          <a:hlinkClick r:id="rId4">
                            <a:extLst>
                              <a:ext uri="{A12FA001-AC4F-418D-AE19-62706E023703}">
                                <ahyp:hlinkClr xmlns:ahyp="http://schemas.microsoft.com/office/drawing/2018/hyperlinkcolor" val="tx"/>
                              </a:ext>
                            </a:extLst>
                          </a:hlinkClick>
                        </a:rPr>
                        <a:t>Federal Government of Somalia engages terrorists with support from U.S. force</a:t>
                      </a:r>
                      <a:br>
                        <a:rPr lang="en-US" sz="1100" u="sng" cap="none" spc="0">
                          <a:solidFill>
                            <a:schemeClr val="tx1"/>
                          </a:solidFill>
                          <a:effectLst/>
                          <a:hlinkClick r:id="rId4">
                            <a:extLst>
                              <a:ext uri="{A12FA001-AC4F-418D-AE19-62706E023703}">
                                <ahyp:hlinkClr xmlns:ahyp="http://schemas.microsoft.com/office/drawing/2018/hyperlinkcolor" val="tx"/>
                              </a:ext>
                            </a:extLst>
                          </a:hlinkClick>
                        </a:rPr>
                      </a:br>
                      <a:endParaRPr lang="en-US" sz="1100" cap="none" spc="0">
                        <a:solidFill>
                          <a:schemeClr val="tx1"/>
                        </a:solidFill>
                        <a:effectLst/>
                      </a:endParaRPr>
                    </a:p>
                  </a:txBody>
                  <a:tcPr marL="29318" marR="29318" marT="47871" marB="47871" anchor="ctr">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961097207"/>
                  </a:ext>
                </a:extLst>
              </a:tr>
              <a:tr h="396646">
                <a:tc>
                  <a:txBody>
                    <a:bodyPr/>
                    <a:lstStyle/>
                    <a:p>
                      <a:r>
                        <a:rPr lang="en-US" sz="1100" cap="none" spc="0">
                          <a:solidFill>
                            <a:schemeClr val="tx1"/>
                          </a:solidFill>
                          <a:effectLst/>
                        </a:rPr>
                        <a:t>Oct. 23,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100" u="sng" cap="none" spc="0">
                          <a:solidFill>
                            <a:schemeClr val="tx1"/>
                          </a:solidFill>
                          <a:effectLst/>
                          <a:hlinkClick r:id="rId5">
                            <a:extLst>
                              <a:ext uri="{A12FA001-AC4F-418D-AE19-62706E023703}">
                                <ahyp:hlinkClr xmlns:ahyp="http://schemas.microsoft.com/office/drawing/2018/hyperlinkcolor" val="tx"/>
                              </a:ext>
                            </a:extLst>
                          </a:hlinkClick>
                        </a:rPr>
                        <a:t>Federal Government of Somalia engages terrorists with support from U.S. forces</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1639342"/>
                  </a:ext>
                </a:extLst>
              </a:tr>
              <a:tr h="442238">
                <a:tc>
                  <a:txBody>
                    <a:bodyPr/>
                    <a:lstStyle/>
                    <a:p>
                      <a:r>
                        <a:rPr lang="en-US" sz="1100" cap="none" spc="0">
                          <a:solidFill>
                            <a:schemeClr val="tx1"/>
                          </a:solidFill>
                          <a:effectLst/>
                        </a:rPr>
                        <a:t>Oct. 1,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r>
                        <a:rPr lang="en-US" sz="1100" u="sng" cap="none" spc="0">
                          <a:solidFill>
                            <a:schemeClr val="tx1"/>
                          </a:solidFill>
                          <a:effectLst/>
                          <a:hlinkClick r:id="rId6">
                            <a:extLst>
                              <a:ext uri="{A12FA001-AC4F-418D-AE19-62706E023703}">
                                <ahyp:hlinkClr xmlns:ahyp="http://schemas.microsoft.com/office/drawing/2018/hyperlinkcolor" val="tx"/>
                              </a:ext>
                            </a:extLst>
                          </a:hlinkClick>
                        </a:rPr>
                        <a:t>U.S. forces conduct strike in Somalia targeting al-Shabaab leader</a:t>
                      </a:r>
                      <a:br>
                        <a:rPr lang="en-US" sz="1100" u="sng" cap="none" spc="0">
                          <a:solidFill>
                            <a:schemeClr val="tx1"/>
                          </a:solidFill>
                          <a:effectLst/>
                          <a:hlinkClick r:id="rId6">
                            <a:extLst>
                              <a:ext uri="{A12FA001-AC4F-418D-AE19-62706E023703}">
                                <ahyp:hlinkClr xmlns:ahyp="http://schemas.microsoft.com/office/drawing/2018/hyperlinkcolor" val="tx"/>
                              </a:ext>
                            </a:extLst>
                          </a:hlinkClick>
                        </a:rPr>
                      </a:br>
                      <a:endParaRPr lang="en-US" sz="1100" cap="none" spc="0">
                        <a:solidFill>
                          <a:schemeClr val="tx1"/>
                        </a:solidFill>
                        <a:effectLst/>
                      </a:endParaRPr>
                    </a:p>
                  </a:txBody>
                  <a:tcPr marL="29318" marR="29318" marT="47871" marB="47871" anchor="ctr">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880207429"/>
                  </a:ext>
                </a:extLst>
              </a:tr>
              <a:tr h="396646">
                <a:tc>
                  <a:txBody>
                    <a:bodyPr/>
                    <a:lstStyle/>
                    <a:p>
                      <a:r>
                        <a:rPr lang="en-US" sz="1100" cap="none" spc="0">
                          <a:solidFill>
                            <a:schemeClr val="tx1"/>
                          </a:solidFill>
                          <a:effectLst/>
                        </a:rPr>
                        <a:t>Sept. 18,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100" u="sng" cap="none" spc="0">
                          <a:solidFill>
                            <a:schemeClr val="tx1"/>
                          </a:solidFill>
                          <a:effectLst/>
                          <a:hlinkClick r:id="rId7">
                            <a:extLst>
                              <a:ext uri="{A12FA001-AC4F-418D-AE19-62706E023703}">
                                <ahyp:hlinkClr xmlns:ahyp="http://schemas.microsoft.com/office/drawing/2018/hyperlinkcolor" val="tx"/>
                              </a:ext>
                            </a:extLst>
                          </a:hlinkClick>
                        </a:rPr>
                        <a:t>Federal Government of Somalia engages terrorists with support from U.S. forces</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107372095"/>
                  </a:ext>
                </a:extLst>
              </a:tr>
              <a:tr h="601808">
                <a:tc>
                  <a:txBody>
                    <a:bodyPr/>
                    <a:lstStyle/>
                    <a:p>
                      <a:r>
                        <a:rPr lang="en-US" sz="1100" cap="none" spc="0">
                          <a:solidFill>
                            <a:schemeClr val="tx1"/>
                          </a:solidFill>
                          <a:effectLst/>
                        </a:rPr>
                        <a:t>Aug. 14,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r>
                        <a:rPr lang="en-US" sz="1100" u="sng" cap="none" spc="0">
                          <a:solidFill>
                            <a:schemeClr val="tx1"/>
                          </a:solidFill>
                          <a:effectLst/>
                          <a:hlinkClick r:id="rId8">
                            <a:extLst>
                              <a:ext uri="{A12FA001-AC4F-418D-AE19-62706E023703}">
                                <ahyp:hlinkClr xmlns:ahyp="http://schemas.microsoft.com/office/drawing/2018/hyperlinkcolor" val="tx"/>
                              </a:ext>
                            </a:extLst>
                          </a:hlinkClick>
                        </a:rPr>
                        <a:t>Somali, U.S. forces engage insurgents in support of the Federal Government of Somalia</a:t>
                      </a:r>
                      <a:br>
                        <a:rPr lang="en-US" sz="1100" u="sng" cap="none" spc="0">
                          <a:solidFill>
                            <a:schemeClr val="tx1"/>
                          </a:solidFill>
                          <a:effectLst/>
                          <a:hlinkClick r:id="rId8">
                            <a:extLst>
                              <a:ext uri="{A12FA001-AC4F-418D-AE19-62706E023703}">
                                <ahyp:hlinkClr xmlns:ahyp="http://schemas.microsoft.com/office/drawing/2018/hyperlinkcolor" val="tx"/>
                              </a:ext>
                            </a:extLst>
                          </a:hlinkClick>
                        </a:rPr>
                      </a:br>
                      <a:endParaRPr lang="en-US" sz="1100" cap="none" spc="0">
                        <a:solidFill>
                          <a:schemeClr val="tx1"/>
                        </a:solidFill>
                        <a:effectLst/>
                      </a:endParaRPr>
                    </a:p>
                  </a:txBody>
                  <a:tcPr marL="29318" marR="29318" marT="47871" marB="47871" anchor="ctr">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823212412"/>
                  </a:ext>
                </a:extLst>
              </a:tr>
              <a:tr h="396646">
                <a:tc>
                  <a:txBody>
                    <a:bodyPr/>
                    <a:lstStyle/>
                    <a:p>
                      <a:r>
                        <a:rPr lang="en-US" sz="1100" cap="none" spc="0">
                          <a:solidFill>
                            <a:schemeClr val="tx1"/>
                          </a:solidFill>
                          <a:effectLst/>
                        </a:rPr>
                        <a:t>Aug. 9,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100" u="sng" cap="none" spc="0">
                          <a:solidFill>
                            <a:schemeClr val="tx1"/>
                          </a:solidFill>
                          <a:effectLst/>
                          <a:hlinkClick r:id="rId9">
                            <a:extLst>
                              <a:ext uri="{A12FA001-AC4F-418D-AE19-62706E023703}">
                                <ahyp:hlinkClr xmlns:ahyp="http://schemas.microsoft.com/office/drawing/2018/hyperlinkcolor" val="tx"/>
                              </a:ext>
                            </a:extLst>
                          </a:hlinkClick>
                        </a:rPr>
                        <a:t>Somali, U.S. forces engage insurgents in support of the Federal Government of Somalia</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428138767"/>
                  </a:ext>
                </a:extLst>
              </a:tr>
              <a:tr h="601808">
                <a:tc>
                  <a:txBody>
                    <a:bodyPr/>
                    <a:lstStyle/>
                    <a:p>
                      <a:r>
                        <a:rPr lang="en-US" sz="1100" cap="none" spc="0">
                          <a:solidFill>
                            <a:schemeClr val="tx1"/>
                          </a:solidFill>
                          <a:effectLst/>
                        </a:rPr>
                        <a:t>July 17, 2022</a:t>
                      </a:r>
                    </a:p>
                  </a:txBody>
                  <a:tcPr marL="29318" marR="29318" marT="47871" marB="47871" anchor="ctr">
                    <a:lnL w="28575" cap="flat" cmpd="sng" algn="ctr">
                      <a:noFill/>
                      <a:prstDash val="solid"/>
                    </a:lnL>
                    <a:lnR w="12700" cmpd="sng">
                      <a:noFill/>
                      <a:prstDash val="solid"/>
                    </a:lnR>
                    <a:lnT w="12700" cmpd="sng">
                      <a:noFill/>
                      <a:prstDash val="solid"/>
                    </a:lnT>
                    <a:lnB w="12700" cap="flat" cmpd="sng" algn="ctr">
                      <a:noFill/>
                      <a:prstDash val="solid"/>
                    </a:lnB>
                    <a:noFill/>
                  </a:tcPr>
                </a:tc>
                <a:tc>
                  <a:txBody>
                    <a:bodyPr/>
                    <a:lstStyle/>
                    <a:p>
                      <a:r>
                        <a:rPr lang="en-US" sz="1100" u="sng" cap="none" spc="0">
                          <a:solidFill>
                            <a:schemeClr val="tx1"/>
                          </a:solidFill>
                          <a:effectLst/>
                          <a:hlinkClick r:id="rId10">
                            <a:extLst>
                              <a:ext uri="{A12FA001-AC4F-418D-AE19-62706E023703}">
                                <ahyp:hlinkClr xmlns:ahyp="http://schemas.microsoft.com/office/drawing/2018/hyperlinkcolor" val="tx"/>
                              </a:ext>
                            </a:extLst>
                          </a:hlinkClick>
                        </a:rPr>
                        <a:t>Somali, U.S. forces engage insurgents in support of the Federal Government of Somalia</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373549850"/>
                  </a:ext>
                </a:extLst>
              </a:tr>
              <a:tr h="396646">
                <a:tc>
                  <a:txBody>
                    <a:bodyPr/>
                    <a:lstStyle/>
                    <a:p>
                      <a:r>
                        <a:rPr lang="en-US" sz="1100" cap="none" spc="0">
                          <a:solidFill>
                            <a:schemeClr val="tx1"/>
                          </a:solidFill>
                          <a:effectLst/>
                        </a:rPr>
                        <a:t>June 3,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en-US" sz="1100" u="sng" cap="none" spc="0">
                          <a:solidFill>
                            <a:schemeClr val="tx1"/>
                          </a:solidFill>
                          <a:effectLst/>
                          <a:hlinkClick r:id="rId11">
                            <a:extLst>
                              <a:ext uri="{A12FA001-AC4F-418D-AE19-62706E023703}">
                                <ahyp:hlinkClr xmlns:ahyp="http://schemas.microsoft.com/office/drawing/2018/hyperlinkcolor" val="tx"/>
                              </a:ext>
                            </a:extLst>
                          </a:hlinkClick>
                        </a:rPr>
                        <a:t>Somali, U.S. forces engage insurgents in support of the Federal Government of Somalia</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93276256"/>
                  </a:ext>
                </a:extLst>
              </a:tr>
              <a:tr h="601808">
                <a:tc>
                  <a:txBody>
                    <a:bodyPr/>
                    <a:lstStyle/>
                    <a:p>
                      <a:r>
                        <a:rPr lang="en-US" sz="1100" cap="none" spc="0">
                          <a:solidFill>
                            <a:schemeClr val="tx1"/>
                          </a:solidFill>
                          <a:effectLst/>
                        </a:rPr>
                        <a:t>Feb. 22, 2022</a:t>
                      </a:r>
                      <a:br>
                        <a:rPr lang="en-US" sz="1100" cap="none" spc="0">
                          <a:solidFill>
                            <a:schemeClr val="tx1"/>
                          </a:solidFill>
                          <a:effectLst/>
                        </a:rPr>
                      </a:br>
                      <a:endParaRPr lang="en-US" sz="1100" cap="none" spc="0">
                        <a:solidFill>
                          <a:schemeClr val="tx1"/>
                        </a:solidFill>
                        <a:effectLst/>
                      </a:endParaRPr>
                    </a:p>
                  </a:txBody>
                  <a:tcPr marL="29318" marR="29318" marT="47871" marB="47871" anchor="ctr">
                    <a:lnL w="28575" cap="flat" cmpd="sng" algn="ctr">
                      <a:noFill/>
                      <a:prstDash val="solid"/>
                    </a:lnL>
                    <a:lnR w="12700" cmpd="sng">
                      <a:noFill/>
                      <a:prstDash val="solid"/>
                    </a:lnR>
                    <a:lnT w="12700" cmpd="sng">
                      <a:noFill/>
                      <a:prstDash val="solid"/>
                    </a:lnT>
                    <a:lnB w="28575" cap="flat" cmpd="sng" algn="ctr">
                      <a:noFill/>
                      <a:prstDash val="solid"/>
                    </a:lnB>
                    <a:noFill/>
                  </a:tcPr>
                </a:tc>
                <a:tc>
                  <a:txBody>
                    <a:bodyPr/>
                    <a:lstStyle/>
                    <a:p>
                      <a:r>
                        <a:rPr lang="en-US" sz="1100" u="sng" cap="none" spc="0" dirty="0">
                          <a:solidFill>
                            <a:schemeClr val="tx1"/>
                          </a:solidFill>
                          <a:effectLst/>
                          <a:hlinkClick r:id="rId12">
                            <a:extLst>
                              <a:ext uri="{A12FA001-AC4F-418D-AE19-62706E023703}">
                                <ahyp:hlinkClr xmlns:ahyp="http://schemas.microsoft.com/office/drawing/2018/hyperlinkcolor" val="tx"/>
                              </a:ext>
                            </a:extLst>
                          </a:hlinkClick>
                        </a:rPr>
                        <a:t>Somali, U.S. forces engage insurgents in support of the Federal Government of Somalia</a:t>
                      </a:r>
                      <a:br>
                        <a:rPr lang="en-US" sz="1100" cap="none" spc="0" dirty="0">
                          <a:solidFill>
                            <a:schemeClr val="tx1"/>
                          </a:solidFill>
                          <a:effectLst/>
                        </a:rPr>
                      </a:br>
                      <a:endParaRPr lang="en-US" sz="1100" cap="none" spc="0" dirty="0">
                        <a:solidFill>
                          <a:schemeClr val="tx1"/>
                        </a:solidFill>
                        <a:effectLst/>
                      </a:endParaRPr>
                    </a:p>
                  </a:txBody>
                  <a:tcPr marL="29318" marR="29318" marT="47871" marB="47871" anchor="ctr">
                    <a:lnL w="12700" cmpd="sng">
                      <a:noFill/>
                      <a:prstDash val="solid"/>
                    </a:lnL>
                    <a:lnR w="28575" cap="flat" cmpd="sng" algn="ctr">
                      <a:noFill/>
                      <a:prstDash val="solid"/>
                    </a:lnR>
                    <a:lnT w="12700" cmpd="sng">
                      <a:noFill/>
                      <a:prstDash val="solid"/>
                    </a:lnT>
                    <a:lnB w="28575" cap="flat" cmpd="sng" algn="ctr">
                      <a:noFill/>
                      <a:prstDash val="solid"/>
                    </a:lnB>
                    <a:noFill/>
                  </a:tcPr>
                </a:tc>
                <a:extLst>
                  <a:ext uri="{0D108BD9-81ED-4DB2-BD59-A6C34878D82A}">
                    <a16:rowId xmlns:a16="http://schemas.microsoft.com/office/drawing/2014/main" val="3042368528"/>
                  </a:ext>
                </a:extLst>
              </a:tr>
            </a:tbl>
          </a:graphicData>
        </a:graphic>
      </p:graphicFrame>
      <p:sp>
        <p:nvSpPr>
          <p:cNvPr id="5" name="Rectangle 1">
            <a:extLst>
              <a:ext uri="{FF2B5EF4-FFF2-40B4-BE49-F238E27FC236}">
                <a16:creationId xmlns:a16="http://schemas.microsoft.com/office/drawing/2014/main" id="{BC2E39C9-19C7-5EC9-E212-CAFAC8C6CA9D}"/>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en-US" altLang="en-US" b="0" i="0" u="none" strike="noStrike" cap="none" normalizeH="0" baseline="0">
                <a:ln>
                  <a:noFill/>
                </a:ln>
                <a:solidFill>
                  <a:schemeClr val="tx1"/>
                </a:solidFill>
                <a:effectLst/>
                <a:latin typeface="Arial" panose="020B0604020202020204" pitchFamily="34" charset="0"/>
              </a:rPr>
            </a:br>
            <a:endParaRPr kumimoji="0" lang="en-US" altLang="en-US"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638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6046E6A-BE1B-F9B6-CD32-FF88805E7339}"/>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US Military Commands Divide the World</a:t>
            </a:r>
          </a:p>
        </p:txBody>
      </p:sp>
      <p:pic>
        <p:nvPicPr>
          <p:cNvPr id="5" name="Content Placeholder 4" descr="A map of the united states&#10;&#10;AI-generated content may be incorrect.">
            <a:extLst>
              <a:ext uri="{FF2B5EF4-FFF2-40B4-BE49-F238E27FC236}">
                <a16:creationId xmlns:a16="http://schemas.microsoft.com/office/drawing/2014/main" id="{3DD209AF-7AFA-0F09-8B1F-E4A30DC26F77}"/>
              </a:ext>
            </a:extLst>
          </p:cNvPr>
          <p:cNvPicPr>
            <a:picLocks noGrp="1" noChangeAspect="1"/>
          </p:cNvPicPr>
          <p:nvPr>
            <p:ph idx="1"/>
          </p:nvPr>
        </p:nvPicPr>
        <p:blipFill>
          <a:blip r:embed="rId2"/>
          <a:stretch>
            <a:fillRect/>
          </a:stretch>
        </p:blipFill>
        <p:spPr>
          <a:xfrm>
            <a:off x="2046047" y="1675227"/>
            <a:ext cx="8099906" cy="4394199"/>
          </a:xfrm>
          <a:prstGeom prst="rect">
            <a:avLst/>
          </a:prstGeom>
        </p:spPr>
      </p:pic>
    </p:spTree>
    <p:extLst>
      <p:ext uri="{BB962C8B-B14F-4D97-AF65-F5344CB8AC3E}">
        <p14:creationId xmlns:p14="http://schemas.microsoft.com/office/powerpoint/2010/main" val="387741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35">
            <a:extLst>
              <a:ext uri="{FF2B5EF4-FFF2-40B4-BE49-F238E27FC236}">
                <a16:creationId xmlns:a16="http://schemas.microsoft.com/office/drawing/2014/main" id="{8E139F69-90DB-4363-99C1-CDD094EED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EF7AD6-411C-5EE9-4605-E0323E9395F9}"/>
              </a:ext>
            </a:extLst>
          </p:cNvPr>
          <p:cNvSpPr>
            <a:spLocks noGrp="1"/>
          </p:cNvSpPr>
          <p:nvPr>
            <p:ph type="title"/>
          </p:nvPr>
        </p:nvSpPr>
        <p:spPr>
          <a:xfrm>
            <a:off x="1252800" y="662399"/>
            <a:ext cx="5995987" cy="1494000"/>
          </a:xfrm>
        </p:spPr>
        <p:txBody>
          <a:bodyPr vert="horz" lIns="91440" tIns="45720" rIns="91440" bIns="45720" rtlCol="0" anchor="t">
            <a:normAutofit/>
          </a:bodyPr>
          <a:lstStyle/>
          <a:p>
            <a:r>
              <a:rPr lang="en-US" kern="1200" dirty="0">
                <a:latin typeface="+mj-lt"/>
                <a:ea typeface="+mj-ea"/>
                <a:cs typeface="+mj-cs"/>
              </a:rPr>
              <a:t>  AIRSTRIKES OF</a:t>
            </a:r>
            <a:br>
              <a:rPr lang="en-US" kern="1200" dirty="0">
                <a:latin typeface="+mj-lt"/>
                <a:ea typeface="+mj-ea"/>
                <a:cs typeface="+mj-cs"/>
              </a:rPr>
            </a:br>
            <a:r>
              <a:rPr lang="en-US" kern="1200" dirty="0">
                <a:latin typeface="+mj-lt"/>
                <a:ea typeface="+mj-ea"/>
                <a:cs typeface="+mj-cs"/>
              </a:rPr>
              <a:t> AFRICOM</a:t>
            </a:r>
          </a:p>
        </p:txBody>
      </p:sp>
      <p:grpSp>
        <p:nvGrpSpPr>
          <p:cNvPr id="43" name="Group 37">
            <a:extLst>
              <a:ext uri="{FF2B5EF4-FFF2-40B4-BE49-F238E27FC236}">
                <a16:creationId xmlns:a16="http://schemas.microsoft.com/office/drawing/2014/main" id="{EF5608BC-985E-44AE-8C56-1C79902865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39" name="Freeform 6">
              <a:extLst>
                <a:ext uri="{FF2B5EF4-FFF2-40B4-BE49-F238E27FC236}">
                  <a16:creationId xmlns:a16="http://schemas.microsoft.com/office/drawing/2014/main" id="{FF652A2A-BC90-4341-B339-840F6E1C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txBody>
            <a:bodyPr/>
            <a:lstStyle/>
            <a:p>
              <a:endParaRPr lang="en-US"/>
            </a:p>
          </p:txBody>
        </p:sp>
        <p:sp>
          <p:nvSpPr>
            <p:cNvPr id="44" name="Freeform 6">
              <a:extLst>
                <a:ext uri="{FF2B5EF4-FFF2-40B4-BE49-F238E27FC236}">
                  <a16:creationId xmlns:a16="http://schemas.microsoft.com/office/drawing/2014/main" id="{E55F3E59-21AB-424D-B654-E1B9E304F4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txBody>
            <a:bodyPr/>
            <a:lstStyle/>
            <a:p>
              <a:endParaRPr lang="en-US"/>
            </a:p>
          </p:txBody>
        </p:sp>
      </p:grpSp>
      <p:sp>
        <p:nvSpPr>
          <p:cNvPr id="20" name="Content Placeholder 19">
            <a:extLst>
              <a:ext uri="{FF2B5EF4-FFF2-40B4-BE49-F238E27FC236}">
                <a16:creationId xmlns:a16="http://schemas.microsoft.com/office/drawing/2014/main" id="{143CAF71-622E-8F2D-2081-A367E1924CDD}"/>
              </a:ext>
            </a:extLst>
          </p:cNvPr>
          <p:cNvSpPr>
            <a:spLocks noGrp="1"/>
          </p:cNvSpPr>
          <p:nvPr>
            <p:ph idx="1"/>
          </p:nvPr>
        </p:nvSpPr>
        <p:spPr>
          <a:xfrm>
            <a:off x="1251678" y="2286000"/>
            <a:ext cx="6015897" cy="3844800"/>
          </a:xfrm>
        </p:spPr>
        <p:txBody>
          <a:bodyPr>
            <a:normAutofit/>
          </a:bodyPr>
          <a:lstStyle/>
          <a:p>
            <a:r>
              <a:rPr lang="en-US" sz="2000" dirty="0">
                <a:solidFill>
                  <a:schemeClr val="tx1">
                    <a:alpha val="60000"/>
                  </a:schemeClr>
                </a:solidFill>
              </a:rPr>
              <a:t>2022  11 Airstrikes – 11 in Somalia</a:t>
            </a:r>
          </a:p>
          <a:p>
            <a:r>
              <a:rPr lang="en-US" sz="2000" dirty="0">
                <a:solidFill>
                  <a:schemeClr val="tx1">
                    <a:alpha val="60000"/>
                  </a:schemeClr>
                </a:solidFill>
              </a:rPr>
              <a:t>2021  9 Airstrikes -9  in Somalia</a:t>
            </a:r>
          </a:p>
          <a:p>
            <a:r>
              <a:rPr lang="en-US" sz="2000" dirty="0">
                <a:solidFill>
                  <a:schemeClr val="tx1">
                    <a:alpha val="60000"/>
                  </a:schemeClr>
                </a:solidFill>
              </a:rPr>
              <a:t>2020. 35 Airstrikes - 35 in Somalia</a:t>
            </a:r>
          </a:p>
          <a:p>
            <a:r>
              <a:rPr lang="en-US" sz="2000" dirty="0">
                <a:solidFill>
                  <a:schemeClr val="tx1">
                    <a:alpha val="60000"/>
                  </a:schemeClr>
                </a:solidFill>
              </a:rPr>
              <a:t>2019 53 Airstrikes - 3 in Libya, 50 in Somalia</a:t>
            </a:r>
          </a:p>
          <a:p>
            <a:r>
              <a:rPr lang="en-US" sz="2000" dirty="0">
                <a:solidFill>
                  <a:schemeClr val="tx1">
                    <a:alpha val="60000"/>
                  </a:schemeClr>
                </a:solidFill>
              </a:rPr>
              <a:t>2018 35 Airstrikes -all in Somalia</a:t>
            </a:r>
          </a:p>
          <a:p>
            <a:r>
              <a:rPr lang="en-US" sz="2000" dirty="0">
                <a:solidFill>
                  <a:schemeClr val="tx1">
                    <a:alpha val="60000"/>
                  </a:schemeClr>
                </a:solidFill>
              </a:rPr>
              <a:t>2017 33 Airstrikes -3 in Libya, 30 in Somalia</a:t>
            </a:r>
          </a:p>
          <a:p>
            <a:r>
              <a:rPr lang="en-US" sz="2000">
                <a:solidFill>
                  <a:schemeClr val="tx1">
                    <a:alpha val="60000"/>
                  </a:schemeClr>
                </a:solidFill>
              </a:rPr>
              <a:t>2016  495 </a:t>
            </a:r>
            <a:r>
              <a:rPr lang="en-US" sz="2000" dirty="0">
                <a:solidFill>
                  <a:schemeClr val="tx1">
                    <a:alpha val="60000"/>
                  </a:schemeClr>
                </a:solidFill>
              </a:rPr>
              <a:t>Airstrikes in Libya</a:t>
            </a:r>
            <a:r>
              <a:rPr lang="en-US" sz="2000">
                <a:solidFill>
                  <a:schemeClr val="tx1">
                    <a:alpha val="60000"/>
                  </a:schemeClr>
                </a:solidFill>
              </a:rPr>
              <a:t>, 9 </a:t>
            </a:r>
            <a:r>
              <a:rPr lang="en-US" sz="2000" dirty="0">
                <a:solidFill>
                  <a:schemeClr val="tx1">
                    <a:alpha val="60000"/>
                  </a:schemeClr>
                </a:solidFill>
              </a:rPr>
              <a:t>in Somalia</a:t>
            </a:r>
          </a:p>
        </p:txBody>
      </p:sp>
      <p:pic>
        <p:nvPicPr>
          <p:cNvPr id="5" name="Content Placeholder 4" descr="A picture containing table&#10;&#10;Description automatically generated">
            <a:extLst>
              <a:ext uri="{FF2B5EF4-FFF2-40B4-BE49-F238E27FC236}">
                <a16:creationId xmlns:a16="http://schemas.microsoft.com/office/drawing/2014/main" id="{0A0F6EC7-6541-D1FE-8C1B-C29483D7B711}"/>
              </a:ext>
            </a:extLst>
          </p:cNvPr>
          <p:cNvPicPr>
            <a:picLocks noChangeAspect="1"/>
          </p:cNvPicPr>
          <p:nvPr/>
        </p:nvPicPr>
        <p:blipFill>
          <a:blip r:embed="rId2"/>
          <a:stretch>
            <a:fillRect/>
          </a:stretch>
        </p:blipFill>
        <p:spPr>
          <a:xfrm>
            <a:off x="7633428" y="1119759"/>
            <a:ext cx="3914164" cy="4618482"/>
          </a:xfrm>
          <a:prstGeom prst="rect">
            <a:avLst/>
          </a:prstGeom>
        </p:spPr>
      </p:pic>
    </p:spTree>
    <p:extLst>
      <p:ext uri="{BB962C8B-B14F-4D97-AF65-F5344CB8AC3E}">
        <p14:creationId xmlns:p14="http://schemas.microsoft.com/office/powerpoint/2010/main" val="2459813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E218C4-6B12-B714-E0C7-C2005375BEA1}"/>
              </a:ext>
            </a:extLst>
          </p:cNvPr>
          <p:cNvSpPr>
            <a:spLocks noGrp="1"/>
          </p:cNvSpPr>
          <p:nvPr>
            <p:ph type="title"/>
          </p:nvPr>
        </p:nvSpPr>
        <p:spPr>
          <a:xfrm>
            <a:off x="1389278" y="1233241"/>
            <a:ext cx="3240506" cy="4064628"/>
          </a:xfrm>
        </p:spPr>
        <p:txBody>
          <a:bodyPr>
            <a:normAutofit/>
          </a:bodyPr>
          <a:lstStyle/>
          <a:p>
            <a:r>
              <a:rPr lang="en-US" dirty="0">
                <a:solidFill>
                  <a:srgbClr val="FFFFFF"/>
                </a:solidFill>
              </a:rPr>
              <a:t>FLINTLOCK</a:t>
            </a:r>
            <a:br>
              <a:rPr lang="en-US" dirty="0">
                <a:solidFill>
                  <a:srgbClr val="FFFFFF"/>
                </a:solidFill>
              </a:rPr>
            </a:br>
            <a:r>
              <a:rPr lang="en-US" dirty="0">
                <a:solidFill>
                  <a:srgbClr val="FFFFFF"/>
                </a:solidFill>
              </a:rPr>
              <a:t>with NATO forces</a:t>
            </a:r>
          </a:p>
        </p:txBody>
      </p:sp>
      <p:sp>
        <p:nvSpPr>
          <p:cNvPr id="23" name="Freeform: Shape 2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D953A73-3FCE-83DE-EF2E-50C57DB54428}"/>
              </a:ext>
            </a:extLst>
          </p:cNvPr>
          <p:cNvSpPr>
            <a:spLocks noGrp="1"/>
          </p:cNvSpPr>
          <p:nvPr>
            <p:ph idx="1"/>
          </p:nvPr>
        </p:nvSpPr>
        <p:spPr>
          <a:xfrm>
            <a:off x="6096000" y="820880"/>
            <a:ext cx="5257799" cy="4889350"/>
          </a:xfrm>
        </p:spPr>
        <p:txBody>
          <a:bodyPr anchor="t">
            <a:normAutofit fontScale="55000" lnSpcReduction="20000"/>
          </a:bodyPr>
          <a:lstStyle/>
          <a:p>
            <a:r>
              <a:rPr lang="en-US" sz="3200" b="0" i="0" dirty="0">
                <a:effectLst/>
                <a:latin typeface="Open Sans" panose="020B0606030504020204" pitchFamily="34" charset="0"/>
              </a:rPr>
              <a:t>More than 1,300 service members from more than 30 African and partner nations participated in Flintlock 2022 in Senegal and across Africa from Feb. 1-28, 2022. </a:t>
            </a:r>
          </a:p>
          <a:p>
            <a:r>
              <a:rPr lang="en-US" sz="3200" b="0" i="0" dirty="0">
                <a:effectLst/>
                <a:latin typeface="Open Sans" panose="020B0606030504020204" pitchFamily="34" charset="0"/>
              </a:rPr>
              <a:t>Flintlock 2022 was hosted by Senegal, with an additional training location hosted for the first time in Cote d’Ivoire. </a:t>
            </a:r>
          </a:p>
          <a:p>
            <a:r>
              <a:rPr lang="en-US" sz="3200" b="0" i="0" dirty="0" err="1">
                <a:effectLst/>
                <a:latin typeface="Open Sans" panose="020B0606030504020204" pitchFamily="34" charset="0"/>
              </a:rPr>
              <a:t>articipating</a:t>
            </a:r>
            <a:r>
              <a:rPr lang="en-US" sz="3200" b="0" i="0" dirty="0">
                <a:effectLst/>
                <a:latin typeface="Open Sans" panose="020B0606030504020204" pitchFamily="34" charset="0"/>
              </a:rPr>
              <a:t> African nations include Benin, Burkina Faso, Cabo Verde, Cameroon, Chad, Cote d’Ivoire, Gambia, Ghana, Guinea-Bissau, Mauritania, Morocco, Niger, Nigeria, Senegal, and Tunisia.</a:t>
            </a:r>
          </a:p>
          <a:p>
            <a:r>
              <a:rPr lang="en-US" sz="3200" b="0" i="0" dirty="0">
                <a:effectLst/>
                <a:latin typeface="Open Sans" panose="020B0606030504020204" pitchFamily="34" charset="0"/>
              </a:rPr>
              <a:t> International participants include Austria, </a:t>
            </a:r>
            <a:r>
              <a:rPr lang="en-US" sz="3200" b="1" i="0" dirty="0">
                <a:effectLst/>
                <a:latin typeface="Open Sans" panose="020B0606030504020204" pitchFamily="34" charset="0"/>
              </a:rPr>
              <a:t>Belgium</a:t>
            </a:r>
            <a:r>
              <a:rPr lang="en-US" sz="3200" b="0" i="0" dirty="0">
                <a:effectLst/>
                <a:latin typeface="Open Sans" panose="020B0606030504020204" pitchFamily="34" charset="0"/>
              </a:rPr>
              <a:t>, Brazil, </a:t>
            </a:r>
            <a:r>
              <a:rPr lang="en-US" sz="3200" b="1" i="0" dirty="0">
                <a:effectLst/>
                <a:latin typeface="Open Sans" panose="020B0606030504020204" pitchFamily="34" charset="0"/>
              </a:rPr>
              <a:t>Canada, the Czech Republic, France, Germany, the Netherlands, Norway, Poland, Portugal, Spain, the United Kingdom, and the United States</a:t>
            </a:r>
            <a:r>
              <a:rPr lang="en-US" sz="3200" b="0" i="0" dirty="0">
                <a:effectLst/>
                <a:latin typeface="Open Sans" panose="020B0606030504020204" pitchFamily="34" charset="0"/>
              </a:rPr>
              <a:t>. Other nations are participating as observers.</a:t>
            </a:r>
          </a:p>
          <a:p>
            <a:endParaRPr lang="en-US" sz="1800" dirty="0"/>
          </a:p>
        </p:txBody>
      </p:sp>
      <p:sp>
        <p:nvSpPr>
          <p:cNvPr id="29" name="Freeform: Shape 2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051389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E5DB37-B42B-017D-419B-EB97C695D20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D516B29-9064-E6D8-A0F5-B1B9D1C5E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3E87D60-1439-7B21-E15D-3A5B36288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63C9B8-844D-A6B6-B8F2-3BA74A84A66E}"/>
              </a:ext>
            </a:extLst>
          </p:cNvPr>
          <p:cNvSpPr>
            <a:spLocks noGrp="1"/>
          </p:cNvSpPr>
          <p:nvPr>
            <p:ph type="title"/>
          </p:nvPr>
        </p:nvSpPr>
        <p:spPr>
          <a:xfrm>
            <a:off x="956826" y="1112969"/>
            <a:ext cx="3937298" cy="4166010"/>
          </a:xfrm>
        </p:spPr>
        <p:txBody>
          <a:bodyPr>
            <a:normAutofit fontScale="90000"/>
          </a:bodyPr>
          <a:lstStyle/>
          <a:p>
            <a:r>
              <a:rPr lang="en-US" b="1" i="0" dirty="0">
                <a:solidFill>
                  <a:srgbClr val="FFFFFF"/>
                </a:solidFill>
                <a:effectLst/>
                <a:latin typeface="oswald" pitchFamily="2" charset="77"/>
              </a:rPr>
              <a:t>How Military Operations in Somalia 25 Years Ago Influence Operations in Afghanistan, Iraq, Syria and Yemen Today</a:t>
            </a:r>
            <a:endParaRPr lang="en-US" dirty="0">
              <a:solidFill>
                <a:srgbClr val="FFFFFF"/>
              </a:solidFill>
            </a:endParaRPr>
          </a:p>
        </p:txBody>
      </p:sp>
      <p:sp>
        <p:nvSpPr>
          <p:cNvPr id="12" name="Freeform: Shape 11">
            <a:extLst>
              <a:ext uri="{FF2B5EF4-FFF2-40B4-BE49-F238E27FC236}">
                <a16:creationId xmlns:a16="http://schemas.microsoft.com/office/drawing/2014/main" id="{40ED92C6-E58C-92C9-369B-0EE5388CE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72BB651C-1AB3-A79B-6EEE-FD1E66BB50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E4292A3-3F83-04CF-9CA4-6D928E013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E5AB08D-53CC-4D7B-E650-AF3A72B10C6E}"/>
              </a:ext>
            </a:extLst>
          </p:cNvPr>
          <p:cNvSpPr>
            <a:spLocks noGrp="1"/>
          </p:cNvSpPr>
          <p:nvPr>
            <p:ph idx="1"/>
          </p:nvPr>
        </p:nvSpPr>
        <p:spPr>
          <a:xfrm>
            <a:off x="6096000" y="820880"/>
            <a:ext cx="5257799" cy="4889350"/>
          </a:xfrm>
        </p:spPr>
        <p:txBody>
          <a:bodyPr anchor="t">
            <a:normAutofit/>
          </a:bodyPr>
          <a:lstStyle/>
          <a:p>
            <a:r>
              <a:rPr lang="en-US" b="1" i="0" dirty="0">
                <a:effectLst/>
                <a:latin typeface="oswald" pitchFamily="2" charset="77"/>
              </a:rPr>
              <a:t>How Military Operations in Somalia 25 Years Ago Influence Operations in Afghanistan, Iraq, Syria and Yemen Today</a:t>
            </a:r>
          </a:p>
          <a:p>
            <a:endParaRPr lang="en-US" b="1" dirty="0">
              <a:latin typeface="oswald" pitchFamily="2" charset="77"/>
            </a:endParaRPr>
          </a:p>
          <a:p>
            <a:r>
              <a:rPr lang="en-US" dirty="0"/>
              <a:t>https://</a:t>
            </a:r>
            <a:r>
              <a:rPr lang="en-US" dirty="0" err="1"/>
              <a:t>www.codepink.org</a:t>
            </a:r>
            <a:r>
              <a:rPr lang="en-US" dirty="0"/>
              <a:t>/how_military_operations_in_somalia_25_years_ago_influence_operations_in_afghanistan_iraq_syria_and_yemen_today</a:t>
            </a:r>
          </a:p>
        </p:txBody>
      </p:sp>
      <p:sp>
        <p:nvSpPr>
          <p:cNvPr id="18" name="Freeform: Shape 17">
            <a:extLst>
              <a:ext uri="{FF2B5EF4-FFF2-40B4-BE49-F238E27FC236}">
                <a16:creationId xmlns:a16="http://schemas.microsoft.com/office/drawing/2014/main" id="{6DF91971-0AF8-BBB5-230D-E255C89E0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A3E017B-6540-340B-8E17-1998876D1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9E3636B-8CDB-96DF-A53C-191394A3D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60884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1220CD5-DB55-C3FE-715B-7AD0D4751BCA}"/>
              </a:ext>
            </a:extLst>
          </p:cNvPr>
          <p:cNvSpPr>
            <a:spLocks noGrp="1"/>
          </p:cNvSpPr>
          <p:nvPr>
            <p:ph type="ctrTitle"/>
          </p:nvPr>
        </p:nvSpPr>
        <p:spPr>
          <a:xfrm>
            <a:off x="3315031" y="1380754"/>
            <a:ext cx="5561938" cy="2513516"/>
          </a:xfrm>
        </p:spPr>
        <p:txBody>
          <a:bodyPr>
            <a:normAutofit fontScale="90000"/>
          </a:bodyPr>
          <a:lstStyle/>
          <a:p>
            <a:r>
              <a:rPr lang="en-US" dirty="0"/>
              <a:t>AFRICOM &amp; NATO: OUT OF AFRICA</a:t>
            </a:r>
          </a:p>
        </p:txBody>
      </p:sp>
      <p:sp>
        <p:nvSpPr>
          <p:cNvPr id="3" name="Subtitle 2">
            <a:extLst>
              <a:ext uri="{FF2B5EF4-FFF2-40B4-BE49-F238E27FC236}">
                <a16:creationId xmlns:a16="http://schemas.microsoft.com/office/drawing/2014/main" id="{B5B6E5DA-47D7-4FB5-4C75-0C7AC86E9D3B}"/>
              </a:ext>
            </a:extLst>
          </p:cNvPr>
          <p:cNvSpPr>
            <a:spLocks noGrp="1"/>
          </p:cNvSpPr>
          <p:nvPr>
            <p:ph type="subTitle" idx="1"/>
          </p:nvPr>
        </p:nvSpPr>
        <p:spPr>
          <a:xfrm>
            <a:off x="3315031" y="4076802"/>
            <a:ext cx="5561938" cy="1534587"/>
          </a:xfrm>
        </p:spPr>
        <p:txBody>
          <a:bodyPr>
            <a:normAutofit/>
          </a:bodyPr>
          <a:lstStyle/>
          <a:p>
            <a:r>
              <a:rPr lang="en-US" sz="3200" dirty="0"/>
              <a:t>DECEMBER 20, 2022</a:t>
            </a:r>
          </a:p>
          <a:p>
            <a:r>
              <a:rPr lang="en-US" sz="3200" dirty="0"/>
              <a:t>COLONEL (RET) ANN WRIGHT</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212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51F0025-785D-CB59-440D-BE425FD3BDF3}"/>
              </a:ext>
            </a:extLst>
          </p:cNvPr>
          <p:cNvSpPr>
            <a:spLocks noGrp="1"/>
          </p:cNvSpPr>
          <p:nvPr>
            <p:ph type="ctrTitle"/>
          </p:nvPr>
        </p:nvSpPr>
        <p:spPr>
          <a:xfrm>
            <a:off x="1522030" y="1209220"/>
            <a:ext cx="9147940" cy="2337238"/>
          </a:xfrm>
        </p:spPr>
        <p:txBody>
          <a:bodyPr anchor="b">
            <a:normAutofit/>
          </a:bodyPr>
          <a:lstStyle/>
          <a:p>
            <a:r>
              <a:rPr lang="en-US" sz="5600" dirty="0">
                <a:solidFill>
                  <a:srgbClr val="FFFFFF"/>
                </a:solidFill>
              </a:rPr>
              <a:t>AFRICA COMMAND https://</a:t>
            </a:r>
            <a:r>
              <a:rPr lang="en-US" sz="5600" dirty="0" err="1">
                <a:solidFill>
                  <a:srgbClr val="FFFFFF"/>
                </a:solidFill>
              </a:rPr>
              <a:t>www.africom.mil</a:t>
            </a:r>
            <a:r>
              <a:rPr lang="en-US" sz="5600" dirty="0">
                <a:solidFill>
                  <a:srgbClr val="FFFFFF"/>
                </a:solidFill>
              </a:rPr>
              <a:t>/</a:t>
            </a:r>
          </a:p>
        </p:txBody>
      </p:sp>
      <p:sp>
        <p:nvSpPr>
          <p:cNvPr id="3" name="Subtitle 2">
            <a:extLst>
              <a:ext uri="{FF2B5EF4-FFF2-40B4-BE49-F238E27FC236}">
                <a16:creationId xmlns:a16="http://schemas.microsoft.com/office/drawing/2014/main" id="{EBB1F892-DA66-FF99-9AA8-980E4CC9F377}"/>
              </a:ext>
            </a:extLst>
          </p:cNvPr>
          <p:cNvSpPr>
            <a:spLocks noGrp="1"/>
          </p:cNvSpPr>
          <p:nvPr>
            <p:ph type="subTitle" idx="1"/>
          </p:nvPr>
        </p:nvSpPr>
        <p:spPr>
          <a:xfrm>
            <a:off x="1522030" y="3605577"/>
            <a:ext cx="9147940" cy="1324303"/>
          </a:xfrm>
        </p:spPr>
        <p:txBody>
          <a:bodyPr anchor="t">
            <a:normAutofit/>
          </a:bodyPr>
          <a:lstStyle/>
          <a:p>
            <a:r>
              <a:rPr lang="en-US" sz="2000">
                <a:solidFill>
                  <a:srgbClr val="FFFFFF"/>
                </a:solidFill>
              </a:rPr>
              <a:t>https://www.africom.mil/</a:t>
            </a:r>
          </a:p>
        </p:txBody>
      </p:sp>
      <p:sp>
        <p:nvSpPr>
          <p:cNvPr id="21"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3"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2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sp>
        <p:nvSpPr>
          <p:cNvPr id="25"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
        <p:nvSpPr>
          <p:cNvPr id="18"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cxnSp>
        <p:nvCxnSpPr>
          <p:cNvPr id="22" name="Straight Connector 21">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75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p of africa with flags&#10;&#10;AI-generated content may be incorrect.">
            <a:extLst>
              <a:ext uri="{FF2B5EF4-FFF2-40B4-BE49-F238E27FC236}">
                <a16:creationId xmlns:a16="http://schemas.microsoft.com/office/drawing/2014/main" id="{5D78B85B-B54C-F2F9-F320-E715635A7C15}"/>
              </a:ext>
            </a:extLst>
          </p:cNvPr>
          <p:cNvPicPr>
            <a:picLocks noChangeAspect="1"/>
          </p:cNvPicPr>
          <p:nvPr/>
        </p:nvPicPr>
        <p:blipFill>
          <a:blip r:embed="rId2"/>
          <a:stretch>
            <a:fillRect/>
          </a:stretch>
        </p:blipFill>
        <p:spPr>
          <a:xfrm>
            <a:off x="1804590" y="457200"/>
            <a:ext cx="8582819" cy="5943600"/>
          </a:xfrm>
          <a:prstGeom prst="rect">
            <a:avLst/>
          </a:prstGeom>
        </p:spPr>
      </p:pic>
    </p:spTree>
    <p:extLst>
      <p:ext uri="{BB962C8B-B14F-4D97-AF65-F5344CB8AC3E}">
        <p14:creationId xmlns:p14="http://schemas.microsoft.com/office/powerpoint/2010/main" val="3862143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itle 3">
            <a:extLst>
              <a:ext uri="{FF2B5EF4-FFF2-40B4-BE49-F238E27FC236}">
                <a16:creationId xmlns:a16="http://schemas.microsoft.com/office/drawing/2014/main" id="{DEDC98D0-BCBD-260E-9332-E366EB6F68D2}"/>
              </a:ext>
            </a:extLst>
          </p:cNvPr>
          <p:cNvSpPr>
            <a:spLocks noGrp="1"/>
          </p:cNvSpPr>
          <p:nvPr>
            <p:ph type="title"/>
          </p:nvPr>
        </p:nvSpPr>
        <p:spPr>
          <a:xfrm>
            <a:off x="838200" y="365125"/>
            <a:ext cx="5393361" cy="1325563"/>
          </a:xfrm>
        </p:spPr>
        <p:txBody>
          <a:bodyPr>
            <a:normAutofit/>
          </a:bodyPr>
          <a:lstStyle/>
          <a:p>
            <a:r>
              <a:rPr lang="en-US"/>
              <a:t>AFRICOM’S STAFF</a:t>
            </a:r>
          </a:p>
        </p:txBody>
      </p:sp>
      <p:pic>
        <p:nvPicPr>
          <p:cNvPr id="25" name="Picture 24">
            <a:extLst>
              <a:ext uri="{FF2B5EF4-FFF2-40B4-BE49-F238E27FC236}">
                <a16:creationId xmlns:a16="http://schemas.microsoft.com/office/drawing/2014/main" id="{CDDC4276-624F-3A49-25F7-3883F148B7C2}"/>
              </a:ext>
            </a:extLst>
          </p:cNvPr>
          <p:cNvPicPr>
            <a:picLocks noChangeAspect="1"/>
          </p:cNvPicPr>
          <p:nvPr/>
        </p:nvPicPr>
        <p:blipFill>
          <a:blip r:embed="rId2"/>
          <a:srcRect l="9945" r="19306" b="1"/>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24" name="Content Placeholder 2">
            <a:extLst>
              <a:ext uri="{FF2B5EF4-FFF2-40B4-BE49-F238E27FC236}">
                <a16:creationId xmlns:a16="http://schemas.microsoft.com/office/drawing/2014/main" id="{DFCF900D-8CB5-301D-EA4F-816C9F69A77F}"/>
              </a:ext>
            </a:extLst>
          </p:cNvPr>
          <p:cNvGraphicFramePr>
            <a:graphicFrameLocks noGrp="1"/>
          </p:cNvGraphicFramePr>
          <p:nvPr>
            <p:ph idx="1"/>
            <p:extLst>
              <p:ext uri="{D42A27DB-BD31-4B8C-83A1-F6EECF244321}">
                <p14:modId xmlns:p14="http://schemas.microsoft.com/office/powerpoint/2010/main" val="2324234392"/>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4496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FAFA43-0F3C-9544-73B7-AC062EFF5379}"/>
              </a:ext>
            </a:extLst>
          </p:cNvPr>
          <p:cNvSpPr>
            <a:spLocks noGrp="1"/>
          </p:cNvSpPr>
          <p:nvPr>
            <p:ph type="title"/>
          </p:nvPr>
        </p:nvSpPr>
        <p:spPr>
          <a:xfrm>
            <a:off x="838200" y="557189"/>
            <a:ext cx="3374136" cy="5567891"/>
          </a:xfrm>
        </p:spPr>
        <p:txBody>
          <a:bodyPr>
            <a:normAutofit/>
          </a:bodyPr>
          <a:lstStyle/>
          <a:p>
            <a:r>
              <a:rPr lang="en-US" sz="5200"/>
              <a:t>MORE STAFF OF AFRICOM</a:t>
            </a:r>
          </a:p>
        </p:txBody>
      </p:sp>
      <p:graphicFrame>
        <p:nvGraphicFramePr>
          <p:cNvPr id="14" name="Content Placeholder 2">
            <a:extLst>
              <a:ext uri="{FF2B5EF4-FFF2-40B4-BE49-F238E27FC236}">
                <a16:creationId xmlns:a16="http://schemas.microsoft.com/office/drawing/2014/main" id="{19FD1614-790E-B056-A7DD-165CA8B8D7CF}"/>
              </a:ext>
            </a:extLst>
          </p:cNvPr>
          <p:cNvGraphicFramePr>
            <a:graphicFrameLocks noGrp="1"/>
          </p:cNvGraphicFramePr>
          <p:nvPr>
            <p:ph idx="1"/>
            <p:extLst>
              <p:ext uri="{D42A27DB-BD31-4B8C-83A1-F6EECF244321}">
                <p14:modId xmlns:p14="http://schemas.microsoft.com/office/powerpoint/2010/main" val="2943825978"/>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6476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88F8A1-5410-067F-B934-97F9958FB8B8}"/>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US/NATO Forces in AFRICOM</a:t>
            </a:r>
          </a:p>
        </p:txBody>
      </p:sp>
      <p:sp>
        <p:nvSpPr>
          <p:cNvPr id="30" name="Content Placeholder 2">
            <a:extLst>
              <a:ext uri="{FF2B5EF4-FFF2-40B4-BE49-F238E27FC236}">
                <a16:creationId xmlns:a16="http://schemas.microsoft.com/office/drawing/2014/main" id="{745F5995-4484-499A-2412-74E1AF9F172D}"/>
              </a:ext>
            </a:extLst>
          </p:cNvPr>
          <p:cNvSpPr>
            <a:spLocks noGrp="1"/>
          </p:cNvSpPr>
          <p:nvPr>
            <p:ph idx="1"/>
          </p:nvPr>
        </p:nvSpPr>
        <p:spPr>
          <a:xfrm>
            <a:off x="4810259" y="649480"/>
            <a:ext cx="6555347" cy="5546047"/>
          </a:xfrm>
        </p:spPr>
        <p:txBody>
          <a:bodyPr anchor="ctr">
            <a:normAutofit/>
          </a:bodyPr>
          <a:lstStyle/>
          <a:p>
            <a:br>
              <a:rPr lang="en-US" sz="1300" u="sng">
                <a:hlinkClick r:id="rId2"/>
              </a:rPr>
            </a:br>
            <a:r>
              <a:rPr lang="en-US" sz="1300" u="sng">
                <a:hlinkClick r:id="rId2"/>
              </a:rPr>
              <a:t>U.S. Army Southern European Task Force, Africa</a:t>
            </a:r>
            <a:r>
              <a:rPr lang="en-US" sz="1300"/>
              <a:t> - Operating from Vicenza, Italy, SETAF-AF conducts sustained security engagement with African land forces to promote security, stability and peace.</a:t>
            </a:r>
          </a:p>
          <a:p>
            <a:r>
              <a:rPr lang="en-US" sz="1300" u="sng">
                <a:hlinkClick r:id="rId3"/>
              </a:rPr>
              <a:t>U.S. Naval Forces Africa</a:t>
            </a:r>
            <a:r>
              <a:rPr lang="en-US" sz="1300"/>
              <a:t> - Headquartered in Naples, Italy, U.S. Naval Forces Africa's primary mission is to improve the maritime security capability and capacity of African partners. Personnel are shared with U.S. Naval Forces Europe.</a:t>
            </a:r>
          </a:p>
          <a:p>
            <a:r>
              <a:rPr lang="en-US" sz="1300" u="sng">
                <a:hlinkClick r:id="rId4"/>
              </a:rPr>
              <a:t>U.S. Air Forces Africa</a:t>
            </a:r>
            <a:r>
              <a:rPr lang="en-US" sz="1300"/>
              <a:t> - As the air component of U.S. Africa Command, U.S. Air Forces Africa conducts sustained security engagement and operations to promote air safety, security, and development in Africa. Located at Ramstein Air Base, Germany, U.S. Air Forces Africa personnel are combined with U.S. Air Forces Europe </a:t>
            </a:r>
          </a:p>
          <a:p>
            <a:r>
              <a:rPr lang="en-US" sz="1300" u="sng">
                <a:hlinkClick r:id="rId5"/>
              </a:rPr>
              <a:t>U.S. Marine Corps Forces Africa</a:t>
            </a:r>
            <a:r>
              <a:rPr lang="en-US" sz="1300"/>
              <a:t> - Located in Stuttgart, Germany, U.S. Marine Corps Forces Africa conducts operations, exercises, training, and security cooperation activities throughout Africa. Its staff is shared U.S. Marine Corps Forces Europe.</a:t>
            </a:r>
          </a:p>
          <a:p>
            <a:r>
              <a:rPr lang="en-US" sz="1300" u="sng">
                <a:hlinkClick r:id="rId6"/>
              </a:rPr>
              <a:t>Combined Joint Task Force-Horn of Africa</a:t>
            </a:r>
            <a:r>
              <a:rPr lang="en-US" sz="1300"/>
              <a:t> - Headquartered at Camp Lemonnier in Djibouti, Combined Joint Task Force-Horn of Africa is the U.S. Africa Command organization that conducts operations in the region to enhance partner nation capacity, promote regional security and stability, dissuade conflict, and protect U.S. and coalition interests.</a:t>
            </a:r>
          </a:p>
          <a:p>
            <a:r>
              <a:rPr lang="en-US" sz="1300" u="sng">
                <a:hlinkClick r:id="rId7"/>
              </a:rPr>
              <a:t>U.S. Special Operations Command Africa</a:t>
            </a:r>
            <a:r>
              <a:rPr lang="en-US" sz="1300"/>
              <a:t> - Co-located with U.S. Africa Command at Kelley Barracks in Stuttgart, U.S. Special Operations Command Africa aims to build operational capacity, strengthen regional security and capacity initiatives, and eradicate violent extremist organizations.</a:t>
            </a:r>
          </a:p>
          <a:p>
            <a:br>
              <a:rPr lang="en-US" sz="1300"/>
            </a:br>
            <a:endParaRPr lang="en-US" sz="1300"/>
          </a:p>
        </p:txBody>
      </p:sp>
    </p:spTree>
    <p:extLst>
      <p:ext uri="{BB962C8B-B14F-4D97-AF65-F5344CB8AC3E}">
        <p14:creationId xmlns:p14="http://schemas.microsoft.com/office/powerpoint/2010/main" val="255774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lowchart: Document 3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FFCA7F-4B88-9BD3-88E2-BC3A5886E3C5}"/>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               PROGRAMS OF AFRICOM</a:t>
            </a:r>
          </a:p>
        </p:txBody>
      </p:sp>
      <p:pic>
        <p:nvPicPr>
          <p:cNvPr id="5" name="Content Placeholder 4" descr="Graphical user interface, application&#10;&#10;Description automatically generated">
            <a:extLst>
              <a:ext uri="{FF2B5EF4-FFF2-40B4-BE49-F238E27FC236}">
                <a16:creationId xmlns:a16="http://schemas.microsoft.com/office/drawing/2014/main" id="{D220E8F7-DBFE-BF0E-A85A-4EB87E8BC8EC}"/>
              </a:ext>
            </a:extLst>
          </p:cNvPr>
          <p:cNvPicPr>
            <a:picLocks noGrp="1" noChangeAspect="1"/>
          </p:cNvPicPr>
          <p:nvPr>
            <p:ph idx="1"/>
          </p:nvPr>
        </p:nvPicPr>
        <p:blipFill>
          <a:blip r:embed="rId2"/>
          <a:stretch>
            <a:fillRect/>
          </a:stretch>
        </p:blipFill>
        <p:spPr>
          <a:xfrm>
            <a:off x="4207933" y="1537498"/>
            <a:ext cx="7347537" cy="3783980"/>
          </a:xfrm>
          <a:prstGeom prst="rect">
            <a:avLst/>
          </a:prstGeom>
        </p:spPr>
      </p:pic>
    </p:spTree>
    <p:extLst>
      <p:ext uri="{BB962C8B-B14F-4D97-AF65-F5344CB8AC3E}">
        <p14:creationId xmlns:p14="http://schemas.microsoft.com/office/powerpoint/2010/main" val="1325783342"/>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1982</TotalTime>
  <Words>2396</Words>
  <Application>Microsoft Office PowerPoint</Application>
  <PresentationFormat>Widescreen</PresentationFormat>
  <Paragraphs>153</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 2013 - 2022</vt:lpstr>
      <vt:lpstr>AFRICOM &amp; NATO: OUT OF AFRICA</vt:lpstr>
      <vt:lpstr>PowerPoint Presentation</vt:lpstr>
      <vt:lpstr>US Military Commands Divide the World</vt:lpstr>
      <vt:lpstr>AFRICA COMMAND https://www.africom.mil/</vt:lpstr>
      <vt:lpstr>PowerPoint Presentation</vt:lpstr>
      <vt:lpstr>AFRICOM’S STAFF</vt:lpstr>
      <vt:lpstr>MORE STAFF OF AFRICOM</vt:lpstr>
      <vt:lpstr>US/NATO Forces in AFRICOM</vt:lpstr>
      <vt:lpstr>               PROGRAMS OF AFRICOM</vt:lpstr>
      <vt:lpstr>WITHDRAWL OF US MILITARY FROM NIGER AFTER MILITARY COUP</vt:lpstr>
      <vt:lpstr>                   AFRICOM IN THE NEWS https://www.africom.mil/media-gallery/articles</vt:lpstr>
      <vt:lpstr>CHAPLAINS FOR “PEACE” THROUGH MILITARY</vt:lpstr>
      <vt:lpstr>MILITARY EXERCISES OF AFRICOM with NATO forces</vt:lpstr>
      <vt:lpstr>AFRICAN LION EXERCISE 2024 with NATO forces</vt:lpstr>
      <vt:lpstr>FLINTLOCK 2024 with NATO forces</vt:lpstr>
      <vt:lpstr>     PHOENIX EXPRESS &amp; SILENT WARRIOR                               IN TUNISIA</vt:lpstr>
      <vt:lpstr>            MOROCCO-TRAINING HUB</vt:lpstr>
      <vt:lpstr>                     AIRSTRIKES OF AFRICOM https://www.africom.mil/what-we-do/airstrikes/2025-airstrikes</vt:lpstr>
      <vt:lpstr>How Military Operations in Somalia 25 Years Ago Influence Operations in Afghanistan, Iraq, Syria and Yemen Today</vt:lpstr>
      <vt:lpstr>Resources for Webinar on AFRICOM</vt:lpstr>
      <vt:lpstr>AFRICOM &amp; NATO: OUT OF AFRICA</vt:lpstr>
      <vt:lpstr>PowerPoint Presentation</vt:lpstr>
      <vt:lpstr>PowerPoint Presentation</vt:lpstr>
      <vt:lpstr>PowerPoint Presentation</vt:lpstr>
      <vt:lpstr>AFRICOM &amp; NATO: OUT OF AFRICA</vt:lpstr>
      <vt:lpstr>U.S. /NATO MILITARY  FORCES IN  AFRICOM</vt:lpstr>
      <vt:lpstr>LAST AFRICOM AIRSTRIKE IN 2022</vt:lpstr>
      <vt:lpstr>AFRICAN LION EXERCISE with NATO forces</vt:lpstr>
      <vt:lpstr>NUMBER  OF AFRICOM AIRSTRIKES IN 2022</vt:lpstr>
      <vt:lpstr>  AIRSTRIKES OF  AFRICOM</vt:lpstr>
      <vt:lpstr>FLINTLOCK with NATO forces</vt:lpstr>
      <vt:lpstr>How Military Operations in Somalia 25 Years Ago Influence Operations in Afghanistan, Iraq, Syria and Yemen Today</vt:lpstr>
      <vt:lpstr>AFRICOM &amp; NATO: OUT OF AFRICA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AFRICOM: OUT OF AFRICA</dc:title>
  <dc:creator>Ann Wright</dc:creator>
  <cp:lastModifiedBy>Ann Wright</cp:lastModifiedBy>
  <cp:revision>11</cp:revision>
  <dcterms:created xsi:type="dcterms:W3CDTF">2022-12-20T06:30:43Z</dcterms:created>
  <dcterms:modified xsi:type="dcterms:W3CDTF">2025-08-13T21:27:48Z</dcterms:modified>
</cp:coreProperties>
</file>