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7" r:id="rId2"/>
    <p:sldId id="260" r:id="rId3"/>
    <p:sldId id="259" r:id="rId4"/>
    <p:sldId id="258" r:id="rId5"/>
    <p:sldId id="261" r:id="rId6"/>
    <p:sldId id="263" r:id="rId7"/>
    <p:sldId id="264" r:id="rId8"/>
    <p:sldId id="265" r:id="rId9"/>
    <p:sldId id="267" r:id="rId10"/>
    <p:sldId id="270" r:id="rId11"/>
    <p:sldId id="276" r:id="rId12"/>
    <p:sldId id="277" r:id="rId13"/>
    <p:sldId id="271" r:id="rId14"/>
    <p:sldId id="278" r:id="rId15"/>
    <p:sldId id="280" r:id="rId16"/>
    <p:sldId id="279" r:id="rId17"/>
    <p:sldId id="269" r:id="rId18"/>
    <p:sldId id="281" r:id="rId19"/>
    <p:sldId id="283" r:id="rId20"/>
    <p:sldId id="282" r:id="rId21"/>
    <p:sldId id="285" r:id="rId22"/>
    <p:sldId id="273" r:id="rId23"/>
  </p:sldIdLst>
  <p:sldSz cx="12192000" cy="6858000"/>
  <p:notesSz cx="6884988" cy="100187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3" d="100"/>
          <a:sy n="63" d="100"/>
        </p:scale>
        <p:origin x="1392" y="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9-21T21:29:10.21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1 0 32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4EA1FD-F7E0-47EF-AF28-E21C9C70839A}" type="datetimeFigureOut">
              <a:rPr lang="de-DE" smtClean="0"/>
              <a:t>22.07.2024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08688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8975" y="4821238"/>
            <a:ext cx="5507038" cy="39449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900488" y="9517063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34B7A9-A6D7-4C2A-A8E1-CB719F54EB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707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34B7A9-A6D7-4C2A-A8E1-CB719F54EBDD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5988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34B7A9-A6D7-4C2A-A8E1-CB719F54EBDD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6572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E56D6-F195-48D7-978E-7EE16D4304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6946" y="1104900"/>
            <a:ext cx="8376514" cy="3120504"/>
          </a:xfrm>
        </p:spPr>
        <p:txBody>
          <a:bodyPr anchor="b">
            <a:normAutofit/>
          </a:bodyPr>
          <a:lstStyle>
            <a:lvl1pPr algn="ctr">
              <a:lnSpc>
                <a:spcPct val="110000"/>
              </a:lnSpc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A72F42-5C88-4F7D-803B-C371B570D7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08039" y="4442385"/>
            <a:ext cx="6074328" cy="984023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i="0" spc="16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0384F3-2D6A-49F6-8F79-F3955E904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259A-1FE3-4FF9-8A07-BDD8177164ED}" type="datetime4">
              <a:rPr lang="en-US" smtClean="0"/>
              <a:t>July 22,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363F32-CD31-4801-BAE4-09EEB1262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D5D34C-49ED-4ADB-8693-73B790764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393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0171A2-02C1-4543-8B6B-FCF7E69712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0879" y="1825625"/>
            <a:ext cx="9810604" cy="45166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95027C-A386-44E4-AFE1-33AFFDA3A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C3C8F-D4A7-4EAD-92AD-82C91CB8BB85}" type="datetime4">
              <a:rPr lang="en-US" smtClean="0"/>
              <a:t>July 22,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BF710-0558-4457-825D-48713CAED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7F93D-5DC3-4C36-AEB0-79CDB15C3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7CFC0C8-11FE-4003-B2D6-B7B8E2790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85956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EB41C5-3638-439D-BA61-4DAA142226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464025"/>
            <a:ext cx="2161540" cy="58002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9B91A0-A376-483C-926E-189F376E55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464023"/>
            <a:ext cx="7886700" cy="58002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14134E-B7D5-4664-BB2E-6A98ED630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11D41-E33C-4BC7-8272-37E8417FD097}" type="datetime4">
              <a:rPr lang="en-US" smtClean="0"/>
              <a:t>July 22,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A54E2A-B1CE-4F2E-9D9A-D47E514D5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E7C304-46A8-4179-87A2-B8CC10BAA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906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7B333-9E16-4502-96B5-3F586B7E0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ED0795-5EC7-4FF8-9FC7-22AFA3C552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2DA5B-9862-4A23-8FEC-5C1ABC2EEF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5400000">
            <a:off x="10506456" y="5074920"/>
            <a:ext cx="2647667" cy="365125"/>
          </a:xfrm>
        </p:spPr>
        <p:txBody>
          <a:bodyPr/>
          <a:lstStyle/>
          <a:p>
            <a:fld id="{5D340FED-6E95-4177-A7EF-CD303B9E611D}" type="datetime4">
              <a:rPr lang="en-US" smtClean="0"/>
              <a:t>July 22,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D9A4B-0DA7-46BB-9DCE-3F26075C4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10451592" y="1408176"/>
            <a:ext cx="2770499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A7C47-81AC-431C-A7C3-2BC71AD14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58016" y="3136392"/>
            <a:ext cx="545911" cy="580029"/>
          </a:xfrm>
        </p:spPr>
        <p:txBody>
          <a:bodyPr/>
          <a:lstStyle/>
          <a:p>
            <a:fld id="{9D4AEF59-F28E-467C-9EA3-92D1CFAD475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957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D2E47-4DC7-46C4-9407-FA4CF7E0A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13" y="1709738"/>
            <a:ext cx="9087774" cy="3438524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F7B502-122E-4177-A408-FC436A254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2513" y="5148262"/>
            <a:ext cx="8844522" cy="113823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229696-2AEF-4765-B33E-7DA328E46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62CB-39AD-45A9-800F-54DAB53D6021}" type="datetime4">
              <a:rPr lang="en-US" smtClean="0"/>
              <a:t>July 22,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9B2E4-2F1C-4FEE-AAB2-4FCC3EEFD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27D4B8-E107-480A-AA17-261CA49BB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776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8BAE8-3305-4F08-BECB-56AD7FD4E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7021AC-6D8D-4D24-8B01-8AE8F41BE4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0878" y="1825624"/>
            <a:ext cx="4473622" cy="4460875"/>
          </a:xfrm>
        </p:spPr>
        <p:txBody>
          <a:bodyPr/>
          <a:lstStyle>
            <a:lvl2pPr marL="274320" indent="0">
              <a:buFontTx/>
              <a:buNone/>
              <a:defRPr/>
            </a:lvl2pPr>
            <a:lvl3pPr marL="502920">
              <a:defRPr/>
            </a:lvl3pPr>
            <a:lvl4pPr marL="548640" indent="0">
              <a:buFontTx/>
              <a:buNone/>
              <a:defRPr/>
            </a:lvl4pPr>
            <a:lvl5pPr marL="73152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E7F49C-3DB3-40B7-89B3-E3BC32FC11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44540" y="1825624"/>
            <a:ext cx="5016943" cy="4460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E33D58-BDF5-4F1F-806B-0491CB362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DF93D-55AB-4606-B9D7-742F1FC51983}" type="datetime4">
              <a:rPr lang="en-US" smtClean="0"/>
              <a:t>July 22, 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8BCBFD-1FE1-441A-B3AF-C3E7E7B8D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0CE272-E6FB-455B-BACB-2471D66D9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069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3A4FB-9EF5-4D6C-A275-2DE1077A29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1563" y="1835219"/>
            <a:ext cx="4452938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i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C9972A-4D34-4A9F-84EB-8D64A703B5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71562" y="2717801"/>
            <a:ext cx="4452938" cy="3559452"/>
          </a:xfrm>
        </p:spPr>
        <p:txBody>
          <a:bodyPr/>
          <a:lstStyle>
            <a:lvl2pPr marL="274320" indent="0">
              <a:buFontTx/>
              <a:buNone/>
              <a:defRPr/>
            </a:lvl2pPr>
            <a:lvl3pPr marL="548640">
              <a:defRPr/>
            </a:lvl3pPr>
            <a:lvl4pPr marL="594360" indent="0">
              <a:buFontTx/>
              <a:buNone/>
              <a:defRPr/>
            </a:lvl4pPr>
            <a:lvl5pPr marL="82296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BBDDE3-C8D7-4600-8259-24E1F8118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44540" y="1835219"/>
            <a:ext cx="5016943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i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649FFF-44C7-4256-AFE1-C5457C7AB5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44540" y="2717800"/>
            <a:ext cx="5016943" cy="3559453"/>
          </a:xfrm>
        </p:spPr>
        <p:txBody>
          <a:bodyPr/>
          <a:lstStyle>
            <a:lvl2pPr marL="457200" indent="0">
              <a:buNone/>
              <a:defRPr/>
            </a:lvl2pPr>
            <a:lvl3pPr marL="548640">
              <a:defRPr/>
            </a:lvl3pPr>
            <a:lvl4pPr marL="594360" indent="0">
              <a:buFontTx/>
              <a:buNone/>
              <a:defRPr/>
            </a:lvl4pPr>
            <a:lvl5pPr marL="82296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EC6ACF-080E-4B7C-B0C0-77E90C16E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2841D-FB5C-47AB-B2FF-32E855C1EA71}" type="datetime4">
              <a:rPr lang="en-US" smtClean="0"/>
              <a:t>July 22, 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A68C0B-BC90-4ADA-B6E6-2B30BFF9E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BCE559-C82B-4E27-965B-4AC3C66FC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‹Nr.›</a:t>
            </a:fld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3752B99E-38EC-4745-889B-124D34759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22760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DE7304-D393-47F0-ACCC-1F72EFCCE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537E9-D174-424D-BEE8-AFC4CA5F9F97}" type="datetime4">
              <a:rPr lang="en-US" smtClean="0"/>
              <a:t>July 22, 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8451FF-032D-4787-BA4B-5EB415494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B7511D-7256-4A08-BF62-3B3F821A6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‹Nr.›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FCDA27-1C47-4EA1-A160-EC91FD88B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50607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DE8ADA-7BF8-433A-8770-61C690F37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A44C0-F7AC-49C2-8289-1E7A86D9FB50}" type="datetime4">
              <a:rPr lang="en-US" smtClean="0"/>
              <a:t>July 22, 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357B86-EC22-49C6-BBC6-639D57D1A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63764B-CF91-4C81-B4C3-5B5E5A973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368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E4801-B0C7-4458-B413-24D6E68FA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3633" y="457200"/>
            <a:ext cx="4170355" cy="191750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A0C76-733A-488A-89FB-7D04FD64B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1637" y="457200"/>
            <a:ext cx="5562601" cy="5943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45B9DE-016A-4B31-BB52-99C76E28B4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3633" y="2374708"/>
            <a:ext cx="4170355" cy="40260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ED6CC3-66DD-4D9A-A9C7-F588BA88C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B84BC-6E78-40D1-8831-40AB1F596614}" type="datetime4">
              <a:rPr lang="en-US" smtClean="0"/>
              <a:t>July 22, 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359FC8-04EF-4F7D-8E43-4EE0E95DA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71C964-4227-4DEE-87A1-026162DDF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933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0EB4E-D4BB-4C86-A820-63474E5A4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2038" y="457199"/>
            <a:ext cx="3913241" cy="19288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FA99A1-8FAF-415D-A399-1B2C2A0F23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57752" y="457200"/>
            <a:ext cx="6110288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A15BEE-9915-4637-85A2-2AF2872C72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2038" y="2386013"/>
            <a:ext cx="3913241" cy="40147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73427C-3B67-4ED4-925D-04B9C09AA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080F-3961-4D42-BEDE-84A1FED032F1}" type="datetime4">
              <a:rPr lang="en-US" smtClean="0"/>
              <a:t>July 22, 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B5DAFD-22DE-4E9E-9C72-B16C1F273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E8EE99-49CC-4A30-8ADA-39EFD8DAA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513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customXml" Target="../ink/ink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in a dark room&#10;&#10;Description automatically generated">
            <a:extLst>
              <a:ext uri="{FF2B5EF4-FFF2-40B4-BE49-F238E27FC236}">
                <a16:creationId xmlns:a16="http://schemas.microsoft.com/office/drawing/2014/main" id="{DEB2E8C4-C3E7-4048-A43D-9859510CFA9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744" y="0"/>
            <a:ext cx="1286256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FBD2E1-C16B-4996-869C-DD03823A8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79" y="609601"/>
            <a:ext cx="9810604" cy="1216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44DB6A-ED8E-4755-BC7A-B7AA65244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0879" y="1825624"/>
            <a:ext cx="9810604" cy="44287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F5CE27-B558-4B88-ACE3-B704231277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10509243" y="5071825"/>
            <a:ext cx="26476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fld id="{A33960BD-7AC1-4217-9611-AAA56D3EE38F}" type="datetime4">
              <a:rPr lang="en-US" smtClean="0"/>
              <a:pPr/>
              <a:t>July 22, 2024</a:t>
            </a:fld>
            <a:endParaRPr lang="en-US">
              <a:latin typeface="+mn-l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E5D61-F203-4F00-9CF1-AB0AE49370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10447827" y="1407402"/>
            <a:ext cx="27704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cap="all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endParaRPr lang="en-US">
              <a:latin typeface="+mn-lt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FF38BD-5F38-4F6E-B5DD-EB1AF06002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0121" y="3138985"/>
            <a:ext cx="545911" cy="5800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fld id="{9D4AEF59-F28E-467C-9EA3-92D1CFAD475A}" type="slidenum">
              <a:rPr lang="en-US" smtClean="0"/>
              <a:pPr/>
              <a:t>‹Nr.›</a:t>
            </a:fld>
            <a:endParaRPr lang="en-US">
              <a:latin typeface="+mn-lt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24D29CCB-7956-4E3E-8880-304085F04BF4}"/>
                  </a:ext>
                </a:extLst>
              </p14:cNvPr>
              <p14:cNvContentPartPr/>
              <p14:nvPr/>
            </p14:nvContentPartPr>
            <p14:xfrm>
              <a:off x="12490710" y="6342652"/>
              <a:ext cx="360" cy="3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24D29CCB-7956-4E3E-8880-304085F04BF4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2481710" y="6333652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00970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hf sldNum="0" hdr="0" ftr="0" dt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2800" kern="1200" cap="all" spc="600" baseline="0">
          <a:solidFill>
            <a:schemeClr val="tx1">
              <a:lumMod val="85000"/>
              <a:lumOff val="15000"/>
            </a:schemeClr>
          </a:solidFill>
          <a:latin typeface="+mj-lt"/>
          <a:ea typeface="Batang" panose="02030600000101010101" pitchFamily="18" charset="-127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80000"/>
        <a:buFont typeface="Arial" panose="020B0604020202020204" pitchFamily="34" charset="0"/>
        <a:buChar char="•"/>
        <a:defRPr sz="20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1pPr>
      <a:lvl2pPr marL="274320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18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2pPr>
      <a:lvl3pPr marL="605790" indent="-28575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3pPr>
      <a:lvl4pPr marL="630936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14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4pPr>
      <a:lvl5pPr marL="82296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4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hyperlink" Target="https://www.flickr.com/photos/lucaswirl/albums/72157698902974735/with/43318748601" TargetMode="Externa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hyperlink" Target="https://youtu.be/e1_7NwQPnCo" TargetMode="Externa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4.png"/><Relationship Id="rId7" Type="http://schemas.openxmlformats.org/officeDocument/2006/relationships/hyperlink" Target="https://www.no-to-nato.org/wp-content/uploads/2019/washington/VID_20190404_082733.mp4?_=6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hyperlink" Target="https://www.no-to-nato.org/2019/04/foreign-minister-meeting-april-4th-2-2/" TargetMode="External"/><Relationship Id="rId10" Type="http://schemas.openxmlformats.org/officeDocument/2006/relationships/image" Target="../media/image33.png"/><Relationship Id="rId4" Type="http://schemas.openxmlformats.org/officeDocument/2006/relationships/image" Target="../media/image15.png"/><Relationship Id="rId9" Type="http://schemas.openxmlformats.org/officeDocument/2006/relationships/hyperlink" Target="https://www.no-to-nato.org/wp-content/uploads/2019/washington/VID_20190404_083153.mp4?_=7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3.png"/><Relationship Id="rId7" Type="http://schemas.openxmlformats.org/officeDocument/2006/relationships/image" Target="../media/image3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o-to-nato.org/actions-around-nato-summits/actions-and-articles-nato-summit-34-december-2019-london/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3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3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o-to-nato.org/actions-around-nato-summits/actions-and-articles-nato-summit-34-december-2019-london/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hyperlink" Target="https://www.no-to-nato.org/actions-around-nato-summits/actions-and-articles-nato-summit-2022-madrid-2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5" Type="http://schemas.openxmlformats.org/officeDocument/2006/relationships/image" Target="../media/image38.jp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loe.org/Strasbourg-April-2009.579.0.html" TargetMode="External"/><Relationship Id="rId7" Type="http://schemas.openxmlformats.org/officeDocument/2006/relationships/image" Target="../media/image11.jpeg"/><Relationship Id="rId2" Type="http://schemas.openxmlformats.org/officeDocument/2006/relationships/hyperlink" Target="http://wloe.org/Women-say-No-to-NATO.549.0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hyperlink" Target="https://twitter.com/no_to_nato" TargetMode="External"/><Relationship Id="rId12" Type="http://schemas.openxmlformats.org/officeDocument/2006/relationships/hyperlink" Target="https://www.no-to-nato.org/wp-content/uploads/2024/06/New-no-to-war-not-to-nato-flier-for-July-2024-1.pdf" TargetMode="External"/><Relationship Id="rId17" Type="http://schemas.openxmlformats.org/officeDocument/2006/relationships/hyperlink" Target="http://www.no-to-nato.org/2008/11/appeal-from-stuttgart-oct-2008" TargetMode="External"/><Relationship Id="rId2" Type="http://schemas.openxmlformats.org/officeDocument/2006/relationships/image" Target="../media/image13.png"/><Relationship Id="rId16" Type="http://schemas.openxmlformats.org/officeDocument/2006/relationships/hyperlink" Target="mailto:no-to-nato-subscribe@lists.riseup.ne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hyperlink" Target="https://www.no-to-nato.org/calendar-of-peace-activities/" TargetMode="External"/><Relationship Id="rId5" Type="http://schemas.openxmlformats.org/officeDocument/2006/relationships/hyperlink" Target="https://www.facebook.com/NotoWAR.NotoNATO" TargetMode="External"/><Relationship Id="rId15" Type="http://schemas.openxmlformats.org/officeDocument/2006/relationships/hyperlink" Target="mailto:no-to-nato-newsletter-subscribe@lists.riseup.net" TargetMode="External"/><Relationship Id="rId10" Type="http://schemas.openxmlformats.org/officeDocument/2006/relationships/hyperlink" Target="https://www.womenagainstnato.org/" TargetMode="External"/><Relationship Id="rId4" Type="http://schemas.openxmlformats.org/officeDocument/2006/relationships/image" Target="../media/image15.png"/><Relationship Id="rId9" Type="http://schemas.openxmlformats.org/officeDocument/2006/relationships/hyperlink" Target="mailto:info@no-to-nato.org" TargetMode="External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hyperlink" Target="https://www.youtube.com/watch?v=Kwc-XBjl1tc" TargetMode="Externa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3.jpg" descr="A blue award with a white circle&#10;&#10;Description automatically generated">
            <a:extLst>
              <a:ext uri="{FF2B5EF4-FFF2-40B4-BE49-F238E27FC236}">
                <a16:creationId xmlns:a16="http://schemas.microsoft.com/office/drawing/2014/main" id="{D3995991-9534-628C-883F-629684065516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95351" y="84898"/>
            <a:ext cx="5832850" cy="6688203"/>
          </a:xfrm>
          <a:prstGeom prst="rect">
            <a:avLst/>
          </a:prstGeom>
          <a:ln/>
        </p:spPr>
      </p:pic>
      <p:pic>
        <p:nvPicPr>
          <p:cNvPr id="10" name="Grafik 9" descr="Ein Bild, das Menschliches Gesicht, Kleidung, Person, Mikrofon enthält.&#10;&#10;Automatisch generierte Beschreibung">
            <a:extLst>
              <a:ext uri="{FF2B5EF4-FFF2-40B4-BE49-F238E27FC236}">
                <a16:creationId xmlns:a16="http://schemas.microsoft.com/office/drawing/2014/main" id="{EFDF0E7B-E00A-B2FB-BB7A-4512D56230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499" y="2313992"/>
            <a:ext cx="1677052" cy="1677052"/>
          </a:xfrm>
          <a:prstGeom prst="rect">
            <a:avLst/>
          </a:prstGeom>
        </p:spPr>
      </p:pic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9B49FF3E-139B-96E0-818B-FD68F5EF6775}"/>
              </a:ext>
            </a:extLst>
          </p:cNvPr>
          <p:cNvGrpSpPr/>
          <p:nvPr/>
        </p:nvGrpSpPr>
        <p:grpSpPr>
          <a:xfrm>
            <a:off x="8079659" y="3253112"/>
            <a:ext cx="1677052" cy="2051341"/>
            <a:chOff x="8079659" y="3253112"/>
            <a:chExt cx="1677052" cy="2051341"/>
          </a:xfrm>
        </p:grpSpPr>
        <p:pic>
          <p:nvPicPr>
            <p:cNvPr id="16" name="Grafik 15" descr="Ein Bild, das Menschliches Gesicht, Kleidung, Person, Lächeln enthält.&#10;&#10;Automatisch generierte Beschreibung">
              <a:extLst>
                <a:ext uri="{FF2B5EF4-FFF2-40B4-BE49-F238E27FC236}">
                  <a16:creationId xmlns:a16="http://schemas.microsoft.com/office/drawing/2014/main" id="{B1EDE5BF-E82C-0DD9-296A-4C3362DAAD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9659" y="3253112"/>
              <a:ext cx="1677052" cy="2051341"/>
            </a:xfrm>
            <a:prstGeom prst="rect">
              <a:avLst/>
            </a:prstGeom>
          </p:spPr>
        </p:pic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EEA81518-A60E-73DB-79B2-DDCA6388A7AA}"/>
                </a:ext>
              </a:extLst>
            </p:cNvPr>
            <p:cNvSpPr txBox="1"/>
            <p:nvPr/>
          </p:nvSpPr>
          <p:spPr>
            <a:xfrm>
              <a:off x="8224826" y="4803414"/>
              <a:ext cx="14740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>
                  <a:solidFill>
                    <a:srgbClr val="FF0000"/>
                  </a:solidFill>
                </a:rPr>
                <a:t>Kate Hudson</a:t>
              </a:r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D26E992F-359A-427F-2D7C-51D23CBCD1D7}"/>
              </a:ext>
            </a:extLst>
          </p:cNvPr>
          <p:cNvGrpSpPr/>
          <p:nvPr/>
        </p:nvGrpSpPr>
        <p:grpSpPr>
          <a:xfrm>
            <a:off x="6007499" y="4336921"/>
            <a:ext cx="1655017" cy="1671650"/>
            <a:chOff x="6007499" y="4336921"/>
            <a:chExt cx="1655017" cy="1671650"/>
          </a:xfrm>
        </p:grpSpPr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8CE3866E-A1A1-8270-301C-A100EB24A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07499" y="4336921"/>
              <a:ext cx="1619262" cy="1671650"/>
            </a:xfrm>
            <a:prstGeom prst="rect">
              <a:avLst/>
            </a:prstGeom>
          </p:spPr>
        </p:pic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8ED5F0C8-9403-06F3-3DAB-B90D5F926926}"/>
                </a:ext>
              </a:extLst>
            </p:cNvPr>
            <p:cNvSpPr txBox="1"/>
            <p:nvPr/>
          </p:nvSpPr>
          <p:spPr>
            <a:xfrm>
              <a:off x="6181379" y="5639239"/>
              <a:ext cx="14811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>
                  <a:solidFill>
                    <a:srgbClr val="FFFF00"/>
                  </a:solidFill>
                </a:rPr>
                <a:t>Reiner Braun</a:t>
              </a:r>
            </a:p>
          </p:txBody>
        </p:sp>
      </p:grp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BA90FFDD-5AFF-4803-8EA4-E6DA34B046F6}"/>
              </a:ext>
            </a:extLst>
          </p:cNvPr>
          <p:cNvGrpSpPr/>
          <p:nvPr/>
        </p:nvGrpSpPr>
        <p:grpSpPr>
          <a:xfrm>
            <a:off x="6083421" y="300070"/>
            <a:ext cx="1677052" cy="1603375"/>
            <a:chOff x="6083421" y="300070"/>
            <a:chExt cx="1677052" cy="1603375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8460D0B8-188E-5BA6-7B16-28B5A405D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96000" y="300070"/>
              <a:ext cx="1566516" cy="1603375"/>
            </a:xfrm>
            <a:prstGeom prst="rect">
              <a:avLst/>
            </a:prstGeom>
          </p:spPr>
        </p:pic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379D4007-9515-4102-B9F4-560DB729DB7E}"/>
                </a:ext>
              </a:extLst>
            </p:cNvPr>
            <p:cNvSpPr txBox="1"/>
            <p:nvPr/>
          </p:nvSpPr>
          <p:spPr>
            <a:xfrm>
              <a:off x="6083421" y="1444566"/>
              <a:ext cx="1677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>
                  <a:solidFill>
                    <a:srgbClr val="FF0000"/>
                  </a:solidFill>
                </a:rPr>
                <a:t>Kristine   Karch</a:t>
              </a:r>
            </a:p>
          </p:txBody>
        </p:sp>
      </p:grpSp>
      <p:sp>
        <p:nvSpPr>
          <p:cNvPr id="23" name="Textfeld 22">
            <a:extLst>
              <a:ext uri="{FF2B5EF4-FFF2-40B4-BE49-F238E27FC236}">
                <a16:creationId xmlns:a16="http://schemas.microsoft.com/office/drawing/2014/main" id="{0886BBCA-3093-1A61-A604-CBBD8DC0B1DC}"/>
              </a:ext>
            </a:extLst>
          </p:cNvPr>
          <p:cNvSpPr txBox="1"/>
          <p:nvPr/>
        </p:nvSpPr>
        <p:spPr>
          <a:xfrm>
            <a:off x="6006136" y="3329866"/>
            <a:ext cx="16563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>
                <a:solidFill>
                  <a:srgbClr val="FF0000"/>
                </a:solidFill>
              </a:rPr>
              <a:t>Ludo </a:t>
            </a:r>
            <a:br>
              <a:rPr lang="de-DE" b="1">
                <a:solidFill>
                  <a:srgbClr val="FF0000"/>
                </a:solidFill>
              </a:rPr>
            </a:br>
            <a:r>
              <a:rPr lang="de-DE" b="1">
                <a:solidFill>
                  <a:srgbClr val="FF0000"/>
                </a:solidFill>
              </a:rPr>
              <a:t>De </a:t>
            </a:r>
            <a:r>
              <a:rPr lang="de-DE" b="1" err="1">
                <a:solidFill>
                  <a:srgbClr val="FF0000"/>
                </a:solidFill>
              </a:rPr>
              <a:t>Brabander</a:t>
            </a:r>
            <a:endParaRPr lang="de-DE" b="1">
              <a:solidFill>
                <a:srgbClr val="FF0000"/>
              </a:solidFill>
            </a:endParaRPr>
          </a:p>
        </p:txBody>
      </p:sp>
      <p:pic>
        <p:nvPicPr>
          <p:cNvPr id="6" name="Inhaltsplatzhalter 5" descr="Ein Bild, das Person, Lächeln, Menschliches Gesicht, Kleidung enthält.&#10;&#10;Automatisch generierte Beschreibung">
            <a:extLst>
              <a:ext uri="{FF2B5EF4-FFF2-40B4-BE49-F238E27FC236}">
                <a16:creationId xmlns:a16="http://schemas.microsoft.com/office/drawing/2014/main" id="{D5C3A556-8AC8-56CD-3547-E5A9A9FBD41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497" y="586467"/>
            <a:ext cx="1603375" cy="1603375"/>
          </a:xfr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789AB3EF-A935-73F3-42C8-4A5CA1536BAD}"/>
              </a:ext>
            </a:extLst>
          </p:cNvPr>
          <p:cNvSpPr txBox="1">
            <a:spLocks/>
          </p:cNvSpPr>
          <p:nvPr/>
        </p:nvSpPr>
        <p:spPr>
          <a:xfrm>
            <a:off x="8116497" y="2167479"/>
            <a:ext cx="1603375" cy="369332"/>
          </a:xfrm>
          <a:prstGeom prst="rect">
            <a:avLst/>
          </a:prstGeom>
          <a:solidFill>
            <a:srgbClr val="FFC000">
              <a:alpha val="33000"/>
            </a:srgbClr>
          </a:solidFill>
        </p:spPr>
        <p:txBody>
          <a:bodyPr wrap="square">
            <a:spAutoFit/>
          </a:bodyPr>
          <a:lstStyle/>
          <a:p>
            <a:r>
              <a:rPr lang="de-DE" b="1">
                <a:solidFill>
                  <a:srgbClr val="FF0000"/>
                </a:solidFill>
              </a:rPr>
              <a:t>Arielle Denis</a:t>
            </a:r>
          </a:p>
        </p:txBody>
      </p:sp>
    </p:spTree>
    <p:extLst>
      <p:ext uri="{BB962C8B-B14F-4D97-AF65-F5344CB8AC3E}">
        <p14:creationId xmlns:p14="http://schemas.microsoft.com/office/powerpoint/2010/main" val="24621962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F0F63-F2A0-E4DE-12A6-ED064300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308" y="856445"/>
            <a:ext cx="11299902" cy="1216024"/>
          </a:xfrm>
        </p:spPr>
        <p:txBody>
          <a:bodyPr>
            <a:normAutofit/>
          </a:bodyPr>
          <a:lstStyle/>
          <a:p>
            <a:pPr algn="ctr"/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NATO Summit </a:t>
            </a:r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2017</a:t>
            </a:r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+(2018+2021) </a:t>
            </a:r>
            <a:r>
              <a:rPr lang="de-DE" dirty="0" err="1">
                <a:solidFill>
                  <a:schemeClr val="accent5">
                    <a:lumMod val="50000"/>
                  </a:schemeClr>
                </a:solidFill>
              </a:rPr>
              <a:t>Brussels</a:t>
            </a:r>
            <a:endParaRPr lang="de-DE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DA69BEE-E5F4-0160-625B-27953F0F4FAE}"/>
              </a:ext>
            </a:extLst>
          </p:cNvPr>
          <p:cNvGrpSpPr/>
          <p:nvPr/>
        </p:nvGrpSpPr>
        <p:grpSpPr>
          <a:xfrm>
            <a:off x="141249" y="41867"/>
            <a:ext cx="12050751" cy="952285"/>
            <a:chOff x="141249" y="41867"/>
            <a:chExt cx="12050751" cy="952285"/>
          </a:xfrm>
        </p:grpSpPr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4DFD474-F179-79CF-80A6-1C2AF8ED4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79786" y="41867"/>
              <a:ext cx="4312214" cy="93966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C0250A9C-23C1-2092-43F5-EBE2FFF43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8732" y="62756"/>
              <a:ext cx="4135080" cy="89071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8366B50E-53C1-CA63-596B-CCB8FA91B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249" y="61563"/>
              <a:ext cx="3717483" cy="932589"/>
            </a:xfrm>
            <a:prstGeom prst="rect">
              <a:avLst/>
            </a:prstGeom>
          </p:spPr>
        </p:pic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126FDF70-402F-5861-0172-AA9530CCD948}"/>
              </a:ext>
            </a:extLst>
          </p:cNvPr>
          <p:cNvSpPr txBox="1"/>
          <p:nvPr/>
        </p:nvSpPr>
        <p:spPr>
          <a:xfrm>
            <a:off x="-493059" y="5447264"/>
            <a:ext cx="1160705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2400" dirty="0"/>
              <a:t>                                              			https://www.no-to-nato.org/actions-around-nato-summits/actions-nato-summit-2017-brussels/</a:t>
            </a:r>
          </a:p>
        </p:txBody>
      </p:sp>
      <p:pic>
        <p:nvPicPr>
          <p:cNvPr id="11" name="Grafik 10" descr="Ein Bild, das Kleidung, Mann, Person, Frau enthält.&#10;&#10;Automatisch generierte Beschreibung">
            <a:extLst>
              <a:ext uri="{FF2B5EF4-FFF2-40B4-BE49-F238E27FC236}">
                <a16:creationId xmlns:a16="http://schemas.microsoft.com/office/drawing/2014/main" id="{5A1193F5-DD09-4BFB-0C0C-71F1CC0C9E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41" y="2072469"/>
            <a:ext cx="5253318" cy="3502212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1676086F-D5A6-87F9-1DA7-F1FC97D5EB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26272" y="2072469"/>
            <a:ext cx="5117090" cy="279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975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F0F63-F2A0-E4DE-12A6-ED064300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308" y="856445"/>
            <a:ext cx="11299902" cy="1216024"/>
          </a:xfrm>
        </p:spPr>
        <p:txBody>
          <a:bodyPr>
            <a:normAutofit/>
          </a:bodyPr>
          <a:lstStyle/>
          <a:p>
            <a:pPr algn="ctr"/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NATO Summit 2017+</a:t>
            </a:r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2018</a:t>
            </a:r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+2021 </a:t>
            </a:r>
            <a:r>
              <a:rPr lang="de-DE" dirty="0" err="1">
                <a:solidFill>
                  <a:schemeClr val="accent5">
                    <a:lumMod val="50000"/>
                  </a:schemeClr>
                </a:solidFill>
              </a:rPr>
              <a:t>Brussels</a:t>
            </a:r>
            <a:endParaRPr lang="de-DE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DA69BEE-E5F4-0160-625B-27953F0F4FAE}"/>
              </a:ext>
            </a:extLst>
          </p:cNvPr>
          <p:cNvGrpSpPr/>
          <p:nvPr/>
        </p:nvGrpSpPr>
        <p:grpSpPr>
          <a:xfrm>
            <a:off x="141249" y="41867"/>
            <a:ext cx="12050751" cy="952285"/>
            <a:chOff x="141249" y="41867"/>
            <a:chExt cx="12050751" cy="952285"/>
          </a:xfrm>
        </p:grpSpPr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4DFD474-F179-79CF-80A6-1C2AF8ED4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79786" y="41867"/>
              <a:ext cx="4312214" cy="93966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C0250A9C-23C1-2092-43F5-EBE2FFF43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8732" y="62756"/>
              <a:ext cx="4135080" cy="89071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8366B50E-53C1-CA63-596B-CCB8FA91B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249" y="61563"/>
              <a:ext cx="3717483" cy="932589"/>
            </a:xfrm>
            <a:prstGeom prst="rect">
              <a:avLst/>
            </a:prstGeom>
          </p:spPr>
        </p:pic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126FDF70-402F-5861-0172-AA9530CCD948}"/>
              </a:ext>
            </a:extLst>
          </p:cNvPr>
          <p:cNvSpPr txBox="1"/>
          <p:nvPr/>
        </p:nvSpPr>
        <p:spPr>
          <a:xfrm>
            <a:off x="403412" y="5117811"/>
            <a:ext cx="1138965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400" dirty="0"/>
              <a:t>Demonstration </a:t>
            </a:r>
            <a:r>
              <a:rPr lang="de-DE" sz="2400" dirty="0" err="1"/>
              <a:t>Brussels</a:t>
            </a:r>
            <a:r>
              <a:rPr lang="de-DE" sz="2400" dirty="0"/>
              <a:t> 2018 </a:t>
            </a:r>
            <a:r>
              <a:rPr lang="de-DE" sz="2400" dirty="0" err="1"/>
              <a:t>Make</a:t>
            </a:r>
            <a:r>
              <a:rPr lang="de-DE" sz="2400" dirty="0"/>
              <a:t> Peace Great </a:t>
            </a:r>
            <a:r>
              <a:rPr lang="de-DE" sz="2400" dirty="0" err="1"/>
              <a:t>Again</a:t>
            </a:r>
            <a:r>
              <a:rPr lang="de-DE" sz="2400" dirty="0"/>
              <a:t> </a:t>
            </a:r>
            <a:r>
              <a:rPr lang="de-DE" sz="2400" dirty="0">
                <a:hlinkClick r:id="rId5"/>
              </a:rPr>
              <a:t>https://www.flickr.com/photos/lucaswirl/albums/72157698902974735/with/43318748601</a:t>
            </a:r>
            <a:r>
              <a:rPr lang="de-DE" sz="2400" dirty="0"/>
              <a:t> https://www.no-to-nato.org/actions-around-nato-summits/actions-nato-summit-2018-brussels/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73D0586-E647-E3C5-B00F-A9A3996964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910" y="1993737"/>
            <a:ext cx="6031550" cy="287052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F4C4B67-21BE-CAD2-2BE9-224B2E9D2F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7909" y="2614100"/>
            <a:ext cx="5105162" cy="2250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3352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F0F63-F2A0-E4DE-12A6-ED064300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308" y="856445"/>
            <a:ext cx="11299902" cy="1216024"/>
          </a:xfrm>
        </p:spPr>
        <p:txBody>
          <a:bodyPr>
            <a:normAutofit/>
          </a:bodyPr>
          <a:lstStyle/>
          <a:p>
            <a:pPr algn="ctr"/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NATO Summit 2017+2018+</a:t>
            </a:r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2021</a:t>
            </a:r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dirty="0" err="1">
                <a:solidFill>
                  <a:schemeClr val="accent5">
                    <a:lumMod val="50000"/>
                  </a:schemeClr>
                </a:solidFill>
              </a:rPr>
              <a:t>Brussels</a:t>
            </a:r>
            <a:endParaRPr lang="de-DE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DA69BEE-E5F4-0160-625B-27953F0F4FAE}"/>
              </a:ext>
            </a:extLst>
          </p:cNvPr>
          <p:cNvGrpSpPr/>
          <p:nvPr/>
        </p:nvGrpSpPr>
        <p:grpSpPr>
          <a:xfrm>
            <a:off x="141249" y="41867"/>
            <a:ext cx="12050751" cy="952285"/>
            <a:chOff x="141249" y="41867"/>
            <a:chExt cx="12050751" cy="952285"/>
          </a:xfrm>
        </p:grpSpPr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4DFD474-F179-79CF-80A6-1C2AF8ED4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79786" y="41867"/>
              <a:ext cx="4312214" cy="93966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C0250A9C-23C1-2092-43F5-EBE2FFF43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8732" y="62756"/>
              <a:ext cx="4135080" cy="89071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8366B50E-53C1-CA63-596B-CCB8FA91B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249" y="61563"/>
              <a:ext cx="3717483" cy="932589"/>
            </a:xfrm>
            <a:prstGeom prst="rect">
              <a:avLst/>
            </a:prstGeom>
          </p:spPr>
        </p:pic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126FDF70-402F-5861-0172-AA9530CCD948}"/>
              </a:ext>
            </a:extLst>
          </p:cNvPr>
          <p:cNvSpPr txBox="1"/>
          <p:nvPr/>
        </p:nvSpPr>
        <p:spPr>
          <a:xfrm>
            <a:off x="401170" y="5682588"/>
            <a:ext cx="1151292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400" dirty="0"/>
              <a:t>https://www.no-to-nato.org/actions-around-nato-summits/actions-and-articles-nato-summit-14-june-2021-brussels/</a:t>
            </a:r>
          </a:p>
        </p:txBody>
      </p:sp>
      <p:pic>
        <p:nvPicPr>
          <p:cNvPr id="6" name="Grafik 5">
            <a:hlinkClick r:id="rId5"/>
            <a:extLst>
              <a:ext uri="{FF2B5EF4-FFF2-40B4-BE49-F238E27FC236}">
                <a16:creationId xmlns:a16="http://schemas.microsoft.com/office/drawing/2014/main" id="{910C4841-06CD-1DC1-1C59-44045F3EA2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7517" y="1808663"/>
            <a:ext cx="6748673" cy="3845859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DC84AAB2-8EDE-2ADF-E085-A05B0E2D2E96}"/>
              </a:ext>
            </a:extLst>
          </p:cNvPr>
          <p:cNvSpPr txBox="1"/>
          <p:nvPr/>
        </p:nvSpPr>
        <p:spPr>
          <a:xfrm>
            <a:off x="7788088" y="2362564"/>
            <a:ext cx="3646395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800" dirty="0">
                <a:solidFill>
                  <a:srgbClr val="00206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 </a:t>
            </a:r>
            <a:r>
              <a:rPr lang="de-DE" sz="2800" dirty="0" err="1">
                <a:solidFill>
                  <a:srgbClr val="00206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minutes</a:t>
            </a:r>
            <a:r>
              <a:rPr lang="de-DE" sz="2800" dirty="0">
                <a:solidFill>
                  <a:srgbClr val="00206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de-DE" sz="2800" dirty="0" err="1">
                <a:solidFill>
                  <a:srgbClr val="00206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each</a:t>
            </a:r>
            <a:r>
              <a:rPr lang="de-DE" sz="2800" dirty="0">
                <a:solidFill>
                  <a:srgbClr val="00206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de-DE" sz="2800" dirty="0" err="1">
                <a:solidFill>
                  <a:srgbClr val="00206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person</a:t>
            </a:r>
            <a:r>
              <a:rPr lang="de-DE" sz="2800" dirty="0">
                <a:solidFill>
                  <a:srgbClr val="00206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br>
              <a:rPr lang="de-DE" sz="2800" dirty="0">
                <a:solidFill>
                  <a:srgbClr val="00206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de-DE" sz="2800" dirty="0" err="1">
                <a:solidFill>
                  <a:srgbClr val="00206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for</a:t>
            </a:r>
            <a:r>
              <a:rPr lang="de-DE" sz="2800" dirty="0">
                <a:solidFill>
                  <a:srgbClr val="00206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de-DE" sz="2800" dirty="0" err="1">
                <a:solidFill>
                  <a:srgbClr val="00206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protest</a:t>
            </a:r>
            <a:r>
              <a:rPr lang="de-DE" sz="2800" dirty="0">
                <a:solidFill>
                  <a:srgbClr val="00206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de-DE" sz="2800" dirty="0" err="1">
                <a:solidFill>
                  <a:srgbClr val="00206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against</a:t>
            </a:r>
            <a:r>
              <a:rPr lang="de-DE" sz="2800" dirty="0">
                <a:solidFill>
                  <a:srgbClr val="00206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NATO </a:t>
            </a:r>
            <a:r>
              <a:rPr lang="de-DE" sz="2800" dirty="0" err="1">
                <a:solidFill>
                  <a:srgbClr val="00206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around</a:t>
            </a:r>
            <a:r>
              <a:rPr lang="de-DE" sz="2800" dirty="0">
                <a:solidFill>
                  <a:srgbClr val="00206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de-DE" sz="2800" dirty="0" err="1">
                <a:solidFill>
                  <a:srgbClr val="00206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</a:t>
            </a:r>
            <a:r>
              <a:rPr lang="de-DE" sz="2800" dirty="0">
                <a:solidFill>
                  <a:srgbClr val="00206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de-DE" sz="2800" dirty="0" err="1">
                <a:solidFill>
                  <a:srgbClr val="00206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globe</a:t>
            </a:r>
            <a:endParaRPr lang="de-DE" sz="2800" dirty="0">
              <a:solidFill>
                <a:srgbClr val="002060"/>
              </a:solidFill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endParaRPr lang="de-DE" sz="2400" dirty="0">
              <a:solidFill>
                <a:srgbClr val="349C5D"/>
              </a:solidFill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de-DE" sz="2400" dirty="0">
                <a:solidFill>
                  <a:srgbClr val="349C5D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https://youtu.be/e1_7NwQPnCo</a:t>
            </a:r>
            <a:endParaRPr lang="de-DE" sz="2400" dirty="0"/>
          </a:p>
          <a:p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3232880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F0F63-F2A0-E4DE-12A6-ED064300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308" y="856445"/>
            <a:ext cx="11299902" cy="1216024"/>
          </a:xfrm>
        </p:spPr>
        <p:txBody>
          <a:bodyPr>
            <a:normAutofit/>
          </a:bodyPr>
          <a:lstStyle/>
          <a:p>
            <a:pPr algn="ctr"/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NATO Summit 2019 </a:t>
            </a:r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Washington</a:t>
            </a:r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 + London</a:t>
            </a: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DA69BEE-E5F4-0160-625B-27953F0F4FAE}"/>
              </a:ext>
            </a:extLst>
          </p:cNvPr>
          <p:cNvGrpSpPr/>
          <p:nvPr/>
        </p:nvGrpSpPr>
        <p:grpSpPr>
          <a:xfrm>
            <a:off x="141249" y="41867"/>
            <a:ext cx="12050751" cy="952285"/>
            <a:chOff x="141249" y="41867"/>
            <a:chExt cx="12050751" cy="952285"/>
          </a:xfrm>
        </p:grpSpPr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4DFD474-F179-79CF-80A6-1C2AF8ED4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79786" y="41867"/>
              <a:ext cx="4312214" cy="93966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C0250A9C-23C1-2092-43F5-EBE2FFF43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8732" y="62756"/>
              <a:ext cx="4135080" cy="89071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8366B50E-53C1-CA63-596B-CCB8FA91B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249" y="61563"/>
              <a:ext cx="3717483" cy="932589"/>
            </a:xfrm>
            <a:prstGeom prst="rect">
              <a:avLst/>
            </a:prstGeom>
          </p:spPr>
        </p:pic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126FDF70-402F-5861-0172-AA9530CCD948}"/>
              </a:ext>
            </a:extLst>
          </p:cNvPr>
          <p:cNvSpPr txBox="1"/>
          <p:nvPr/>
        </p:nvSpPr>
        <p:spPr>
          <a:xfrm>
            <a:off x="428558" y="1993086"/>
            <a:ext cx="990904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hlinkClick r:id="rId5"/>
              </a:rPr>
              <a:t>https://www.no-to-nato.org/2019/04/foreign-minister-meeting-april-4th-2-2/</a:t>
            </a:r>
            <a:endParaRPr lang="de-DE" dirty="0"/>
          </a:p>
          <a:p>
            <a:endParaRPr lang="de-DE" dirty="0"/>
          </a:p>
          <a:p>
            <a:r>
              <a:rPr lang="en-US" b="1" dirty="0"/>
              <a:t>Foreign minister meeting April 4</a:t>
            </a:r>
            <a:r>
              <a:rPr lang="en-US" b="1" baseline="30000" dirty="0"/>
              <a:t>th</a:t>
            </a:r>
            <a:r>
              <a:rPr lang="en-US" b="1" dirty="0"/>
              <a:t>, 2019 (Video)</a:t>
            </a:r>
            <a:r>
              <a:rPr lang="de-DE" b="1" dirty="0"/>
              <a:t>  </a:t>
            </a:r>
            <a:endParaRPr lang="en-US" b="1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4E37779-35A3-CF85-3FD0-E17CBD4304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558" y="3203624"/>
            <a:ext cx="3033598" cy="2268043"/>
          </a:xfrm>
          <a:prstGeom prst="rect">
            <a:avLst/>
          </a:prstGeom>
        </p:spPr>
      </p:pic>
      <p:pic>
        <p:nvPicPr>
          <p:cNvPr id="7" name="Grafik 6">
            <a:hlinkClick r:id="rId7"/>
            <a:extLst>
              <a:ext uri="{FF2B5EF4-FFF2-40B4-BE49-F238E27FC236}">
                <a16:creationId xmlns:a16="http://schemas.microsoft.com/office/drawing/2014/main" id="{C3CCE707-E650-6F90-47A9-0805D55EFA4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94993" y="3294420"/>
            <a:ext cx="3727187" cy="2088252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DB216B38-BC1C-4B15-45E1-3E036E7E3B1D}"/>
              </a:ext>
            </a:extLst>
          </p:cNvPr>
          <p:cNvSpPr txBox="1"/>
          <p:nvPr/>
        </p:nvSpPr>
        <p:spPr>
          <a:xfrm>
            <a:off x="670094" y="6379291"/>
            <a:ext cx="9744293" cy="382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/>
              <a:t>https://www.no-to-nato.org/wp-content/uploads/2019/washington/VID_20190404_082733.mp4?_=6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F211598-4EA6-47BE-3BBC-2DD7205B2668}"/>
              </a:ext>
            </a:extLst>
          </p:cNvPr>
          <p:cNvSpPr txBox="1"/>
          <p:nvPr/>
        </p:nvSpPr>
        <p:spPr>
          <a:xfrm>
            <a:off x="545654" y="5758875"/>
            <a:ext cx="94902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/>
              <a:t>https://www.no-to-nato.org/wp-content/uploads/2019/washington/VID_20190404_082733.mp4?_=6</a:t>
            </a:r>
          </a:p>
        </p:txBody>
      </p:sp>
      <p:pic>
        <p:nvPicPr>
          <p:cNvPr id="13" name="Grafik 12">
            <a:hlinkClick r:id="rId9"/>
            <a:extLst>
              <a:ext uri="{FF2B5EF4-FFF2-40B4-BE49-F238E27FC236}">
                <a16:creationId xmlns:a16="http://schemas.microsoft.com/office/drawing/2014/main" id="{E29D4FE8-EA14-59A4-22F2-132C0E52DD3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55017" y="3273065"/>
            <a:ext cx="3918369" cy="212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4556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F0F63-F2A0-E4DE-12A6-ED064300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308" y="856445"/>
            <a:ext cx="11299902" cy="1216024"/>
          </a:xfrm>
        </p:spPr>
        <p:txBody>
          <a:bodyPr>
            <a:normAutofit/>
          </a:bodyPr>
          <a:lstStyle/>
          <a:p>
            <a:pPr algn="ctr"/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NATO Summit 2019 Washington + </a:t>
            </a:r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London</a:t>
            </a: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DA69BEE-E5F4-0160-625B-27953F0F4FAE}"/>
              </a:ext>
            </a:extLst>
          </p:cNvPr>
          <p:cNvGrpSpPr/>
          <p:nvPr/>
        </p:nvGrpSpPr>
        <p:grpSpPr>
          <a:xfrm>
            <a:off x="141249" y="41867"/>
            <a:ext cx="12050751" cy="952285"/>
            <a:chOff x="141249" y="41867"/>
            <a:chExt cx="12050751" cy="952285"/>
          </a:xfrm>
        </p:grpSpPr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4DFD474-F179-79CF-80A6-1C2AF8ED4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79786" y="41867"/>
              <a:ext cx="4312214" cy="93966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C0250A9C-23C1-2092-43F5-EBE2FFF43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58732" y="62756"/>
              <a:ext cx="4135080" cy="89071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8366B50E-53C1-CA63-596B-CCB8FA91B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1249" y="61563"/>
              <a:ext cx="3717483" cy="932589"/>
            </a:xfrm>
            <a:prstGeom prst="rect">
              <a:avLst/>
            </a:prstGeom>
          </p:spPr>
        </p:pic>
      </p:grpSp>
      <p:sp>
        <p:nvSpPr>
          <p:cNvPr id="11" name="Textfeld 10">
            <a:extLst>
              <a:ext uri="{FF2B5EF4-FFF2-40B4-BE49-F238E27FC236}">
                <a16:creationId xmlns:a16="http://schemas.microsoft.com/office/drawing/2014/main" id="{DF211598-4EA6-47BE-3BBC-2DD7205B2668}"/>
              </a:ext>
            </a:extLst>
          </p:cNvPr>
          <p:cNvSpPr txBox="1"/>
          <p:nvPr/>
        </p:nvSpPr>
        <p:spPr>
          <a:xfrm>
            <a:off x="477913" y="5424425"/>
            <a:ext cx="86247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hlinkClick r:id="rId6"/>
              </a:rPr>
              <a:t>https://www.no-to-nato.org/actions-around-nato-summits/actions-and-articles-nato-summit-34-december-2019-london/</a:t>
            </a:r>
            <a:endParaRPr lang="de-DE" dirty="0"/>
          </a:p>
          <a:p>
            <a:r>
              <a:rPr lang="de-DE" dirty="0"/>
              <a:t>All </a:t>
            </a:r>
            <a:r>
              <a:rPr lang="de-DE" dirty="0" err="1"/>
              <a:t>pix</a:t>
            </a:r>
            <a:r>
              <a:rPr lang="de-DE" dirty="0"/>
              <a:t> </a:t>
            </a:r>
            <a:r>
              <a:rPr lang="de-DE" dirty="0" err="1"/>
              <a:t>here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© </a:t>
            </a:r>
            <a:r>
              <a:rPr lang="en-US" dirty="0"/>
              <a:t>all photos ©henry@henrykenyonphotography.com https://www.no-to-nato.org/2019/12/pictures-from-the-demonstration-in-london-2019-12-03/</a:t>
            </a:r>
            <a:endParaRPr lang="de-DE" dirty="0"/>
          </a:p>
        </p:txBody>
      </p:sp>
      <p:pic>
        <p:nvPicPr>
          <p:cNvPr id="6" name="Grafik 5" descr="Ein Bild, das Text, Poster, Schrift, Grafikdesign enthält.&#10;&#10;Automatisch generierte Beschreibung">
            <a:extLst>
              <a:ext uri="{FF2B5EF4-FFF2-40B4-BE49-F238E27FC236}">
                <a16:creationId xmlns:a16="http://schemas.microsoft.com/office/drawing/2014/main" id="{DD707371-5DB8-7D56-F22F-B814342ED1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13" y="2072469"/>
            <a:ext cx="2332522" cy="3299037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427F2C82-CC0D-B8F5-0843-E2025DB361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02668" y="1796110"/>
            <a:ext cx="2695317" cy="4761727"/>
          </a:xfrm>
          <a:prstGeom prst="rect">
            <a:avLst/>
          </a:prstGeom>
        </p:spPr>
      </p:pic>
      <p:pic>
        <p:nvPicPr>
          <p:cNvPr id="14" name="Grafik 13" descr="Ein Bild, das Banner, Flagge, Kleidung, Menschliches Gesicht enthält.&#10;&#10;Automatisch generierte Beschreibung">
            <a:extLst>
              <a:ext uri="{FF2B5EF4-FFF2-40B4-BE49-F238E27FC236}">
                <a16:creationId xmlns:a16="http://schemas.microsoft.com/office/drawing/2014/main" id="{9D4D2D73-12E7-A7B8-CCB9-0455B5331F6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944" y="2072470"/>
            <a:ext cx="4707462" cy="3137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7635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F0F63-F2A0-E4DE-12A6-ED064300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308" y="856445"/>
            <a:ext cx="11299902" cy="1216024"/>
          </a:xfrm>
        </p:spPr>
        <p:txBody>
          <a:bodyPr>
            <a:normAutofit/>
          </a:bodyPr>
          <a:lstStyle/>
          <a:p>
            <a:pPr algn="ctr"/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NATO Summit 2019 Washington + </a:t>
            </a:r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London</a:t>
            </a: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DA69BEE-E5F4-0160-625B-27953F0F4FAE}"/>
              </a:ext>
            </a:extLst>
          </p:cNvPr>
          <p:cNvGrpSpPr/>
          <p:nvPr/>
        </p:nvGrpSpPr>
        <p:grpSpPr>
          <a:xfrm>
            <a:off x="141249" y="41867"/>
            <a:ext cx="12050751" cy="952285"/>
            <a:chOff x="141249" y="41867"/>
            <a:chExt cx="12050751" cy="952285"/>
          </a:xfrm>
        </p:grpSpPr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4DFD474-F179-79CF-80A6-1C2AF8ED4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79786" y="41867"/>
              <a:ext cx="4312214" cy="93966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C0250A9C-23C1-2092-43F5-EBE2FFF43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58732" y="62756"/>
              <a:ext cx="4135080" cy="89071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8366B50E-53C1-CA63-596B-CCB8FA91B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1249" y="61563"/>
              <a:ext cx="3717483" cy="932589"/>
            </a:xfrm>
            <a:prstGeom prst="rect">
              <a:avLst/>
            </a:prstGeom>
          </p:spPr>
        </p:pic>
      </p:grpSp>
      <p:sp>
        <p:nvSpPr>
          <p:cNvPr id="11" name="Textfeld 10">
            <a:extLst>
              <a:ext uri="{FF2B5EF4-FFF2-40B4-BE49-F238E27FC236}">
                <a16:creationId xmlns:a16="http://schemas.microsoft.com/office/drawing/2014/main" id="{DF211598-4EA6-47BE-3BBC-2DD7205B2668}"/>
              </a:ext>
            </a:extLst>
          </p:cNvPr>
          <p:cNvSpPr txBox="1"/>
          <p:nvPr/>
        </p:nvSpPr>
        <p:spPr>
          <a:xfrm>
            <a:off x="477914" y="5424425"/>
            <a:ext cx="379825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hlinkClick r:id="rId6"/>
              </a:rPr>
              <a:t>https://www.no-to-nato.org/actions-around-nato-summits/actions-and-articles-nato-summit-34-december-2019-london/</a:t>
            </a:r>
            <a:endParaRPr lang="de-DE" dirty="0"/>
          </a:p>
        </p:txBody>
      </p:sp>
      <p:pic>
        <p:nvPicPr>
          <p:cNvPr id="4" name="Grafik 3" descr="Ein Bild, das draußen, Person, Rebellion, Banner enthält.&#10;&#10;Automatisch generierte Beschreibung">
            <a:extLst>
              <a:ext uri="{FF2B5EF4-FFF2-40B4-BE49-F238E27FC236}">
                <a16:creationId xmlns:a16="http://schemas.microsoft.com/office/drawing/2014/main" id="{2FCCA885-07F1-A2DC-2AC3-E986CABEEF5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463" y="1796110"/>
            <a:ext cx="6996697" cy="4705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5136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F0F63-F2A0-E4DE-12A6-ED064300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308" y="856445"/>
            <a:ext cx="10971768" cy="1216024"/>
          </a:xfrm>
        </p:spPr>
        <p:txBody>
          <a:bodyPr>
            <a:normAutofit/>
          </a:bodyPr>
          <a:lstStyle/>
          <a:p>
            <a:pPr algn="ctr"/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NATO Summit 2022 Madrid</a:t>
            </a: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DA69BEE-E5F4-0160-625B-27953F0F4FAE}"/>
              </a:ext>
            </a:extLst>
          </p:cNvPr>
          <p:cNvGrpSpPr/>
          <p:nvPr/>
        </p:nvGrpSpPr>
        <p:grpSpPr>
          <a:xfrm>
            <a:off x="141249" y="41867"/>
            <a:ext cx="12050751" cy="952285"/>
            <a:chOff x="141249" y="41867"/>
            <a:chExt cx="12050751" cy="952285"/>
          </a:xfrm>
        </p:grpSpPr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4DFD474-F179-79CF-80A6-1C2AF8ED4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79786" y="41867"/>
              <a:ext cx="4312214" cy="93966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C0250A9C-23C1-2092-43F5-EBE2FFF43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8732" y="62756"/>
              <a:ext cx="4135080" cy="89071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8366B50E-53C1-CA63-596B-CCB8FA91B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249" y="61563"/>
              <a:ext cx="3717483" cy="932589"/>
            </a:xfrm>
            <a:prstGeom prst="rect">
              <a:avLst/>
            </a:prstGeom>
          </p:spPr>
        </p:pic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126FDF70-402F-5861-0172-AA9530CCD948}"/>
              </a:ext>
            </a:extLst>
          </p:cNvPr>
          <p:cNvSpPr txBox="1"/>
          <p:nvPr/>
        </p:nvSpPr>
        <p:spPr>
          <a:xfrm>
            <a:off x="12627880" y="4139201"/>
            <a:ext cx="46708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 err="1"/>
              <a:t>Countrsummit</a:t>
            </a:r>
            <a:endParaRPr lang="de-DE" dirty="0"/>
          </a:p>
          <a:p>
            <a:r>
              <a:rPr lang="de-DE" dirty="0"/>
              <a:t>Demonstration </a:t>
            </a:r>
            <a:r>
              <a:rPr lang="de-DE" dirty="0" err="1"/>
              <a:t>with</a:t>
            </a:r>
            <a:r>
              <a:rPr lang="de-DE" dirty="0"/>
              <a:t> RLS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8323F219-4E0E-2AA6-ED02-CA76923391F1}"/>
              </a:ext>
            </a:extLst>
          </p:cNvPr>
          <p:cNvSpPr txBox="1">
            <a:spLocks/>
          </p:cNvSpPr>
          <p:nvPr/>
        </p:nvSpPr>
        <p:spPr>
          <a:xfrm>
            <a:off x="395306" y="1911890"/>
            <a:ext cx="10971768" cy="1216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2800" kern="1200" cap="all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Batang" panose="02030600000101010101" pitchFamily="18" charset="-127"/>
                <a:cs typeface="+mj-cs"/>
              </a:defRPr>
            </a:lvl1pPr>
          </a:lstStyle>
          <a:p>
            <a:pPr algn="ctr"/>
            <a:endParaRPr lang="de-DE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6" name="Grafik 5" descr="Ein Bild, das Text, Screenshot, Schrift, Flyer enthält.&#10;&#10;Automatisch generierte Beschreibung">
            <a:extLst>
              <a:ext uri="{FF2B5EF4-FFF2-40B4-BE49-F238E27FC236}">
                <a16:creationId xmlns:a16="http://schemas.microsoft.com/office/drawing/2014/main" id="{0BC185AB-2444-D803-3226-8349B252C3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94" y="3265045"/>
            <a:ext cx="5574676" cy="3135755"/>
          </a:xfrm>
          <a:prstGeom prst="rect">
            <a:avLst/>
          </a:prstGeom>
        </p:spPr>
      </p:pic>
      <p:pic>
        <p:nvPicPr>
          <p:cNvPr id="8" name="Grafik 7" descr="Ein Bild, das Text, Collage, Screenshot, Menschliches Gesicht enthält.&#10;&#10;Automatisch generierte Beschreibung">
            <a:extLst>
              <a:ext uri="{FF2B5EF4-FFF2-40B4-BE49-F238E27FC236}">
                <a16:creationId xmlns:a16="http://schemas.microsoft.com/office/drawing/2014/main" id="{1F45AA33-E5F7-9D05-E18C-964D7D168E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1705" y="3319765"/>
            <a:ext cx="5574674" cy="3135754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24A362FF-6742-33E0-20DC-23972290AD5C}"/>
              </a:ext>
            </a:extLst>
          </p:cNvPr>
          <p:cNvSpPr txBox="1"/>
          <p:nvPr/>
        </p:nvSpPr>
        <p:spPr>
          <a:xfrm>
            <a:off x="532839" y="1626820"/>
            <a:ext cx="1126385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400" dirty="0">
                <a:hlinkClick r:id="rId7"/>
              </a:rPr>
              <a:t>https://www.no-to-nato.org/actions-around-nato-summits/actions-and-articles-nato-summit-2022-madrid-2/</a:t>
            </a:r>
            <a:endParaRPr lang="de-DE" sz="2400" dirty="0"/>
          </a:p>
          <a:p>
            <a:r>
              <a:rPr lang="de-DE" sz="2400" dirty="0"/>
              <a:t>https://www.no-to-nato.org/2022/08/activities-of-the-no-to-nato-network-2020-2021-2022/</a:t>
            </a:r>
          </a:p>
        </p:txBody>
      </p:sp>
    </p:spTree>
    <p:extLst>
      <p:ext uri="{BB962C8B-B14F-4D97-AF65-F5344CB8AC3E}">
        <p14:creationId xmlns:p14="http://schemas.microsoft.com/office/powerpoint/2010/main" val="1436780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F0F63-F2A0-E4DE-12A6-ED064300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308" y="856445"/>
            <a:ext cx="10971768" cy="1216024"/>
          </a:xfrm>
        </p:spPr>
        <p:txBody>
          <a:bodyPr>
            <a:normAutofit/>
          </a:bodyPr>
          <a:lstStyle/>
          <a:p>
            <a:pPr algn="ctr"/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NATO Summit 2022 Madrid</a:t>
            </a: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DA69BEE-E5F4-0160-625B-27953F0F4FAE}"/>
              </a:ext>
            </a:extLst>
          </p:cNvPr>
          <p:cNvGrpSpPr/>
          <p:nvPr/>
        </p:nvGrpSpPr>
        <p:grpSpPr>
          <a:xfrm>
            <a:off x="141249" y="41867"/>
            <a:ext cx="12050751" cy="952285"/>
            <a:chOff x="141249" y="41867"/>
            <a:chExt cx="12050751" cy="952285"/>
          </a:xfrm>
        </p:grpSpPr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4DFD474-F179-79CF-80A6-1C2AF8ED4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79786" y="41867"/>
              <a:ext cx="4312214" cy="93966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C0250A9C-23C1-2092-43F5-EBE2FFF43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8732" y="62756"/>
              <a:ext cx="4135080" cy="89071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8366B50E-53C1-CA63-596B-CCB8FA91B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249" y="61563"/>
              <a:ext cx="3717483" cy="932589"/>
            </a:xfrm>
            <a:prstGeom prst="rect">
              <a:avLst/>
            </a:prstGeom>
          </p:spPr>
        </p:pic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126FDF70-402F-5861-0172-AA9530CCD948}"/>
              </a:ext>
            </a:extLst>
          </p:cNvPr>
          <p:cNvSpPr txBox="1"/>
          <p:nvPr/>
        </p:nvSpPr>
        <p:spPr>
          <a:xfrm>
            <a:off x="5023569" y="3858138"/>
            <a:ext cx="46708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 err="1"/>
              <a:t>Countrsummit</a:t>
            </a:r>
            <a:endParaRPr lang="de-DE" dirty="0"/>
          </a:p>
          <a:p>
            <a:r>
              <a:rPr lang="de-DE" dirty="0"/>
              <a:t>Demonstration </a:t>
            </a:r>
            <a:r>
              <a:rPr lang="de-DE" dirty="0" err="1"/>
              <a:t>with</a:t>
            </a:r>
            <a:r>
              <a:rPr lang="de-DE" dirty="0"/>
              <a:t> RLS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8323F219-4E0E-2AA6-ED02-CA76923391F1}"/>
              </a:ext>
            </a:extLst>
          </p:cNvPr>
          <p:cNvSpPr txBox="1">
            <a:spLocks/>
          </p:cNvSpPr>
          <p:nvPr/>
        </p:nvSpPr>
        <p:spPr>
          <a:xfrm>
            <a:off x="9271747" y="2212976"/>
            <a:ext cx="2413748" cy="1216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2800" kern="1200" cap="all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Batang" panose="02030600000101010101" pitchFamily="18" charset="-127"/>
                <a:cs typeface="+mj-cs"/>
              </a:defRPr>
            </a:lvl1pPr>
          </a:lstStyle>
          <a:p>
            <a:pPr algn="ctr"/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Annual Meeting</a:t>
            </a:r>
          </a:p>
        </p:txBody>
      </p:sp>
      <p:pic>
        <p:nvPicPr>
          <p:cNvPr id="6" name="Grafik 5" descr="Ein Bild, das Text, Screenshot, Schrift, Grafikdesign enthält.&#10;&#10;Automatisch generierte Beschreibung">
            <a:extLst>
              <a:ext uri="{FF2B5EF4-FFF2-40B4-BE49-F238E27FC236}">
                <a16:creationId xmlns:a16="http://schemas.microsoft.com/office/drawing/2014/main" id="{1E6EE3DD-D761-1438-8079-A748BE0E42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49" y="1905168"/>
            <a:ext cx="8693469" cy="489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7285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F0F63-F2A0-E4DE-12A6-ED064300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308" y="856445"/>
            <a:ext cx="10971768" cy="1216024"/>
          </a:xfrm>
        </p:spPr>
        <p:txBody>
          <a:bodyPr>
            <a:normAutofit/>
          </a:bodyPr>
          <a:lstStyle/>
          <a:p>
            <a:pPr algn="ctr"/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NATO Summit 2023 Vilnius / </a:t>
            </a:r>
            <a:r>
              <a:rPr lang="de-DE" dirty="0" err="1">
                <a:solidFill>
                  <a:schemeClr val="accent5">
                    <a:lumMod val="50000"/>
                  </a:schemeClr>
                </a:solidFill>
              </a:rPr>
              <a:t>Brussels</a:t>
            </a:r>
            <a:endParaRPr lang="de-DE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DA69BEE-E5F4-0160-625B-27953F0F4FAE}"/>
              </a:ext>
            </a:extLst>
          </p:cNvPr>
          <p:cNvGrpSpPr/>
          <p:nvPr/>
        </p:nvGrpSpPr>
        <p:grpSpPr>
          <a:xfrm>
            <a:off x="141249" y="41867"/>
            <a:ext cx="12050751" cy="952285"/>
            <a:chOff x="141249" y="41867"/>
            <a:chExt cx="12050751" cy="952285"/>
          </a:xfrm>
        </p:grpSpPr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4DFD474-F179-79CF-80A6-1C2AF8ED4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79786" y="41867"/>
              <a:ext cx="4312214" cy="93966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C0250A9C-23C1-2092-43F5-EBE2FFF43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8732" y="62756"/>
              <a:ext cx="4135080" cy="89071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8366B50E-53C1-CA63-596B-CCB8FA91B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249" y="61563"/>
              <a:ext cx="3717483" cy="932589"/>
            </a:xfrm>
            <a:prstGeom prst="rect">
              <a:avLst/>
            </a:prstGeom>
          </p:spPr>
        </p:pic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126FDF70-402F-5861-0172-AA9530CCD948}"/>
              </a:ext>
            </a:extLst>
          </p:cNvPr>
          <p:cNvSpPr txBox="1"/>
          <p:nvPr/>
        </p:nvSpPr>
        <p:spPr>
          <a:xfrm>
            <a:off x="1104430" y="2006856"/>
            <a:ext cx="1002973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Actions and articles NATO Summit 2023 Vilnius / Lithuania and Brussels</a:t>
            </a:r>
          </a:p>
          <a:p>
            <a:r>
              <a:rPr lang="en-US" dirty="0"/>
              <a:t>The NATO summit takes place 11+12 July in Vilnius / Lithuania, where no peace movement exists.</a:t>
            </a:r>
          </a:p>
          <a:p>
            <a:r>
              <a:rPr lang="en-US" dirty="0"/>
              <a:t>The weekend before the NATO summit in Vilnius, Lithuania, Global Women for Peace United against NATO representing women in 35 countries met July 6-9, 2023 for three days of peace discussions in Brussels, Belgium.</a:t>
            </a:r>
          </a:p>
          <a:p>
            <a:r>
              <a:rPr lang="en-US" dirty="0"/>
              <a:t>All further information will be found on the new website</a:t>
            </a:r>
          </a:p>
          <a:p>
            <a:endParaRPr lang="en-US" dirty="0"/>
          </a:p>
          <a:p>
            <a:r>
              <a:rPr lang="en-US" dirty="0"/>
              <a:t>https://womenagainstnato.org/</a:t>
            </a:r>
          </a:p>
          <a:p>
            <a:endParaRPr lang="en-US" dirty="0"/>
          </a:p>
          <a:p>
            <a:r>
              <a:rPr lang="en-US" dirty="0"/>
              <a:t>https://www.no-to-nato.org/actions-around-nato-summits/actions-and-articles-nato-summit-2023-vilnius-lithuania-and-brussels/</a:t>
            </a:r>
          </a:p>
        </p:txBody>
      </p:sp>
    </p:spTree>
    <p:extLst>
      <p:ext uri="{BB962C8B-B14F-4D97-AF65-F5344CB8AC3E}">
        <p14:creationId xmlns:p14="http://schemas.microsoft.com/office/powerpoint/2010/main" val="33370278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F0F63-F2A0-E4DE-12A6-ED064300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308" y="856445"/>
            <a:ext cx="10971768" cy="1216024"/>
          </a:xfrm>
        </p:spPr>
        <p:txBody>
          <a:bodyPr>
            <a:normAutofit/>
          </a:bodyPr>
          <a:lstStyle/>
          <a:p>
            <a:pPr algn="ctr"/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NATO Summit 2023 Vilnius / </a:t>
            </a:r>
            <a:r>
              <a:rPr lang="de-DE" dirty="0" err="1">
                <a:solidFill>
                  <a:schemeClr val="accent5">
                    <a:lumMod val="50000"/>
                  </a:schemeClr>
                </a:solidFill>
              </a:rPr>
              <a:t>Brussels</a:t>
            </a:r>
            <a:endParaRPr lang="de-DE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DA69BEE-E5F4-0160-625B-27953F0F4FAE}"/>
              </a:ext>
            </a:extLst>
          </p:cNvPr>
          <p:cNvGrpSpPr/>
          <p:nvPr/>
        </p:nvGrpSpPr>
        <p:grpSpPr>
          <a:xfrm>
            <a:off x="141249" y="41867"/>
            <a:ext cx="12050751" cy="952285"/>
            <a:chOff x="141249" y="41867"/>
            <a:chExt cx="12050751" cy="952285"/>
          </a:xfrm>
        </p:grpSpPr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4DFD474-F179-79CF-80A6-1C2AF8ED4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79786" y="41867"/>
              <a:ext cx="4312214" cy="93966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C0250A9C-23C1-2092-43F5-EBE2FFF43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8732" y="62756"/>
              <a:ext cx="4135080" cy="89071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8366B50E-53C1-CA63-596B-CCB8FA91B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249" y="61563"/>
              <a:ext cx="3717483" cy="932589"/>
            </a:xfrm>
            <a:prstGeom prst="rect">
              <a:avLst/>
            </a:prstGeom>
          </p:spPr>
        </p:pic>
      </p:grpSp>
      <p:pic>
        <p:nvPicPr>
          <p:cNvPr id="5" name="Grafik 4" descr="Ein Bild, das Kleidung, Person, Frau, Gruppe enthält.&#10;&#10;Automatisch generierte Beschreibung">
            <a:extLst>
              <a:ext uri="{FF2B5EF4-FFF2-40B4-BE49-F238E27FC236}">
                <a16:creationId xmlns:a16="http://schemas.microsoft.com/office/drawing/2014/main" id="{9DC61C1E-04F5-8B0B-33BD-04A75864A5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071" y="1808730"/>
            <a:ext cx="8436732" cy="3439870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3DD2E2FB-DE95-8CFF-ECBA-96A2657252FB}"/>
              </a:ext>
            </a:extLst>
          </p:cNvPr>
          <p:cNvSpPr txBox="1"/>
          <p:nvPr/>
        </p:nvSpPr>
        <p:spPr>
          <a:xfrm>
            <a:off x="1317348" y="5488659"/>
            <a:ext cx="90368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400" dirty="0"/>
              <a:t>Above </a:t>
            </a:r>
            <a:r>
              <a:rPr lang="de-DE" sz="2400" dirty="0" err="1"/>
              <a:t>photo</a:t>
            </a:r>
            <a:r>
              <a:rPr lang="de-DE" sz="2400" dirty="0"/>
              <a:t>: Twenty Global Women </a:t>
            </a:r>
            <a:r>
              <a:rPr lang="de-DE" sz="2400" dirty="0" err="1"/>
              <a:t>Delegates</a:t>
            </a:r>
            <a:r>
              <a:rPr lang="de-DE" sz="2400" dirty="0"/>
              <a:t> </a:t>
            </a:r>
            <a:r>
              <a:rPr lang="de-DE" sz="2400" dirty="0" err="1"/>
              <a:t>with</a:t>
            </a:r>
            <a:r>
              <a:rPr lang="de-DE" sz="2400" dirty="0"/>
              <a:t> 2 </a:t>
            </a:r>
            <a:r>
              <a:rPr lang="de-DE" sz="2400" dirty="0" err="1"/>
              <a:t>members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European </a:t>
            </a:r>
            <a:r>
              <a:rPr lang="de-DE" sz="2400" dirty="0" err="1"/>
              <a:t>Parliament</a:t>
            </a:r>
            <a:r>
              <a:rPr lang="de-DE" sz="2400" dirty="0"/>
              <a:t> </a:t>
            </a:r>
            <a:r>
              <a:rPr lang="de-DE" sz="2400" dirty="0" err="1"/>
              <a:t>Irish</a:t>
            </a:r>
            <a:r>
              <a:rPr lang="de-DE" sz="2400" dirty="0"/>
              <a:t> MEP Clare Daly and German MEP Özlem Demirel. ©Ann Wright</a:t>
            </a:r>
          </a:p>
        </p:txBody>
      </p:sp>
    </p:spTree>
    <p:extLst>
      <p:ext uri="{BB962C8B-B14F-4D97-AF65-F5344CB8AC3E}">
        <p14:creationId xmlns:p14="http://schemas.microsoft.com/office/powerpoint/2010/main" val="548318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F0F63-F2A0-E4DE-12A6-ED064300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71" y="217680"/>
            <a:ext cx="7093514" cy="1216024"/>
          </a:xfrm>
        </p:spPr>
        <p:txBody>
          <a:bodyPr/>
          <a:lstStyle/>
          <a:p>
            <a:pPr algn="ctr"/>
            <a:r>
              <a:rPr lang="de-DE"/>
              <a:t>  Strasbourg 2009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F43FB02-FEC9-EFEA-0D85-A12225B7E1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469" y="1045865"/>
            <a:ext cx="7013336" cy="4428753"/>
          </a:xfrm>
          <a:noFill/>
        </p:spPr>
        <p:txBody>
          <a:bodyPr/>
          <a:lstStyle/>
          <a:p>
            <a:pPr algn="ctr"/>
            <a:r>
              <a:rPr lang="en-US">
                <a:hlinkClick r:id="rId2"/>
              </a:rPr>
              <a:t>Women say No to NATO</a:t>
            </a:r>
            <a:r>
              <a:rPr lang="en-US"/>
              <a:t> &gt; Strasbourg April 2009 </a:t>
            </a:r>
            <a:br>
              <a:rPr lang="en-US"/>
            </a:br>
            <a:r>
              <a:rPr lang="en-US"/>
              <a:t>from </a:t>
            </a:r>
            <a:r>
              <a:rPr lang="en-US" b="1"/>
              <a:t>Women and Life on Earth</a:t>
            </a:r>
          </a:p>
          <a:p>
            <a:r>
              <a:rPr lang="de-DE">
                <a:hlinkClick r:id="rId3"/>
              </a:rPr>
              <a:t>http://wloe.org/Strasbourg-April-2009.579.0.html</a:t>
            </a:r>
            <a:endParaRPr lang="en-US" b="1"/>
          </a:p>
          <a:p>
            <a:r>
              <a:rPr lang="en-US" b="1"/>
              <a:t>Pics (c)</a:t>
            </a:r>
            <a:r>
              <a:rPr lang="de-DE" i="1"/>
              <a:t> Erika Sulzer-Kleinemeier</a:t>
            </a:r>
            <a:endParaRPr lang="de-DE"/>
          </a:p>
        </p:txBody>
      </p:sp>
      <p:pic>
        <p:nvPicPr>
          <p:cNvPr id="5" name="Grafik 4" descr="Ein Bild, das draußen, Gras, Baum, Himmel enthält.&#10;&#10;Automatisch generierte Beschreibung">
            <a:extLst>
              <a:ext uri="{FF2B5EF4-FFF2-40B4-BE49-F238E27FC236}">
                <a16:creationId xmlns:a16="http://schemas.microsoft.com/office/drawing/2014/main" id="{C86D30D2-1DCA-9482-2506-9BBAAF356D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748" y="4130504"/>
            <a:ext cx="3587737" cy="2402502"/>
          </a:xfrm>
          <a:prstGeom prst="rect">
            <a:avLst/>
          </a:prstGeom>
        </p:spPr>
      </p:pic>
      <p:pic>
        <p:nvPicPr>
          <p:cNvPr id="7" name="Grafik 6" descr="Ein Bild, das draußen, Himmel, Wasser, Fahrzeug enthält.&#10;&#10;Automatisch generierte Beschreibung">
            <a:extLst>
              <a:ext uri="{FF2B5EF4-FFF2-40B4-BE49-F238E27FC236}">
                <a16:creationId xmlns:a16="http://schemas.microsoft.com/office/drawing/2014/main" id="{2F393F67-E7E4-018A-7EC0-25E3C8E246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88" y="4066479"/>
            <a:ext cx="3683348" cy="2466528"/>
          </a:xfrm>
          <a:prstGeom prst="rect">
            <a:avLst/>
          </a:prstGeom>
        </p:spPr>
      </p:pic>
      <p:pic>
        <p:nvPicPr>
          <p:cNvPr id="9" name="Grafik 8" descr="Ein Bild, das draußen, Kleidung, Person, Mann enthält.&#10;&#10;Automatisch generierte Beschreibung">
            <a:extLst>
              <a:ext uri="{FF2B5EF4-FFF2-40B4-BE49-F238E27FC236}">
                <a16:creationId xmlns:a16="http://schemas.microsoft.com/office/drawing/2014/main" id="{325B89F6-7E2D-356A-1DAA-CD6E354B24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5274" y="3700731"/>
            <a:ext cx="4230257" cy="2832275"/>
          </a:xfrm>
          <a:prstGeom prst="rect">
            <a:avLst/>
          </a:prstGeom>
        </p:spPr>
      </p:pic>
      <p:pic>
        <p:nvPicPr>
          <p:cNvPr id="13" name="Grafik 12" descr="Ein Bild, das draußen, Kleidung, Text, Banner enthält.&#10;&#10;Automatisch generierte Beschreibung">
            <a:extLst>
              <a:ext uri="{FF2B5EF4-FFF2-40B4-BE49-F238E27FC236}">
                <a16:creationId xmlns:a16="http://schemas.microsoft.com/office/drawing/2014/main" id="{7674F557-745D-FD5A-CED2-4FEE40243E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5274" y="697728"/>
            <a:ext cx="4230258" cy="283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9475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F0F63-F2A0-E4DE-12A6-ED064300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032" y="876616"/>
            <a:ext cx="10971768" cy="1216024"/>
          </a:xfrm>
        </p:spPr>
        <p:txBody>
          <a:bodyPr>
            <a:normAutofit/>
          </a:bodyPr>
          <a:lstStyle/>
          <a:p>
            <a:pPr algn="ctr"/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NATO Summit 2024 </a:t>
            </a:r>
            <a:r>
              <a:rPr lang="de-DE" dirty="0" err="1">
                <a:solidFill>
                  <a:schemeClr val="accent5">
                    <a:lumMod val="50000"/>
                  </a:schemeClr>
                </a:solidFill>
              </a:rPr>
              <a:t>Washignton</a:t>
            </a:r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 D.C.</a:t>
            </a: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DA69BEE-E5F4-0160-625B-27953F0F4FAE}"/>
              </a:ext>
            </a:extLst>
          </p:cNvPr>
          <p:cNvGrpSpPr/>
          <p:nvPr/>
        </p:nvGrpSpPr>
        <p:grpSpPr>
          <a:xfrm>
            <a:off x="141249" y="41867"/>
            <a:ext cx="12050751" cy="952285"/>
            <a:chOff x="141249" y="41867"/>
            <a:chExt cx="12050751" cy="952285"/>
          </a:xfrm>
        </p:grpSpPr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4DFD474-F179-79CF-80A6-1C2AF8ED4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79786" y="41867"/>
              <a:ext cx="4312214" cy="93966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C0250A9C-23C1-2092-43F5-EBE2FFF43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8732" y="62756"/>
              <a:ext cx="4135080" cy="89071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8366B50E-53C1-CA63-596B-CCB8FA91B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249" y="61563"/>
              <a:ext cx="3717483" cy="932589"/>
            </a:xfrm>
            <a:prstGeom prst="rect">
              <a:avLst/>
            </a:prstGeom>
          </p:spPr>
        </p:pic>
      </p:grpSp>
      <p:pic>
        <p:nvPicPr>
          <p:cNvPr id="3" name="Grafik 2">
            <a:extLst>
              <a:ext uri="{FF2B5EF4-FFF2-40B4-BE49-F238E27FC236}">
                <a16:creationId xmlns:a16="http://schemas.microsoft.com/office/drawing/2014/main" id="{4D4AD0E8-4515-75C2-86C7-6139211BF0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9978" y="1808012"/>
            <a:ext cx="81438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7602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F0F63-F2A0-E4DE-12A6-ED064300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032" y="876616"/>
            <a:ext cx="10971768" cy="1216024"/>
          </a:xfrm>
        </p:spPr>
        <p:txBody>
          <a:bodyPr>
            <a:normAutofit/>
          </a:bodyPr>
          <a:lstStyle/>
          <a:p>
            <a:pPr algn="ctr"/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NATO Summit 2024 </a:t>
            </a:r>
            <a:r>
              <a:rPr lang="de-DE" dirty="0" err="1">
                <a:solidFill>
                  <a:schemeClr val="accent5">
                    <a:lumMod val="50000"/>
                  </a:schemeClr>
                </a:solidFill>
              </a:rPr>
              <a:t>Washignton</a:t>
            </a:r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 D.C.</a:t>
            </a: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DA69BEE-E5F4-0160-625B-27953F0F4FAE}"/>
              </a:ext>
            </a:extLst>
          </p:cNvPr>
          <p:cNvGrpSpPr/>
          <p:nvPr/>
        </p:nvGrpSpPr>
        <p:grpSpPr>
          <a:xfrm>
            <a:off x="141249" y="41867"/>
            <a:ext cx="12050751" cy="952285"/>
            <a:chOff x="141249" y="41867"/>
            <a:chExt cx="12050751" cy="952285"/>
          </a:xfrm>
        </p:grpSpPr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4DFD474-F179-79CF-80A6-1C2AF8ED4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79786" y="41867"/>
              <a:ext cx="4312214" cy="93966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C0250A9C-23C1-2092-43F5-EBE2FFF43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8732" y="62756"/>
              <a:ext cx="4135080" cy="89071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8366B50E-53C1-CA63-596B-CCB8FA91B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249" y="61563"/>
              <a:ext cx="3717483" cy="932589"/>
            </a:xfrm>
            <a:prstGeom prst="rect">
              <a:avLst/>
            </a:prstGeom>
          </p:spPr>
        </p:pic>
      </p:grpSp>
      <p:pic>
        <p:nvPicPr>
          <p:cNvPr id="4" name="Grafik 3">
            <a:extLst>
              <a:ext uri="{FF2B5EF4-FFF2-40B4-BE49-F238E27FC236}">
                <a16:creationId xmlns:a16="http://schemas.microsoft.com/office/drawing/2014/main" id="{7B66BC81-BFBD-1B2E-E656-96169FEE1E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023" y="1943904"/>
            <a:ext cx="5383306" cy="403748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14CA2E70-EB9E-6E21-695C-16E8BA81EB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2350" y="2000250"/>
            <a:ext cx="5383307" cy="4037480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5A3917DC-8561-EC7C-9BA5-13ACA609797D}"/>
              </a:ext>
            </a:extLst>
          </p:cNvPr>
          <p:cNvSpPr txBox="1"/>
          <p:nvPr/>
        </p:nvSpPr>
        <p:spPr>
          <a:xfrm>
            <a:off x="883023" y="6037730"/>
            <a:ext cx="110233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Saturday Conference left </a:t>
            </a:r>
            <a:r>
              <a:rPr lang="en-US" dirty="0" err="1"/>
              <a:t>Sevim</a:t>
            </a:r>
            <a:r>
              <a:rPr lang="en-US" dirty="0"/>
              <a:t> </a:t>
            </a:r>
            <a:r>
              <a:rPr lang="en-US" dirty="0" err="1"/>
              <a:t>Dagdelen</a:t>
            </a:r>
            <a:r>
              <a:rPr lang="en-US" dirty="0"/>
              <a:t> right Ann Wright</a:t>
            </a:r>
            <a:endParaRPr lang="de-DE" dirty="0"/>
          </a:p>
          <a:p>
            <a:r>
              <a:rPr lang="de-DE" dirty="0"/>
              <a:t>https://www.no-to-nato.org/actions-around-nato-summits/actions-and-articles-nato-summit-2024-washington-dc/</a:t>
            </a:r>
          </a:p>
        </p:txBody>
      </p:sp>
    </p:spTree>
    <p:extLst>
      <p:ext uri="{BB962C8B-B14F-4D97-AF65-F5344CB8AC3E}">
        <p14:creationId xmlns:p14="http://schemas.microsoft.com/office/powerpoint/2010/main" val="34263035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F0F63-F2A0-E4DE-12A6-ED064300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8349" y="3478622"/>
            <a:ext cx="8285957" cy="1216024"/>
          </a:xfrm>
        </p:spPr>
        <p:txBody>
          <a:bodyPr>
            <a:normAutofit/>
          </a:bodyPr>
          <a:lstStyle/>
          <a:p>
            <a:pPr algn="ctr"/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 The END               </a:t>
            </a:r>
            <a:r>
              <a:rPr lang="de-DE" dirty="0" err="1">
                <a:solidFill>
                  <a:schemeClr val="accent5">
                    <a:lumMod val="50000"/>
                  </a:schemeClr>
                </a:solidFill>
              </a:rPr>
              <a:t>Thank</a:t>
            </a:r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dirty="0" err="1">
                <a:solidFill>
                  <a:schemeClr val="accent5">
                    <a:lumMod val="50000"/>
                  </a:schemeClr>
                </a:solidFill>
              </a:rPr>
              <a:t>You</a:t>
            </a:r>
            <a:endParaRPr lang="de-DE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DA69BEE-E5F4-0160-625B-27953F0F4FAE}"/>
              </a:ext>
            </a:extLst>
          </p:cNvPr>
          <p:cNvGrpSpPr/>
          <p:nvPr/>
        </p:nvGrpSpPr>
        <p:grpSpPr>
          <a:xfrm>
            <a:off x="141249" y="41867"/>
            <a:ext cx="12050751" cy="952285"/>
            <a:chOff x="141249" y="41867"/>
            <a:chExt cx="12050751" cy="952285"/>
          </a:xfrm>
        </p:grpSpPr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4DFD474-F179-79CF-80A6-1C2AF8ED4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79786" y="41867"/>
              <a:ext cx="4312214" cy="93966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C0250A9C-23C1-2092-43F5-EBE2FFF43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8732" y="62756"/>
              <a:ext cx="4135080" cy="89071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8366B50E-53C1-CA63-596B-CCB8FA91B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249" y="61563"/>
              <a:ext cx="3717483" cy="932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837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50D3EAE7-17F8-2FB6-A9C4-32272B2A6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31" y="1811842"/>
            <a:ext cx="7262031" cy="482847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26F0F63-F2A0-E4DE-12A6-ED064300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70" y="217680"/>
            <a:ext cx="11441151" cy="1216024"/>
          </a:xfrm>
        </p:spPr>
        <p:txBody>
          <a:bodyPr/>
          <a:lstStyle/>
          <a:p>
            <a:r>
              <a:rPr lang="en-US" b="1"/>
              <a:t>The workshop: Strasbourg, April 3, 2009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F43FB02-FEC9-EFEA-0D85-A12225B7E1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469" y="1045865"/>
            <a:ext cx="9810604" cy="4428753"/>
          </a:xfrm>
          <a:noFill/>
        </p:spPr>
        <p:txBody>
          <a:bodyPr/>
          <a:lstStyle/>
          <a:p>
            <a:pPr algn="ctr"/>
            <a:br>
              <a:rPr lang="en-US"/>
            </a:br>
            <a:endParaRPr lang="de-DE"/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AC5272EA-899B-45F9-231B-2D0DC913BB67}"/>
              </a:ext>
            </a:extLst>
          </p:cNvPr>
          <p:cNvSpPr txBox="1">
            <a:spLocks/>
          </p:cNvSpPr>
          <p:nvPr/>
        </p:nvSpPr>
        <p:spPr>
          <a:xfrm>
            <a:off x="498869" y="1198265"/>
            <a:ext cx="11284252" cy="527687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SzPct val="80000"/>
              <a:buFont typeface="Arial" panose="020B0604020202020204" pitchFamily="34" charset="0"/>
              <a:buChar char="•"/>
              <a:defRPr sz="20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1pPr>
            <a:lvl2pPr marL="27432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18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2pPr>
            <a:lvl3pPr marL="605790" indent="-2857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80000"/>
              <a:buFont typeface="Arial" panose="020B0604020202020204" pitchFamily="34" charset="0"/>
              <a:buChar char="•"/>
              <a:defRPr sz="16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3pPr>
            <a:lvl4pPr marL="630936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Tx/>
              <a:buNone/>
              <a:defRPr sz="14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4pPr>
            <a:lvl5pPr marL="82296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80000"/>
              <a:buFont typeface="Arial" panose="020B0604020202020204" pitchFamily="34" charset="0"/>
              <a:buChar char="•"/>
              <a:defRPr sz="1400" kern="1200" spc="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Batang" panose="02030600000101010101" pitchFamily="18" charset="-127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/>
              <a:t>NATO = Security? Gender questions</a:t>
            </a:r>
          </a:p>
          <a:p>
            <a:pPr marL="0" indent="0">
              <a:buNone/>
            </a:pPr>
            <a:r>
              <a:rPr lang="en-US"/>
              <a:t>wloe.org/The-workshop.555.0.html</a:t>
            </a:r>
            <a:endParaRPr lang="en-US" b="1"/>
          </a:p>
          <a:p>
            <a:pPr marL="0" indent="0">
              <a:buNone/>
            </a:pPr>
            <a:r>
              <a:rPr lang="en-US" b="1"/>
              <a:t>Some 40 people communicated </a:t>
            </a:r>
            <a:br>
              <a:rPr lang="en-US" b="1"/>
            </a:br>
            <a:r>
              <a:rPr lang="en-US" b="1"/>
              <a:t>in 5 languages in a noisy sports hall </a:t>
            </a:r>
            <a:br>
              <a:rPr lang="en-US" b="1"/>
            </a:br>
            <a:r>
              <a:rPr lang="en-US" b="1"/>
              <a:t>far outside the central city. </a:t>
            </a:r>
          </a:p>
          <a:p>
            <a:pPr marL="0" indent="0">
              <a:buNone/>
            </a:pPr>
            <a:br>
              <a:rPr lang="en-US" b="1"/>
            </a:br>
            <a:r>
              <a:rPr lang="en-US"/>
              <a:t>It was the only possible location </a:t>
            </a:r>
            <a:br>
              <a:rPr lang="en-US"/>
            </a:br>
            <a:r>
              <a:rPr lang="en-US"/>
              <a:t>for the organizers and possible at all </a:t>
            </a:r>
            <a:br>
              <a:rPr lang="en-US"/>
            </a:br>
            <a:r>
              <a:rPr lang="en-US"/>
              <a:t>because of the great support from </a:t>
            </a:r>
            <a:br>
              <a:rPr lang="en-US"/>
            </a:br>
            <a:r>
              <a:rPr lang="en-US"/>
              <a:t>local peace activists determined </a:t>
            </a:r>
            <a:br>
              <a:rPr lang="en-US"/>
            </a:br>
            <a:r>
              <a:rPr lang="en-US"/>
              <a:t>that voices countering the military </a:t>
            </a:r>
            <a:br>
              <a:rPr lang="en-US"/>
            </a:br>
            <a:r>
              <a:rPr lang="en-US"/>
              <a:t>might of NATO must be heard.</a:t>
            </a:r>
          </a:p>
          <a:p>
            <a:pPr marL="0" indent="0">
              <a:buNone/>
            </a:pPr>
            <a:r>
              <a:rPr lang="en-US"/>
              <a:t>Meeting in the gymnasium.</a:t>
            </a:r>
          </a:p>
          <a:p>
            <a:pPr marL="0" indent="0">
              <a:buNone/>
            </a:pPr>
            <a:r>
              <a:rPr lang="en-US"/>
              <a:t>Photo: Lena </a:t>
            </a:r>
            <a:r>
              <a:rPr lang="en-US" err="1"/>
              <a:t>Horleman</a:t>
            </a:r>
            <a:r>
              <a:rPr lang="en-US"/>
              <a:t> </a:t>
            </a:r>
          </a:p>
          <a:p>
            <a:pPr marL="0" indent="0">
              <a:buNone/>
            </a:pPr>
            <a:endParaRPr lang="en-US"/>
          </a:p>
          <a:p>
            <a:pPr marL="0" indent="0" algn="ctr">
              <a:buNone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9009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F0F63-F2A0-E4DE-12A6-ED064300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308" y="856445"/>
            <a:ext cx="11299902" cy="1216024"/>
          </a:xfrm>
        </p:spPr>
        <p:txBody>
          <a:bodyPr>
            <a:normAutofit/>
          </a:bodyPr>
          <a:lstStyle/>
          <a:p>
            <a:pPr algn="ctr"/>
            <a:r>
              <a:rPr lang="de-DE" err="1">
                <a:solidFill>
                  <a:schemeClr val="accent5">
                    <a:lumMod val="50000"/>
                  </a:schemeClr>
                </a:solidFill>
              </a:rPr>
              <a:t>iNternational</a:t>
            </a:r>
            <a:r>
              <a:rPr lang="de-DE">
                <a:solidFill>
                  <a:schemeClr val="accent5">
                    <a:lumMod val="50000"/>
                  </a:schemeClr>
                </a:solidFill>
              </a:rPr>
              <a:t> Network </a:t>
            </a:r>
            <a:br>
              <a:rPr lang="de-DE">
                <a:solidFill>
                  <a:schemeClr val="accent5">
                    <a:lumMod val="50000"/>
                  </a:schemeClr>
                </a:solidFill>
              </a:rPr>
            </a:br>
            <a:r>
              <a:rPr lang="de-DE" err="1">
                <a:solidFill>
                  <a:schemeClr val="accent5">
                    <a:lumMod val="50000"/>
                  </a:schemeClr>
                </a:solidFill>
              </a:rPr>
              <a:t>No</a:t>
            </a:r>
            <a:r>
              <a:rPr lang="de-DE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DE">
                <a:solidFill>
                  <a:schemeClr val="accent5">
                    <a:lumMod val="50000"/>
                  </a:schemeClr>
                </a:solidFill>
              </a:rPr>
              <a:t> war – </a:t>
            </a:r>
            <a:r>
              <a:rPr lang="de-DE" err="1">
                <a:solidFill>
                  <a:schemeClr val="accent5">
                    <a:lumMod val="50000"/>
                  </a:schemeClr>
                </a:solidFill>
              </a:rPr>
              <a:t>No</a:t>
            </a:r>
            <a:r>
              <a:rPr lang="de-DE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DE">
                <a:solidFill>
                  <a:schemeClr val="accent5">
                    <a:lumMod val="50000"/>
                  </a:schemeClr>
                </a:solidFill>
              </a:rPr>
              <a:t> NATO</a:t>
            </a: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DA69BEE-E5F4-0160-625B-27953F0F4FAE}"/>
              </a:ext>
            </a:extLst>
          </p:cNvPr>
          <p:cNvGrpSpPr/>
          <p:nvPr/>
        </p:nvGrpSpPr>
        <p:grpSpPr>
          <a:xfrm>
            <a:off x="70624" y="-11006"/>
            <a:ext cx="12050751" cy="952285"/>
            <a:chOff x="141249" y="41867"/>
            <a:chExt cx="12050751" cy="952285"/>
          </a:xfrm>
        </p:grpSpPr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4DFD474-F179-79CF-80A6-1C2AF8ED4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79786" y="41867"/>
              <a:ext cx="4312214" cy="93966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C0250A9C-23C1-2092-43F5-EBE2FFF43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8732" y="62756"/>
              <a:ext cx="4135080" cy="89071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8366B50E-53C1-CA63-596B-CCB8FA91B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249" y="61563"/>
              <a:ext cx="3717483" cy="932589"/>
            </a:xfrm>
            <a:prstGeom prst="rect">
              <a:avLst/>
            </a:prstGeom>
          </p:spPr>
        </p:pic>
      </p:grp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451DF7F8-7846-F681-5F8F-3C314B43FA1B}"/>
              </a:ext>
            </a:extLst>
          </p:cNvPr>
          <p:cNvGrpSpPr/>
          <p:nvPr/>
        </p:nvGrpSpPr>
        <p:grpSpPr>
          <a:xfrm>
            <a:off x="3578955" y="2016720"/>
            <a:ext cx="4891081" cy="612787"/>
            <a:chOff x="3578955" y="2016720"/>
            <a:chExt cx="4891081" cy="612787"/>
          </a:xfrm>
        </p:grpSpPr>
        <p:sp>
          <p:nvSpPr>
            <p:cNvPr id="26" name="Textfeld 25">
              <a:extLst>
                <a:ext uri="{FF2B5EF4-FFF2-40B4-BE49-F238E27FC236}">
                  <a16:creationId xmlns:a16="http://schemas.microsoft.com/office/drawing/2014/main" id="{2F65BB79-0998-943B-4D6F-410412DD2B5D}"/>
                </a:ext>
              </a:extLst>
            </p:cNvPr>
            <p:cNvSpPr txBox="1"/>
            <p:nvPr/>
          </p:nvSpPr>
          <p:spPr>
            <a:xfrm>
              <a:off x="4152217" y="2106287"/>
              <a:ext cx="431781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de-DE" sz="2800" err="1">
                  <a:hlinkClick r:id="rId5"/>
                </a:rPr>
                <a:t>NotoWAR.NotoNATO</a:t>
              </a:r>
              <a:endParaRPr lang="de-DE" sz="2800"/>
            </a:p>
          </p:txBody>
        </p:sp>
        <p:pic>
          <p:nvPicPr>
            <p:cNvPr id="30" name="Grafik 29" descr="Ein Bild, das Symbol, Logo, Text enthält.&#10;&#10;Automatisch generierte Beschreibung">
              <a:extLst>
                <a:ext uri="{FF2B5EF4-FFF2-40B4-BE49-F238E27FC236}">
                  <a16:creationId xmlns:a16="http://schemas.microsoft.com/office/drawing/2014/main" id="{F7C271A0-6D99-05BF-DC5F-2EC41BE817F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8955" y="2016720"/>
              <a:ext cx="609600" cy="590550"/>
            </a:xfrm>
            <a:prstGeom prst="rect">
              <a:avLst/>
            </a:prstGeom>
          </p:spPr>
        </p:pic>
      </p:grpSp>
      <p:sp>
        <p:nvSpPr>
          <p:cNvPr id="35" name="Textfeld 34">
            <a:extLst>
              <a:ext uri="{FF2B5EF4-FFF2-40B4-BE49-F238E27FC236}">
                <a16:creationId xmlns:a16="http://schemas.microsoft.com/office/drawing/2014/main" id="{C5493E29-BF62-325C-5857-085256165EFD}"/>
              </a:ext>
            </a:extLst>
          </p:cNvPr>
          <p:cNvSpPr txBox="1"/>
          <p:nvPr/>
        </p:nvSpPr>
        <p:spPr>
          <a:xfrm>
            <a:off x="4370305" y="2725945"/>
            <a:ext cx="36235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>
                <a:hlinkClick r:id="rId7"/>
              </a:rPr>
              <a:t>twitter.com/</a:t>
            </a:r>
            <a:r>
              <a:rPr lang="pl-PL" sz="2800" err="1">
                <a:hlinkClick r:id="rId7"/>
              </a:rPr>
              <a:t>no_to_nato</a:t>
            </a:r>
            <a:endParaRPr lang="de-DE" sz="2800"/>
          </a:p>
        </p:txBody>
      </p:sp>
      <p:pic>
        <p:nvPicPr>
          <p:cNvPr id="38" name="Grafik 37">
            <a:extLst>
              <a:ext uri="{FF2B5EF4-FFF2-40B4-BE49-F238E27FC236}">
                <a16:creationId xmlns:a16="http://schemas.microsoft.com/office/drawing/2014/main" id="{F4BCBB16-DA0C-550F-E282-08C7A08C8D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89" y="2704384"/>
            <a:ext cx="740284" cy="610409"/>
          </a:xfrm>
          <a:prstGeom prst="rect">
            <a:avLst/>
          </a:prstGeom>
        </p:spPr>
      </p:pic>
      <p:sp>
        <p:nvSpPr>
          <p:cNvPr id="39" name="Textfeld 38">
            <a:extLst>
              <a:ext uri="{FF2B5EF4-FFF2-40B4-BE49-F238E27FC236}">
                <a16:creationId xmlns:a16="http://schemas.microsoft.com/office/drawing/2014/main" id="{050E0C8A-2A53-C343-547F-AFF74EEDC79E}"/>
              </a:ext>
            </a:extLst>
          </p:cNvPr>
          <p:cNvSpPr txBox="1"/>
          <p:nvPr/>
        </p:nvSpPr>
        <p:spPr>
          <a:xfrm>
            <a:off x="7923346" y="2075783"/>
            <a:ext cx="3913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800">
                <a:hlinkClick r:id="rId9"/>
              </a:rPr>
              <a:t>info@no-to-nato.org</a:t>
            </a:r>
            <a:endParaRPr lang="de-DE" sz="2800"/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5B0A86D8-712D-E8A8-49F8-F5B8CFE03B51}"/>
              </a:ext>
            </a:extLst>
          </p:cNvPr>
          <p:cNvSpPr txBox="1"/>
          <p:nvPr/>
        </p:nvSpPr>
        <p:spPr>
          <a:xfrm>
            <a:off x="8393151" y="3985211"/>
            <a:ext cx="36129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>
                <a:hlinkClick r:id="rId10"/>
              </a:rPr>
              <a:t>https://www.womenagainstnato.org/</a:t>
            </a:r>
            <a:endParaRPr lang="de-DE"/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37E1BC45-ECC5-2CD5-B9CB-3BCB52D54356}"/>
              </a:ext>
            </a:extLst>
          </p:cNvPr>
          <p:cNvSpPr txBox="1"/>
          <p:nvPr/>
        </p:nvSpPr>
        <p:spPr>
          <a:xfrm>
            <a:off x="621674" y="3009588"/>
            <a:ext cx="219365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800" err="1">
                <a:hlinkClick r:id="rId11"/>
              </a:rPr>
              <a:t>calendar</a:t>
            </a:r>
            <a:r>
              <a:rPr lang="de-DE" sz="2800">
                <a:hlinkClick r:id="rId11"/>
              </a:rPr>
              <a:t> </a:t>
            </a:r>
            <a:r>
              <a:rPr lang="de-DE" sz="2800" err="1">
                <a:hlinkClick r:id="rId11"/>
              </a:rPr>
              <a:t>of</a:t>
            </a:r>
            <a:r>
              <a:rPr lang="de-DE" sz="2800">
                <a:hlinkClick r:id="rId11"/>
              </a:rPr>
              <a:t> </a:t>
            </a:r>
            <a:r>
              <a:rPr lang="de-DE" sz="2800" err="1">
                <a:hlinkClick r:id="rId11"/>
              </a:rPr>
              <a:t>peace</a:t>
            </a:r>
            <a:r>
              <a:rPr lang="de-DE" sz="2800">
                <a:hlinkClick r:id="rId11"/>
              </a:rPr>
              <a:t> </a:t>
            </a:r>
            <a:r>
              <a:rPr lang="de-DE" sz="2800" err="1">
                <a:hlinkClick r:id="rId11"/>
              </a:rPr>
              <a:t>activities</a:t>
            </a:r>
            <a:endParaRPr lang="de-DE" sz="2800"/>
          </a:p>
        </p:txBody>
      </p:sp>
      <p:pic>
        <p:nvPicPr>
          <p:cNvPr id="41" name="Grafik 40" descr="Ein Bild, das Text, Screenshot, Grafikdesign, Schrift enthält.&#10;&#10;Automatisch generierte Beschreibung">
            <a:hlinkClick r:id="rId12"/>
            <a:extLst>
              <a:ext uri="{FF2B5EF4-FFF2-40B4-BE49-F238E27FC236}">
                <a16:creationId xmlns:a16="http://schemas.microsoft.com/office/drawing/2014/main" id="{302C649A-DB9A-FAFA-7E98-A7020A0A2C2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2829" y="2724671"/>
            <a:ext cx="3124361" cy="1260540"/>
          </a:xfrm>
          <a:prstGeom prst="rect">
            <a:avLst/>
          </a:prstGeom>
        </p:spPr>
      </p:pic>
      <p:pic>
        <p:nvPicPr>
          <p:cNvPr id="47" name="Grafik 46" descr="Ein Bild, das Vogel, Text enthält.&#10;&#10;Automatisch generierte Beschreibung">
            <a:hlinkClick r:id="rId11"/>
            <a:extLst>
              <a:ext uri="{FF2B5EF4-FFF2-40B4-BE49-F238E27FC236}">
                <a16:creationId xmlns:a16="http://schemas.microsoft.com/office/drawing/2014/main" id="{13BB7473-484D-0C35-6108-40807C1DDD7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74" y="4635373"/>
            <a:ext cx="1964045" cy="1964045"/>
          </a:xfrm>
          <a:prstGeom prst="rect">
            <a:avLst/>
          </a:prstGeom>
        </p:spPr>
      </p:pic>
      <p:sp>
        <p:nvSpPr>
          <p:cNvPr id="52" name="Rectangle 7">
            <a:extLst>
              <a:ext uri="{FF2B5EF4-FFF2-40B4-BE49-F238E27FC236}">
                <a16:creationId xmlns:a16="http://schemas.microsoft.com/office/drawing/2014/main" id="{8A7A899B-9301-E661-0C82-F53A463ACE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5333" y="5583021"/>
            <a:ext cx="8569975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Subscribe </a:t>
            </a:r>
            <a:r>
              <a:rPr kumimoji="0" lang="de-DE" altLang="de-DE" sz="2800" b="1" i="0" u="none" strike="noStrike" cap="none" normalizeH="0" baseline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to</a:t>
            </a:r>
            <a:r>
              <a:rPr kumimoji="0" lang="de-DE" altLang="de-DE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2800" b="1" i="0" u="none" strike="noStrike" cap="none" normalizeH="0" baseline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our</a:t>
            </a:r>
            <a:r>
              <a:rPr kumimoji="0" lang="de-DE" altLang="de-DE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2800" b="1" i="0" u="none" strike="noStrike" cap="none" normalizeH="0" baseline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newsletter</a:t>
            </a:r>
            <a:r>
              <a:rPr kumimoji="0" lang="de-DE" altLang="de-DE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15"/>
              </a:rPr>
              <a:t>no-to-nato-newsletter-subscribe@lists.riseup.net</a:t>
            </a:r>
            <a:endParaRPr kumimoji="0" lang="de-DE" altLang="de-DE" sz="2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3" name="Rectangle 8">
            <a:extLst>
              <a:ext uri="{FF2B5EF4-FFF2-40B4-BE49-F238E27FC236}">
                <a16:creationId xmlns:a16="http://schemas.microsoft.com/office/drawing/2014/main" id="{6D1F897B-7D7B-E922-CAEA-A05E0D3E81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1587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54" name="Rectangle 9">
            <a:extLst>
              <a:ext uri="{FF2B5EF4-FFF2-40B4-BE49-F238E27FC236}">
                <a16:creationId xmlns:a16="http://schemas.microsoft.com/office/drawing/2014/main" id="{60CBA14B-427E-C281-9BDE-A89F037DD7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5333" y="4550194"/>
            <a:ext cx="8767067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Subscribe </a:t>
            </a:r>
            <a:r>
              <a:rPr kumimoji="0" lang="de-DE" altLang="de-DE" sz="2800" b="1" i="0" u="none" strike="noStrike" cap="none" normalizeH="0" baseline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to</a:t>
            </a:r>
            <a:r>
              <a:rPr kumimoji="0" lang="de-DE" altLang="de-DE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2800" b="1" i="0" u="none" strike="noStrike" cap="none" normalizeH="0" baseline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our</a:t>
            </a:r>
            <a:r>
              <a:rPr kumimoji="0" lang="de-DE" altLang="de-DE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2800" b="1" i="0" u="none" strike="noStrike" cap="none" normalizeH="0" baseline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no-to-nato</a:t>
            </a:r>
            <a:r>
              <a:rPr kumimoji="0" lang="de-DE" altLang="de-DE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2800" b="1" i="0" u="none" strike="noStrike" cap="none" normalizeH="0" baseline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mailing</a:t>
            </a:r>
            <a:r>
              <a:rPr kumimoji="0" lang="de-DE" altLang="de-DE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2800" b="1" i="0" u="none" strike="noStrike" cap="none" normalizeH="0" baseline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list</a:t>
            </a:r>
            <a:endParaRPr kumimoji="0" lang="de-DE" altLang="de-DE" sz="2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800" b="1" i="0" u="none" strike="noStrike" cap="none" normalizeH="0" baseline="0">
                <a:ln>
                  <a:noFill/>
                </a:ln>
                <a:solidFill>
                  <a:srgbClr val="339966"/>
                </a:solidFill>
                <a:effectLst/>
                <a:latin typeface="Arial" panose="020B0604020202020204" pitchFamily="34" charset="0"/>
                <a:hlinkClick r:id="rId16" tooltip="https://lists.riseup.net/www/info/no-to-nato"/>
              </a:rPr>
              <a:t>no-to-nato-subscribe@lists.riseup.net</a:t>
            </a:r>
            <a:endParaRPr kumimoji="0" lang="de-DE" altLang="de-DE" sz="2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52AB3D29-7C30-FFF0-ECC6-5A2251F02780}"/>
              </a:ext>
            </a:extLst>
          </p:cNvPr>
          <p:cNvSpPr txBox="1"/>
          <p:nvPr/>
        </p:nvSpPr>
        <p:spPr>
          <a:xfrm>
            <a:off x="2852504" y="3596087"/>
            <a:ext cx="479130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</a:rPr>
              <a:t>Founding statement </a:t>
            </a:r>
            <a:br>
              <a:rPr lang="en-US" sz="2800" b="1">
                <a:latin typeface="Arial" panose="020B0604020202020204" pitchFamily="34" charset="0"/>
                <a:cs typeface="Arial" panose="020B0604020202020204" pitchFamily="34" charset="0"/>
                <a:hlinkClick r:id="rId17"/>
              </a:rPr>
            </a:br>
            <a:r>
              <a:rPr lang="en-US" sz="2800" b="1">
                <a:latin typeface="Arial" panose="020B0604020202020204" pitchFamily="34" charset="0"/>
                <a:cs typeface="Arial" panose="020B0604020202020204" pitchFamily="34" charset="0"/>
                <a:hlinkClick r:id="rId17"/>
              </a:rPr>
              <a:t>Appeal from </a:t>
            </a:r>
            <a:r>
              <a:rPr lang="en-US" sz="2800" b="1" err="1">
                <a:latin typeface="Arial" panose="020B0604020202020204" pitchFamily="34" charset="0"/>
                <a:cs typeface="Arial" panose="020B0604020202020204" pitchFamily="34" charset="0"/>
                <a:hlinkClick r:id="rId17"/>
              </a:rPr>
              <a:t>Stuttgard</a:t>
            </a:r>
            <a:endParaRPr lang="de-DE" sz="2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193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F0F63-F2A0-E4DE-12A6-ED064300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308" y="856445"/>
            <a:ext cx="11299902" cy="1216024"/>
          </a:xfrm>
        </p:spPr>
        <p:txBody>
          <a:bodyPr>
            <a:normAutofit/>
          </a:bodyPr>
          <a:lstStyle/>
          <a:p>
            <a:pPr algn="ctr"/>
            <a:r>
              <a:rPr lang="de-DE" err="1">
                <a:solidFill>
                  <a:schemeClr val="accent5">
                    <a:lumMod val="50000"/>
                  </a:schemeClr>
                </a:solidFill>
              </a:rPr>
              <a:t>iNternational</a:t>
            </a:r>
            <a:r>
              <a:rPr lang="de-DE">
                <a:solidFill>
                  <a:schemeClr val="accent5">
                    <a:lumMod val="50000"/>
                  </a:schemeClr>
                </a:solidFill>
              </a:rPr>
              <a:t> Network </a:t>
            </a:r>
            <a:br>
              <a:rPr lang="de-DE">
                <a:solidFill>
                  <a:schemeClr val="accent5">
                    <a:lumMod val="50000"/>
                  </a:schemeClr>
                </a:solidFill>
              </a:rPr>
            </a:br>
            <a:r>
              <a:rPr lang="de-DE" err="1">
                <a:solidFill>
                  <a:schemeClr val="accent5">
                    <a:lumMod val="50000"/>
                  </a:schemeClr>
                </a:solidFill>
              </a:rPr>
              <a:t>No</a:t>
            </a:r>
            <a:r>
              <a:rPr lang="de-DE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DE">
                <a:solidFill>
                  <a:schemeClr val="accent5">
                    <a:lumMod val="50000"/>
                  </a:schemeClr>
                </a:solidFill>
              </a:rPr>
              <a:t> war – </a:t>
            </a:r>
            <a:r>
              <a:rPr lang="de-DE" err="1">
                <a:solidFill>
                  <a:schemeClr val="accent5">
                    <a:lumMod val="50000"/>
                  </a:schemeClr>
                </a:solidFill>
              </a:rPr>
              <a:t>No</a:t>
            </a:r>
            <a:r>
              <a:rPr lang="de-DE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err="1">
                <a:solidFill>
                  <a:schemeClr val="accent5">
                    <a:lumMod val="50000"/>
                  </a:schemeClr>
                </a:solidFill>
              </a:rPr>
              <a:t>to</a:t>
            </a:r>
            <a:r>
              <a:rPr lang="de-DE">
                <a:solidFill>
                  <a:schemeClr val="accent5">
                    <a:lumMod val="50000"/>
                  </a:schemeClr>
                </a:solidFill>
              </a:rPr>
              <a:t> NATO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94D1050F-50AD-7CD9-FBBA-997DBF48D4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5432" y="2393618"/>
            <a:ext cx="3073298" cy="1246284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1F75CD1C-F327-65A0-C07C-9AB2EC6611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308" y="2866158"/>
            <a:ext cx="2796999" cy="3825716"/>
          </a:xfrm>
          <a:prstGeom prst="rect">
            <a:avLst/>
          </a:prstGeom>
        </p:spPr>
      </p:pic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DA69BEE-E5F4-0160-625B-27953F0F4FAE}"/>
              </a:ext>
            </a:extLst>
          </p:cNvPr>
          <p:cNvGrpSpPr/>
          <p:nvPr/>
        </p:nvGrpSpPr>
        <p:grpSpPr>
          <a:xfrm>
            <a:off x="141249" y="41867"/>
            <a:ext cx="12050751" cy="952285"/>
            <a:chOff x="141249" y="41867"/>
            <a:chExt cx="12050751" cy="952285"/>
          </a:xfrm>
        </p:grpSpPr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4DFD474-F179-79CF-80A6-1C2AF8ED4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79786" y="41867"/>
              <a:ext cx="4312214" cy="93966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C0250A9C-23C1-2092-43F5-EBE2FFF43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58732" y="62756"/>
              <a:ext cx="4135080" cy="89071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8366B50E-53C1-CA63-596B-CCB8FA91B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1249" y="61563"/>
              <a:ext cx="3717483" cy="932589"/>
            </a:xfrm>
            <a:prstGeom prst="rect">
              <a:avLst/>
            </a:prstGeom>
          </p:spPr>
        </p:pic>
      </p:grpSp>
      <p:sp>
        <p:nvSpPr>
          <p:cNvPr id="5" name="Textfeld 4">
            <a:extLst>
              <a:ext uri="{FF2B5EF4-FFF2-40B4-BE49-F238E27FC236}">
                <a16:creationId xmlns:a16="http://schemas.microsoft.com/office/drawing/2014/main" id="{679DDCAD-8518-1342-96FC-C19DA7343608}"/>
              </a:ext>
            </a:extLst>
          </p:cNvPr>
          <p:cNvSpPr txBox="1"/>
          <p:nvPr/>
        </p:nvSpPr>
        <p:spPr>
          <a:xfrm>
            <a:off x="3497559" y="2968952"/>
            <a:ext cx="874360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400" dirty="0" err="1"/>
              <a:t>Overview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Strasbourg </a:t>
            </a:r>
            <a:r>
              <a:rPr lang="de-DE" sz="2400" dirty="0" err="1"/>
              <a:t>dates</a:t>
            </a:r>
            <a:endParaRPr lang="de-DE" sz="2400" dirty="0"/>
          </a:p>
          <a:p>
            <a:endParaRPr lang="de-DE" sz="2400" dirty="0"/>
          </a:p>
          <a:p>
            <a:r>
              <a:rPr lang="de-DE" sz="2400" dirty="0"/>
              <a:t>1-5 April: International Resistance Camp </a:t>
            </a:r>
          </a:p>
          <a:p>
            <a:r>
              <a:rPr lang="de-DE" sz="2400" dirty="0"/>
              <a:t>3-5 April: Counter-</a:t>
            </a:r>
            <a:r>
              <a:rPr lang="de-DE" sz="2400" dirty="0" err="1"/>
              <a:t>summit</a:t>
            </a:r>
            <a:r>
              <a:rPr lang="de-DE" sz="2400" dirty="0"/>
              <a:t> in Strasbourg </a:t>
            </a:r>
          </a:p>
          <a:p>
            <a:r>
              <a:rPr lang="de-DE" sz="2400" dirty="0"/>
              <a:t>3-4 April: Blockades / </a:t>
            </a:r>
            <a:r>
              <a:rPr lang="de-DE" sz="2400" dirty="0" err="1"/>
              <a:t>civil</a:t>
            </a:r>
            <a:r>
              <a:rPr lang="de-DE" sz="2400" dirty="0"/>
              <a:t> </a:t>
            </a:r>
            <a:r>
              <a:rPr lang="de-DE" sz="2400" dirty="0" err="1"/>
              <a:t>resistance</a:t>
            </a:r>
            <a:r>
              <a:rPr lang="de-DE" sz="2400" dirty="0"/>
              <a:t> </a:t>
            </a:r>
            <a:r>
              <a:rPr lang="de-DE" sz="2400" dirty="0" err="1"/>
              <a:t>actions</a:t>
            </a:r>
            <a:r>
              <a:rPr lang="de-DE" sz="2400" dirty="0"/>
              <a:t> in Strasbourg</a:t>
            </a:r>
          </a:p>
          <a:p>
            <a:r>
              <a:rPr lang="de-DE" sz="2400" dirty="0"/>
              <a:t>4 April: </a:t>
            </a:r>
          </a:p>
          <a:p>
            <a:r>
              <a:rPr lang="de-DE" sz="2400" dirty="0"/>
              <a:t> - 1 p.m. Internat. Large </a:t>
            </a:r>
            <a:r>
              <a:rPr lang="de-DE" sz="2400" dirty="0" err="1"/>
              <a:t>demonstration</a:t>
            </a:r>
            <a:r>
              <a:rPr lang="de-DE" sz="2400" dirty="0"/>
              <a:t> in Strasbourg, Place du Bourse</a:t>
            </a:r>
          </a:p>
          <a:p>
            <a:r>
              <a:rPr lang="de-DE" sz="2400" dirty="0"/>
              <a:t> - 11 a.m. Easter </a:t>
            </a:r>
            <a:r>
              <a:rPr lang="de-DE" sz="2400" dirty="0" err="1"/>
              <a:t>march</a:t>
            </a:r>
            <a:r>
              <a:rPr lang="de-DE" sz="2400" dirty="0"/>
              <a:t> </a:t>
            </a:r>
            <a:r>
              <a:rPr lang="de-DE" sz="2400" dirty="0" err="1"/>
              <a:t>from</a:t>
            </a:r>
            <a:r>
              <a:rPr lang="de-DE" sz="2400" dirty="0"/>
              <a:t> Kehl </a:t>
            </a:r>
            <a:r>
              <a:rPr lang="de-DE" sz="2400" dirty="0" err="1"/>
              <a:t>to</a:t>
            </a:r>
            <a:r>
              <a:rPr lang="de-DE" sz="2400" dirty="0"/>
              <a:t> Strasbourg</a:t>
            </a:r>
          </a:p>
        </p:txBody>
      </p:sp>
    </p:spTree>
    <p:extLst>
      <p:ext uri="{BB962C8B-B14F-4D97-AF65-F5344CB8AC3E}">
        <p14:creationId xmlns:p14="http://schemas.microsoft.com/office/powerpoint/2010/main" val="2928698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F0F63-F2A0-E4DE-12A6-ED064300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308" y="856445"/>
            <a:ext cx="11299902" cy="1216024"/>
          </a:xfrm>
        </p:spPr>
        <p:txBody>
          <a:bodyPr>
            <a:normAutofit/>
          </a:bodyPr>
          <a:lstStyle/>
          <a:p>
            <a:pPr algn="ctr"/>
            <a:r>
              <a:rPr lang="de-DE">
                <a:solidFill>
                  <a:schemeClr val="accent5">
                    <a:lumMod val="50000"/>
                  </a:schemeClr>
                </a:solidFill>
                <a:ea typeface="Batang"/>
              </a:rPr>
              <a:t>NATO Summit 2010 in Lisboa</a:t>
            </a: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DA69BEE-E5F4-0160-625B-27953F0F4FAE}"/>
              </a:ext>
            </a:extLst>
          </p:cNvPr>
          <p:cNvGrpSpPr/>
          <p:nvPr/>
        </p:nvGrpSpPr>
        <p:grpSpPr>
          <a:xfrm>
            <a:off x="141249" y="41867"/>
            <a:ext cx="12050751" cy="952285"/>
            <a:chOff x="141249" y="41867"/>
            <a:chExt cx="12050751" cy="952285"/>
          </a:xfrm>
        </p:grpSpPr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4DFD474-F179-79CF-80A6-1C2AF8ED4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79786" y="41867"/>
              <a:ext cx="4312214" cy="93966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C0250A9C-23C1-2092-43F5-EBE2FFF43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8732" y="62756"/>
              <a:ext cx="4135080" cy="89071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8366B50E-53C1-CA63-596B-CCB8FA91B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249" y="61563"/>
              <a:ext cx="3717483" cy="932589"/>
            </a:xfrm>
            <a:prstGeom prst="rect">
              <a:avLst/>
            </a:prstGeom>
          </p:spPr>
        </p:pic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126FDF70-402F-5861-0172-AA9530CCD948}"/>
              </a:ext>
            </a:extLst>
          </p:cNvPr>
          <p:cNvSpPr txBox="1"/>
          <p:nvPr/>
        </p:nvSpPr>
        <p:spPr>
          <a:xfrm>
            <a:off x="4159653" y="2286882"/>
            <a:ext cx="6266328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first life transfer for the network</a:t>
            </a:r>
          </a:p>
          <a:p>
            <a:endParaRPr lang="en-US" sz="2800" dirty="0"/>
          </a:p>
          <a:p>
            <a:r>
              <a:rPr lang="en-US" sz="2800" dirty="0"/>
              <a:t>Entry bans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for two Spanish peace activists from </a:t>
            </a:r>
            <a:r>
              <a:rPr lang="en-US" sz="2800" dirty="0" err="1"/>
              <a:t>alternativa</a:t>
            </a:r>
            <a:r>
              <a:rPr lang="en-US" sz="2800" dirty="0"/>
              <a:t> </a:t>
            </a:r>
            <a:r>
              <a:rPr lang="en-US" sz="2800" dirty="0" err="1"/>
              <a:t>antimilitarista-moc</a:t>
            </a:r>
            <a:r>
              <a:rPr lang="en-US" sz="2800" dirty="0"/>
              <a:t>, and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Lucas </a:t>
            </a:r>
            <a:r>
              <a:rPr lang="en-US" sz="2800" dirty="0" err="1"/>
              <a:t>Wirl</a:t>
            </a:r>
            <a:r>
              <a:rPr lang="en-US" sz="2800" dirty="0"/>
              <a:t>. The staff member of IALANA Germany, main organizer of the counter activities</a:t>
            </a:r>
            <a:endParaRPr lang="de-DE" sz="28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41BFFDB-E497-35D7-3450-52187A0BF5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214" y="1853378"/>
            <a:ext cx="3171429" cy="4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538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F0F63-F2A0-E4DE-12A6-ED064300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308" y="856445"/>
            <a:ext cx="11299902" cy="1216024"/>
          </a:xfrm>
        </p:spPr>
        <p:txBody>
          <a:bodyPr>
            <a:normAutofit/>
          </a:bodyPr>
          <a:lstStyle/>
          <a:p>
            <a:pPr algn="ctr"/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NATO Summit 2012 in Chicago</a:t>
            </a: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DA69BEE-E5F4-0160-625B-27953F0F4FAE}"/>
              </a:ext>
            </a:extLst>
          </p:cNvPr>
          <p:cNvGrpSpPr/>
          <p:nvPr/>
        </p:nvGrpSpPr>
        <p:grpSpPr>
          <a:xfrm>
            <a:off x="141249" y="41867"/>
            <a:ext cx="12050751" cy="952285"/>
            <a:chOff x="141249" y="41867"/>
            <a:chExt cx="12050751" cy="952285"/>
          </a:xfrm>
        </p:grpSpPr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4DFD474-F179-79CF-80A6-1C2AF8ED4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79786" y="41867"/>
              <a:ext cx="4312214" cy="93966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C0250A9C-23C1-2092-43F5-EBE2FFF43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8732" y="62756"/>
              <a:ext cx="4135080" cy="89071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8366B50E-53C1-CA63-596B-CCB8FA91B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249" y="61563"/>
              <a:ext cx="3717483" cy="932589"/>
            </a:xfrm>
            <a:prstGeom prst="rect">
              <a:avLst/>
            </a:prstGeom>
          </p:spPr>
        </p:pic>
      </p:grpSp>
      <p:pic>
        <p:nvPicPr>
          <p:cNvPr id="4" name="Grafik 3">
            <a:hlinkClick r:id="rId5"/>
            <a:extLst>
              <a:ext uri="{FF2B5EF4-FFF2-40B4-BE49-F238E27FC236}">
                <a16:creationId xmlns:a16="http://schemas.microsoft.com/office/drawing/2014/main" id="{57748749-A5D1-3B69-F703-D80194082A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925" y="1747155"/>
            <a:ext cx="6213743" cy="403508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3859498-61D3-D311-098B-7848E7410CA6}"/>
              </a:ext>
            </a:extLst>
          </p:cNvPr>
          <p:cNvSpPr txBox="1"/>
          <p:nvPr/>
        </p:nvSpPr>
        <p:spPr>
          <a:xfrm>
            <a:off x="6844305" y="1747155"/>
            <a:ext cx="482077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800" dirty="0">
                <a:hlinkClick r:id="rId5"/>
              </a:rPr>
              <a:t>https://www.youtube.com/watch?v=Kwc-XBjl1tc</a:t>
            </a:r>
            <a:endParaRPr lang="de-DE" sz="2800" dirty="0"/>
          </a:p>
          <a:p>
            <a:endParaRPr lang="de-DE" sz="2800" dirty="0"/>
          </a:p>
          <a:p>
            <a:r>
              <a:rPr lang="de-DE" sz="2800" dirty="0"/>
              <a:t>On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demonstration</a:t>
            </a:r>
            <a:r>
              <a:rPr lang="de-DE" sz="2800" dirty="0"/>
              <a:t> </a:t>
            </a:r>
            <a:r>
              <a:rPr lang="de-DE" sz="2800" dirty="0" err="1"/>
              <a:t>Soldiers</a:t>
            </a:r>
            <a:r>
              <a:rPr lang="de-DE" sz="2800" dirty="0"/>
              <a:t> </a:t>
            </a:r>
            <a:r>
              <a:rPr lang="de-DE" sz="2800" dirty="0" err="1"/>
              <a:t>throwinging</a:t>
            </a:r>
            <a:r>
              <a:rPr lang="de-DE" sz="2800" dirty="0"/>
              <a:t> </a:t>
            </a:r>
            <a:r>
              <a:rPr lang="de-DE" sz="2800" dirty="0" err="1"/>
              <a:t>their</a:t>
            </a:r>
            <a:r>
              <a:rPr lang="de-DE" sz="2800" dirty="0"/>
              <a:t> </a:t>
            </a:r>
            <a:r>
              <a:rPr lang="de-DE" sz="2800" dirty="0" err="1"/>
              <a:t>military</a:t>
            </a:r>
            <a:r>
              <a:rPr lang="de-DE" sz="2800" dirty="0"/>
              <a:t> </a:t>
            </a:r>
            <a:r>
              <a:rPr lang="de-DE" sz="2800" dirty="0" err="1"/>
              <a:t>medals</a:t>
            </a:r>
            <a:r>
              <a:rPr lang="de-DE" sz="2800" dirty="0"/>
              <a:t> </a:t>
            </a:r>
            <a:r>
              <a:rPr lang="de-DE" sz="2800" dirty="0" err="1"/>
              <a:t>away</a:t>
            </a:r>
            <a:endParaRPr lang="de-DE" sz="2800" dirty="0"/>
          </a:p>
          <a:p>
            <a:endParaRPr lang="de-DE" sz="2800" dirty="0"/>
          </a:p>
          <a:p>
            <a:r>
              <a:rPr lang="de-DE" sz="2800" dirty="0"/>
              <a:t>https://www.no-to-nato.org/actions-around-nato-summits/2012-chicago/</a:t>
            </a:r>
          </a:p>
        </p:txBody>
      </p:sp>
    </p:spTree>
    <p:extLst>
      <p:ext uri="{BB962C8B-B14F-4D97-AF65-F5344CB8AC3E}">
        <p14:creationId xmlns:p14="http://schemas.microsoft.com/office/powerpoint/2010/main" val="29803292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F0F63-F2A0-E4DE-12A6-ED064300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308" y="856445"/>
            <a:ext cx="11299902" cy="1216024"/>
          </a:xfrm>
        </p:spPr>
        <p:txBody>
          <a:bodyPr>
            <a:normAutofit/>
          </a:bodyPr>
          <a:lstStyle/>
          <a:p>
            <a:pPr algn="ctr"/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NATO Summit 2014 </a:t>
            </a:r>
            <a:r>
              <a:rPr lang="de-DE" dirty="0" err="1">
                <a:solidFill>
                  <a:schemeClr val="accent5">
                    <a:lumMod val="50000"/>
                  </a:schemeClr>
                </a:solidFill>
              </a:rPr>
              <a:t>Cardif</a:t>
            </a:r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/Newport</a:t>
            </a: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DA69BEE-E5F4-0160-625B-27953F0F4FAE}"/>
              </a:ext>
            </a:extLst>
          </p:cNvPr>
          <p:cNvGrpSpPr/>
          <p:nvPr/>
        </p:nvGrpSpPr>
        <p:grpSpPr>
          <a:xfrm>
            <a:off x="141249" y="41867"/>
            <a:ext cx="12050751" cy="952285"/>
            <a:chOff x="141249" y="41867"/>
            <a:chExt cx="12050751" cy="952285"/>
          </a:xfrm>
        </p:grpSpPr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4DFD474-F179-79CF-80A6-1C2AF8ED4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79786" y="41867"/>
              <a:ext cx="4312214" cy="93966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C0250A9C-23C1-2092-43F5-EBE2FFF43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8732" y="62756"/>
              <a:ext cx="4135080" cy="89071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8366B50E-53C1-CA63-596B-CCB8FA91B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249" y="61563"/>
              <a:ext cx="3717483" cy="932589"/>
            </a:xfrm>
            <a:prstGeom prst="rect">
              <a:avLst/>
            </a:prstGeom>
          </p:spPr>
        </p:pic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126FDF70-402F-5861-0172-AA9530CCD948}"/>
              </a:ext>
            </a:extLst>
          </p:cNvPr>
          <p:cNvSpPr txBox="1"/>
          <p:nvPr/>
        </p:nvSpPr>
        <p:spPr>
          <a:xfrm>
            <a:off x="7354184" y="2551837"/>
            <a:ext cx="4670891" cy="3200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600" dirty="0"/>
              <a:t>Declaration </a:t>
            </a:r>
            <a:r>
              <a:rPr lang="de-DE" sz="2600" dirty="0" err="1"/>
              <a:t>with</a:t>
            </a:r>
            <a:r>
              <a:rPr lang="de-DE" sz="2600" dirty="0"/>
              <a:t> </a:t>
            </a:r>
            <a:r>
              <a:rPr lang="de-DE" sz="2600" dirty="0" err="1"/>
              <a:t>our</a:t>
            </a:r>
            <a:r>
              <a:rPr lang="de-DE" sz="2600" dirty="0"/>
              <a:t> Finish and Swedish </a:t>
            </a:r>
            <a:r>
              <a:rPr lang="de-DE" sz="2600" dirty="0" err="1"/>
              <a:t>friends</a:t>
            </a:r>
            <a:r>
              <a:rPr lang="de-DE" sz="2600" dirty="0"/>
              <a:t> </a:t>
            </a:r>
            <a:r>
              <a:rPr lang="de-DE" sz="2600" dirty="0" err="1"/>
              <a:t>against</a:t>
            </a:r>
            <a:r>
              <a:rPr lang="de-DE" sz="2600" dirty="0"/>
              <a:t> </a:t>
            </a:r>
            <a:r>
              <a:rPr lang="de-DE" sz="2600" dirty="0" err="1"/>
              <a:t>the</a:t>
            </a:r>
            <a:r>
              <a:rPr lang="de-DE" sz="2600" dirty="0"/>
              <a:t> NATO </a:t>
            </a:r>
            <a:r>
              <a:rPr lang="de-DE" sz="2600" dirty="0" err="1"/>
              <a:t>membership</a:t>
            </a:r>
            <a:r>
              <a:rPr lang="de-DE" sz="2600" dirty="0"/>
              <a:t> </a:t>
            </a:r>
            <a:r>
              <a:rPr lang="de-DE" sz="2600" dirty="0" err="1"/>
              <a:t>of</a:t>
            </a:r>
            <a:r>
              <a:rPr lang="de-DE" sz="2600" dirty="0"/>
              <a:t> Finnland and </a:t>
            </a:r>
            <a:r>
              <a:rPr lang="de-DE" sz="2600" dirty="0" err="1"/>
              <a:t>Sweden</a:t>
            </a:r>
            <a:r>
              <a:rPr lang="de-DE" sz="2600" dirty="0"/>
              <a:t>. </a:t>
            </a:r>
          </a:p>
          <a:p>
            <a:endParaRPr lang="de-DE" sz="2600" dirty="0"/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de-DE" sz="2400" dirty="0" err="1"/>
              <a:t>Planning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Helsinki </a:t>
            </a:r>
            <a:r>
              <a:rPr lang="de-DE" sz="2400" dirty="0" err="1"/>
              <a:t>conference</a:t>
            </a:r>
            <a:r>
              <a:rPr lang="de-DE" sz="2400" dirty="0"/>
              <a:t>.</a:t>
            </a:r>
          </a:p>
          <a:p>
            <a:r>
              <a:rPr lang="de-DE" sz="2400" dirty="0"/>
              <a:t>https://www.no-to-nato.org/tag/helsinki_conf_2015/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5D73E4F-E0A6-4916-E6A1-1C795477C5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724" y="1892087"/>
            <a:ext cx="6036044" cy="4025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549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F0F63-F2A0-E4DE-12A6-ED0643002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308" y="856445"/>
            <a:ext cx="11299902" cy="1216024"/>
          </a:xfrm>
        </p:spPr>
        <p:txBody>
          <a:bodyPr>
            <a:normAutofit/>
          </a:bodyPr>
          <a:lstStyle/>
          <a:p>
            <a:pPr algn="ctr"/>
            <a:r>
              <a:rPr lang="de-DE" dirty="0">
                <a:solidFill>
                  <a:schemeClr val="accent5">
                    <a:lumMod val="50000"/>
                  </a:schemeClr>
                </a:solidFill>
              </a:rPr>
              <a:t>NATO Summit 2016 </a:t>
            </a:r>
            <a:r>
              <a:rPr lang="de-DE" dirty="0" err="1">
                <a:solidFill>
                  <a:schemeClr val="accent5">
                    <a:lumMod val="50000"/>
                  </a:schemeClr>
                </a:solidFill>
              </a:rPr>
              <a:t>Warsaw</a:t>
            </a:r>
            <a:endParaRPr lang="de-DE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DA69BEE-E5F4-0160-625B-27953F0F4FAE}"/>
              </a:ext>
            </a:extLst>
          </p:cNvPr>
          <p:cNvGrpSpPr/>
          <p:nvPr/>
        </p:nvGrpSpPr>
        <p:grpSpPr>
          <a:xfrm>
            <a:off x="141249" y="41867"/>
            <a:ext cx="12050751" cy="952285"/>
            <a:chOff x="141249" y="41867"/>
            <a:chExt cx="12050751" cy="952285"/>
          </a:xfrm>
        </p:grpSpPr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4DFD474-F179-79CF-80A6-1C2AF8ED4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79786" y="41867"/>
              <a:ext cx="4312214" cy="93966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C0250A9C-23C1-2092-43F5-EBE2FFF43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8732" y="62756"/>
              <a:ext cx="4135080" cy="89071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8366B50E-53C1-CA63-596B-CCB8FA91B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249" y="61563"/>
              <a:ext cx="3717483" cy="932589"/>
            </a:xfrm>
            <a:prstGeom prst="rect">
              <a:avLst/>
            </a:prstGeom>
          </p:spPr>
        </p:pic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126FDF70-402F-5861-0172-AA9530CCD948}"/>
              </a:ext>
            </a:extLst>
          </p:cNvPr>
          <p:cNvSpPr txBox="1"/>
          <p:nvPr/>
        </p:nvSpPr>
        <p:spPr>
          <a:xfrm>
            <a:off x="1176618" y="5782437"/>
            <a:ext cx="1010546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800" dirty="0"/>
              <a:t>https://www.flickr.com/photos/lucaswirl/albums/72157668064669144/with/28237664375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04E24F0-3BAA-AA40-3738-B11D01968B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790" y="1917963"/>
            <a:ext cx="6806215" cy="3709968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2C0AA582-1F7C-FCAF-0648-D65EDA222341}"/>
              </a:ext>
            </a:extLst>
          </p:cNvPr>
          <p:cNvSpPr txBox="1"/>
          <p:nvPr/>
        </p:nvSpPr>
        <p:spPr>
          <a:xfrm>
            <a:off x="8088406" y="1917963"/>
            <a:ext cx="306592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800" dirty="0"/>
              <a:t>https://www.no-to-nato.org/actions-around-nato-summits/2016-warsaw/</a:t>
            </a:r>
          </a:p>
        </p:txBody>
      </p:sp>
    </p:spTree>
    <p:extLst>
      <p:ext uri="{BB962C8B-B14F-4D97-AF65-F5344CB8AC3E}">
        <p14:creationId xmlns:p14="http://schemas.microsoft.com/office/powerpoint/2010/main" val="1983552914"/>
      </p:ext>
    </p:extLst>
  </p:cSld>
  <p:clrMapOvr>
    <a:masterClrMapping/>
  </p:clrMapOvr>
</p:sld>
</file>

<file path=ppt/theme/theme1.xml><?xml version="1.0" encoding="utf-8"?>
<a:theme xmlns:a="http://schemas.openxmlformats.org/drawingml/2006/main" name="ArchiveVTI">
  <a:themeElements>
    <a:clrScheme name="AnalogousFromRegularSeedLeftStep">
      <a:dk1>
        <a:srgbClr val="000000"/>
      </a:dk1>
      <a:lt1>
        <a:srgbClr val="FFFFFF"/>
      </a:lt1>
      <a:dk2>
        <a:srgbClr val="1B2830"/>
      </a:dk2>
      <a:lt2>
        <a:srgbClr val="F0F3F1"/>
      </a:lt2>
      <a:accent1>
        <a:srgbClr val="E32D9B"/>
      </a:accent1>
      <a:accent2>
        <a:srgbClr val="CD1BD1"/>
      </a:accent2>
      <a:accent3>
        <a:srgbClr val="932DE3"/>
      </a:accent3>
      <a:accent4>
        <a:srgbClr val="4E36D6"/>
      </a:accent4>
      <a:accent5>
        <a:srgbClr val="2D5EE3"/>
      </a:accent5>
      <a:accent6>
        <a:srgbClr val="1B98D1"/>
      </a:accent6>
      <a:hlink>
        <a:srgbClr val="349C5D"/>
      </a:hlink>
      <a:folHlink>
        <a:srgbClr val="7F7F7F"/>
      </a:folHlink>
    </a:clrScheme>
    <a:fontScheme name="Custom 170">
      <a:majorFont>
        <a:latin typeface="Bembo"/>
        <a:ea typeface=""/>
        <a:cs typeface=""/>
      </a:majorFont>
      <a:minorFont>
        <a:latin typeface="Bemb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chiveVTI" id="{514BDC9F-20AC-40CA-9FE7-B30987BCD2D4}" vid="{D8FA1533-D953-46ED-B2C7-B32AF1BED7A8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891</Words>
  <Application>Microsoft Office PowerPoint</Application>
  <PresentationFormat>Breitbild</PresentationFormat>
  <Paragraphs>104</Paragraphs>
  <Slides>22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8" baseType="lpstr">
      <vt:lpstr>Batang</vt:lpstr>
      <vt:lpstr>Aptos</vt:lpstr>
      <vt:lpstr>Arial</vt:lpstr>
      <vt:lpstr>Bembo</vt:lpstr>
      <vt:lpstr>Wingdings</vt:lpstr>
      <vt:lpstr>ArchiveVTI</vt:lpstr>
      <vt:lpstr>PowerPoint-Präsentation</vt:lpstr>
      <vt:lpstr>  Strasbourg 2009</vt:lpstr>
      <vt:lpstr>The workshop: Strasbourg, April 3, 2009</vt:lpstr>
      <vt:lpstr>iNternational Network  No to war – No to NATO</vt:lpstr>
      <vt:lpstr>iNternational Network  No to war – No to NATO</vt:lpstr>
      <vt:lpstr>NATO Summit 2010 in Lisboa</vt:lpstr>
      <vt:lpstr>NATO Summit 2012 in Chicago</vt:lpstr>
      <vt:lpstr>NATO Summit 2014 Cardif/Newport</vt:lpstr>
      <vt:lpstr>NATO Summit 2016 Warsaw</vt:lpstr>
      <vt:lpstr>NATO Summit 2017+(2018+2021) Brussels</vt:lpstr>
      <vt:lpstr>NATO Summit 2017+2018+2021 Brussels</vt:lpstr>
      <vt:lpstr>NATO Summit 2017+2018+2021 Brussels</vt:lpstr>
      <vt:lpstr>NATO Summit 2019 Washington + London</vt:lpstr>
      <vt:lpstr>NATO Summit 2019 Washington + London</vt:lpstr>
      <vt:lpstr>NATO Summit 2019 Washington + London</vt:lpstr>
      <vt:lpstr>NATO Summit 2022 Madrid</vt:lpstr>
      <vt:lpstr>NATO Summit 2022 Madrid</vt:lpstr>
      <vt:lpstr>NATO Summit 2023 Vilnius / Brussels</vt:lpstr>
      <vt:lpstr>NATO Summit 2023 Vilnius / Brussels</vt:lpstr>
      <vt:lpstr>NATO Summit 2024 Washignton D.C.</vt:lpstr>
      <vt:lpstr>NATO Summit 2024 Washignton D.C.</vt:lpstr>
      <vt:lpstr> The END               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kristine tina karch</dc:creator>
  <cp:lastModifiedBy>kristine tina karch</cp:lastModifiedBy>
  <cp:revision>3</cp:revision>
  <cp:lastPrinted>2024-07-22T11:35:50Z</cp:lastPrinted>
  <dcterms:created xsi:type="dcterms:W3CDTF">2024-07-21T02:13:51Z</dcterms:created>
  <dcterms:modified xsi:type="dcterms:W3CDTF">2024-07-22T14:33:09Z</dcterms:modified>
</cp:coreProperties>
</file>