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2"/>
  </p:notesMasterIdLst>
  <p:sldIdLst>
    <p:sldId id="256" r:id="rId2"/>
    <p:sldId id="295" r:id="rId3"/>
    <p:sldId id="258" r:id="rId4"/>
    <p:sldId id="266" r:id="rId5"/>
    <p:sldId id="303" r:id="rId6"/>
    <p:sldId id="296" r:id="rId7"/>
    <p:sldId id="257" r:id="rId8"/>
    <p:sldId id="304" r:id="rId9"/>
    <p:sldId id="305" r:id="rId10"/>
    <p:sldId id="306" r:id="rId11"/>
    <p:sldId id="291" r:id="rId12"/>
    <p:sldId id="308" r:id="rId13"/>
    <p:sldId id="262" r:id="rId14"/>
    <p:sldId id="272" r:id="rId15"/>
    <p:sldId id="307" r:id="rId16"/>
    <p:sldId id="297" r:id="rId17"/>
    <p:sldId id="277" r:id="rId18"/>
    <p:sldId id="302" r:id="rId19"/>
    <p:sldId id="263" r:id="rId20"/>
    <p:sldId id="30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69"/>
    <p:restoredTop sz="96327"/>
  </p:normalViewPr>
  <p:slideViewPr>
    <p:cSldViewPr snapToGrid="0" snapToObjects="1">
      <p:cViewPr varScale="1">
        <p:scale>
          <a:sx n="152" d="100"/>
          <a:sy n="152" d="100"/>
        </p:scale>
        <p:origin x="192" y="288"/>
      </p:cViewPr>
      <p:guideLst/>
    </p:cSldViewPr>
  </p:slideViewPr>
  <p:notesTextViewPr>
    <p:cViewPr>
      <p:scale>
        <a:sx n="1" d="1"/>
        <a:sy n="1" d="1"/>
      </p:scale>
      <p:origin x="0" y="0"/>
    </p:cViewPr>
  </p:notesTextViewPr>
  <p:notesViewPr>
    <p:cSldViewPr snapToGrid="0" snapToObjects="1">
      <p:cViewPr varScale="1">
        <p:scale>
          <a:sx n="122" d="100"/>
          <a:sy n="122" d="100"/>
        </p:scale>
        <p:origin x="430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9AD1E4-0534-4C94-8B93-EE0E330809F3}"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2C45AE93-1B60-4544-8B8E-B9202CED5F96}">
      <dgm:prSet/>
      <dgm:spPr/>
      <dgm:t>
        <a:bodyPr/>
        <a:lstStyle/>
        <a:p>
          <a:r>
            <a:rPr lang="en-US"/>
            <a:t>International Court of Justice</a:t>
          </a:r>
        </a:p>
      </dgm:t>
    </dgm:pt>
    <dgm:pt modelId="{03336A6F-6042-49F8-8398-C908D994AD6F}" type="parTrans" cxnId="{4AF1FA62-5D5F-4E4F-941D-0AD6AA4DB873}">
      <dgm:prSet/>
      <dgm:spPr/>
      <dgm:t>
        <a:bodyPr/>
        <a:lstStyle/>
        <a:p>
          <a:endParaRPr lang="en-US"/>
        </a:p>
      </dgm:t>
    </dgm:pt>
    <dgm:pt modelId="{5F638824-D93E-4394-A9B0-6ADF3FEC6285}" type="sibTrans" cxnId="{4AF1FA62-5D5F-4E4F-941D-0AD6AA4DB873}">
      <dgm:prSet/>
      <dgm:spPr/>
      <dgm:t>
        <a:bodyPr/>
        <a:lstStyle/>
        <a:p>
          <a:endParaRPr lang="en-US"/>
        </a:p>
      </dgm:t>
    </dgm:pt>
    <dgm:pt modelId="{2A9D5E83-4D6A-45EF-9191-86E3732A3DA3}">
      <dgm:prSet/>
      <dgm:spPr/>
      <dgm:t>
        <a:bodyPr/>
        <a:lstStyle/>
        <a:p>
          <a:r>
            <a:rPr lang="en-US"/>
            <a:t>International Criminal Court</a:t>
          </a:r>
        </a:p>
      </dgm:t>
    </dgm:pt>
    <dgm:pt modelId="{B1C5EEDF-F475-446D-90FE-4AFD2700DC86}" type="parTrans" cxnId="{186A52C7-2D12-4D94-BE0C-91B9245A61D8}">
      <dgm:prSet/>
      <dgm:spPr/>
      <dgm:t>
        <a:bodyPr/>
        <a:lstStyle/>
        <a:p>
          <a:endParaRPr lang="en-US"/>
        </a:p>
      </dgm:t>
    </dgm:pt>
    <dgm:pt modelId="{5F79EA19-99B4-4FA4-B5BE-C696D679D257}" type="sibTrans" cxnId="{186A52C7-2D12-4D94-BE0C-91B9245A61D8}">
      <dgm:prSet/>
      <dgm:spPr/>
      <dgm:t>
        <a:bodyPr/>
        <a:lstStyle/>
        <a:p>
          <a:endParaRPr lang="en-US"/>
        </a:p>
      </dgm:t>
    </dgm:pt>
    <dgm:pt modelId="{3291CF50-1233-4B91-AF3F-B7558FF1429D}">
      <dgm:prSet/>
      <dgm:spPr/>
      <dgm:t>
        <a:bodyPr/>
        <a:lstStyle/>
        <a:p>
          <a:r>
            <a:rPr lang="en-US"/>
            <a:t>Treaties on Disarmament</a:t>
          </a:r>
        </a:p>
      </dgm:t>
    </dgm:pt>
    <dgm:pt modelId="{FB536DC0-F113-4768-B5E3-A65D7568A89B}" type="parTrans" cxnId="{F807760D-4A60-4C2D-AA6B-26D2434E37FE}">
      <dgm:prSet/>
      <dgm:spPr/>
      <dgm:t>
        <a:bodyPr/>
        <a:lstStyle/>
        <a:p>
          <a:endParaRPr lang="en-US"/>
        </a:p>
      </dgm:t>
    </dgm:pt>
    <dgm:pt modelId="{0D4DE132-69F2-4946-BB2E-8FF72511FF3D}" type="sibTrans" cxnId="{F807760D-4A60-4C2D-AA6B-26D2434E37FE}">
      <dgm:prSet/>
      <dgm:spPr/>
      <dgm:t>
        <a:bodyPr/>
        <a:lstStyle/>
        <a:p>
          <a:endParaRPr lang="en-US"/>
        </a:p>
      </dgm:t>
    </dgm:pt>
    <dgm:pt modelId="{71117E9E-9D28-4C11-89D5-B3B01B4085D7}">
      <dgm:prSet/>
      <dgm:spPr/>
      <dgm:t>
        <a:bodyPr/>
        <a:lstStyle/>
        <a:p>
          <a:r>
            <a:rPr lang="en-US"/>
            <a:t>Treaties on Human Rights</a:t>
          </a:r>
        </a:p>
      </dgm:t>
    </dgm:pt>
    <dgm:pt modelId="{176F6184-0B12-4E94-AF01-45AD692FE9F8}" type="parTrans" cxnId="{F626A0D5-0DF4-4126-92D1-72ABB03C7791}">
      <dgm:prSet/>
      <dgm:spPr/>
      <dgm:t>
        <a:bodyPr/>
        <a:lstStyle/>
        <a:p>
          <a:endParaRPr lang="en-US"/>
        </a:p>
      </dgm:t>
    </dgm:pt>
    <dgm:pt modelId="{1BE88999-A919-4C58-87A7-E705D0F7A86B}" type="sibTrans" cxnId="{F626A0D5-0DF4-4126-92D1-72ABB03C7791}">
      <dgm:prSet/>
      <dgm:spPr/>
      <dgm:t>
        <a:bodyPr/>
        <a:lstStyle/>
        <a:p>
          <a:endParaRPr lang="en-US"/>
        </a:p>
      </dgm:t>
    </dgm:pt>
    <dgm:pt modelId="{D81A4AFC-37BC-48F1-A383-D7BCFF55B056}">
      <dgm:prSet/>
      <dgm:spPr/>
      <dgm:t>
        <a:bodyPr/>
        <a:lstStyle/>
        <a:p>
          <a:r>
            <a:rPr lang="en-US"/>
            <a:t>Demilitarization</a:t>
          </a:r>
        </a:p>
      </dgm:t>
    </dgm:pt>
    <dgm:pt modelId="{8D97CA87-0250-469D-8CF2-57397D2E5B02}" type="parTrans" cxnId="{EEE78171-F506-499F-8D1C-6F15DDA54CFC}">
      <dgm:prSet/>
      <dgm:spPr/>
      <dgm:t>
        <a:bodyPr/>
        <a:lstStyle/>
        <a:p>
          <a:endParaRPr lang="en-US"/>
        </a:p>
      </dgm:t>
    </dgm:pt>
    <dgm:pt modelId="{B0A754C3-B083-414B-ACA3-3245713CB1D9}" type="sibTrans" cxnId="{EEE78171-F506-499F-8D1C-6F15DDA54CFC}">
      <dgm:prSet/>
      <dgm:spPr/>
      <dgm:t>
        <a:bodyPr/>
        <a:lstStyle/>
        <a:p>
          <a:endParaRPr lang="en-US"/>
        </a:p>
      </dgm:t>
    </dgm:pt>
    <dgm:pt modelId="{EA1DFE6B-75DA-40BD-964A-D2FAE7B63824}">
      <dgm:prSet/>
      <dgm:spPr/>
      <dgm:t>
        <a:bodyPr/>
        <a:lstStyle/>
        <a:p>
          <a:r>
            <a:rPr lang="en-US"/>
            <a:t>Unarmed Civilian Defense Plans</a:t>
          </a:r>
        </a:p>
      </dgm:t>
    </dgm:pt>
    <dgm:pt modelId="{F8FBDB12-8A98-4FF0-83C1-26DCE7C2866A}" type="parTrans" cxnId="{E455BA8D-B904-44EE-953D-9F5F9DB66613}">
      <dgm:prSet/>
      <dgm:spPr/>
      <dgm:t>
        <a:bodyPr/>
        <a:lstStyle/>
        <a:p>
          <a:endParaRPr lang="en-US"/>
        </a:p>
      </dgm:t>
    </dgm:pt>
    <dgm:pt modelId="{60048E39-24F1-4C4D-BFB3-79FDA5467159}" type="sibTrans" cxnId="{E455BA8D-B904-44EE-953D-9F5F9DB66613}">
      <dgm:prSet/>
      <dgm:spPr/>
      <dgm:t>
        <a:bodyPr/>
        <a:lstStyle/>
        <a:p>
          <a:endParaRPr lang="en-US"/>
        </a:p>
      </dgm:t>
    </dgm:pt>
    <dgm:pt modelId="{7F610798-E1A9-400A-A688-AF457377C2B6}">
      <dgm:prSet/>
      <dgm:spPr/>
      <dgm:t>
        <a:bodyPr/>
        <a:lstStyle/>
        <a:p>
          <a:r>
            <a:rPr lang="en-US"/>
            <a:t>Peace Education</a:t>
          </a:r>
        </a:p>
      </dgm:t>
    </dgm:pt>
    <dgm:pt modelId="{E516CA52-EFCB-4A7D-917B-867DBF6F39CC}" type="parTrans" cxnId="{CF3EE465-AEB9-40C2-9A73-C2C68D80A8DF}">
      <dgm:prSet/>
      <dgm:spPr/>
      <dgm:t>
        <a:bodyPr/>
        <a:lstStyle/>
        <a:p>
          <a:endParaRPr lang="en-US"/>
        </a:p>
      </dgm:t>
    </dgm:pt>
    <dgm:pt modelId="{7BB7701D-D41B-412F-9BA1-592E7A90E810}" type="sibTrans" cxnId="{CF3EE465-AEB9-40C2-9A73-C2C68D80A8DF}">
      <dgm:prSet/>
      <dgm:spPr/>
      <dgm:t>
        <a:bodyPr/>
        <a:lstStyle/>
        <a:p>
          <a:endParaRPr lang="en-US"/>
        </a:p>
      </dgm:t>
    </dgm:pt>
    <dgm:pt modelId="{F4F4C0EC-1DCD-4CE8-8415-C9C88D48F265}">
      <dgm:prSet/>
      <dgm:spPr/>
      <dgm:t>
        <a:bodyPr/>
        <a:lstStyle/>
        <a:p>
          <a:r>
            <a:rPr lang="en-US"/>
            <a:t>Democratization of the United Nations</a:t>
          </a:r>
        </a:p>
      </dgm:t>
    </dgm:pt>
    <dgm:pt modelId="{AC76FF0A-2624-4D0A-8065-2F7D301567BB}" type="parTrans" cxnId="{228251B1-1F8E-480B-82DD-26C5BCDF57DC}">
      <dgm:prSet/>
      <dgm:spPr/>
      <dgm:t>
        <a:bodyPr/>
        <a:lstStyle/>
        <a:p>
          <a:endParaRPr lang="en-US"/>
        </a:p>
      </dgm:t>
    </dgm:pt>
    <dgm:pt modelId="{5E375A53-38F9-4A32-9A8B-09D962A09D59}" type="sibTrans" cxnId="{228251B1-1F8E-480B-82DD-26C5BCDF57DC}">
      <dgm:prSet/>
      <dgm:spPr/>
      <dgm:t>
        <a:bodyPr/>
        <a:lstStyle/>
        <a:p>
          <a:endParaRPr lang="en-US"/>
        </a:p>
      </dgm:t>
    </dgm:pt>
    <dgm:pt modelId="{51D155B7-AE8A-D840-9C3B-E9ADF90D5974}" type="pres">
      <dgm:prSet presAssocID="{719AD1E4-0534-4C94-8B93-EE0E330809F3}" presName="linear" presStyleCnt="0">
        <dgm:presLayoutVars>
          <dgm:animLvl val="lvl"/>
          <dgm:resizeHandles val="exact"/>
        </dgm:presLayoutVars>
      </dgm:prSet>
      <dgm:spPr/>
    </dgm:pt>
    <dgm:pt modelId="{4E213CB9-0E7E-8E44-B46A-5BD0269698F7}" type="pres">
      <dgm:prSet presAssocID="{2C45AE93-1B60-4544-8B8E-B9202CED5F96}" presName="parentText" presStyleLbl="node1" presStyleIdx="0" presStyleCnt="8">
        <dgm:presLayoutVars>
          <dgm:chMax val="0"/>
          <dgm:bulletEnabled val="1"/>
        </dgm:presLayoutVars>
      </dgm:prSet>
      <dgm:spPr/>
    </dgm:pt>
    <dgm:pt modelId="{BE59CD7C-459D-9E48-ADE6-37990DC54ED4}" type="pres">
      <dgm:prSet presAssocID="{5F638824-D93E-4394-A9B0-6ADF3FEC6285}" presName="spacer" presStyleCnt="0"/>
      <dgm:spPr/>
    </dgm:pt>
    <dgm:pt modelId="{36611710-5DE2-D148-A98C-CD547303B366}" type="pres">
      <dgm:prSet presAssocID="{2A9D5E83-4D6A-45EF-9191-86E3732A3DA3}" presName="parentText" presStyleLbl="node1" presStyleIdx="1" presStyleCnt="8">
        <dgm:presLayoutVars>
          <dgm:chMax val="0"/>
          <dgm:bulletEnabled val="1"/>
        </dgm:presLayoutVars>
      </dgm:prSet>
      <dgm:spPr/>
    </dgm:pt>
    <dgm:pt modelId="{6B57F26A-AC15-9A44-8C03-15398E6CBFDB}" type="pres">
      <dgm:prSet presAssocID="{5F79EA19-99B4-4FA4-B5BE-C696D679D257}" presName="spacer" presStyleCnt="0"/>
      <dgm:spPr/>
    </dgm:pt>
    <dgm:pt modelId="{2986B698-1285-8240-9CCF-4B1C0737F4EF}" type="pres">
      <dgm:prSet presAssocID="{3291CF50-1233-4B91-AF3F-B7558FF1429D}" presName="parentText" presStyleLbl="node1" presStyleIdx="2" presStyleCnt="8">
        <dgm:presLayoutVars>
          <dgm:chMax val="0"/>
          <dgm:bulletEnabled val="1"/>
        </dgm:presLayoutVars>
      </dgm:prSet>
      <dgm:spPr/>
    </dgm:pt>
    <dgm:pt modelId="{49184F96-79F9-D942-AD86-C486E1DAEB18}" type="pres">
      <dgm:prSet presAssocID="{0D4DE132-69F2-4946-BB2E-8FF72511FF3D}" presName="spacer" presStyleCnt="0"/>
      <dgm:spPr/>
    </dgm:pt>
    <dgm:pt modelId="{848E82ED-D389-FE47-8687-26DE35F71DAD}" type="pres">
      <dgm:prSet presAssocID="{71117E9E-9D28-4C11-89D5-B3B01B4085D7}" presName="parentText" presStyleLbl="node1" presStyleIdx="3" presStyleCnt="8">
        <dgm:presLayoutVars>
          <dgm:chMax val="0"/>
          <dgm:bulletEnabled val="1"/>
        </dgm:presLayoutVars>
      </dgm:prSet>
      <dgm:spPr/>
    </dgm:pt>
    <dgm:pt modelId="{E5D35978-B523-2E41-BF99-DA04E9AB22FA}" type="pres">
      <dgm:prSet presAssocID="{1BE88999-A919-4C58-87A7-E705D0F7A86B}" presName="spacer" presStyleCnt="0"/>
      <dgm:spPr/>
    </dgm:pt>
    <dgm:pt modelId="{B876F673-CFC4-CD49-ABBF-FBE989499B63}" type="pres">
      <dgm:prSet presAssocID="{D81A4AFC-37BC-48F1-A383-D7BCFF55B056}" presName="parentText" presStyleLbl="node1" presStyleIdx="4" presStyleCnt="8">
        <dgm:presLayoutVars>
          <dgm:chMax val="0"/>
          <dgm:bulletEnabled val="1"/>
        </dgm:presLayoutVars>
      </dgm:prSet>
      <dgm:spPr/>
    </dgm:pt>
    <dgm:pt modelId="{F36E5FFE-7C93-D64E-8F85-2F8CDCD013FB}" type="pres">
      <dgm:prSet presAssocID="{B0A754C3-B083-414B-ACA3-3245713CB1D9}" presName="spacer" presStyleCnt="0"/>
      <dgm:spPr/>
    </dgm:pt>
    <dgm:pt modelId="{C08EE056-3F2D-534E-82C7-7D4FAE797587}" type="pres">
      <dgm:prSet presAssocID="{EA1DFE6B-75DA-40BD-964A-D2FAE7B63824}" presName="parentText" presStyleLbl="node1" presStyleIdx="5" presStyleCnt="8">
        <dgm:presLayoutVars>
          <dgm:chMax val="0"/>
          <dgm:bulletEnabled val="1"/>
        </dgm:presLayoutVars>
      </dgm:prSet>
      <dgm:spPr/>
    </dgm:pt>
    <dgm:pt modelId="{9E654EF0-6E57-464A-83F2-8EE7DBDE3327}" type="pres">
      <dgm:prSet presAssocID="{60048E39-24F1-4C4D-BFB3-79FDA5467159}" presName="spacer" presStyleCnt="0"/>
      <dgm:spPr/>
    </dgm:pt>
    <dgm:pt modelId="{F223510D-B30F-D641-8596-808028AF619A}" type="pres">
      <dgm:prSet presAssocID="{7F610798-E1A9-400A-A688-AF457377C2B6}" presName="parentText" presStyleLbl="node1" presStyleIdx="6" presStyleCnt="8">
        <dgm:presLayoutVars>
          <dgm:chMax val="0"/>
          <dgm:bulletEnabled val="1"/>
        </dgm:presLayoutVars>
      </dgm:prSet>
      <dgm:spPr/>
    </dgm:pt>
    <dgm:pt modelId="{CCD9C5B7-C2FB-7345-8A6A-5B5C4AE5AACC}" type="pres">
      <dgm:prSet presAssocID="{7BB7701D-D41B-412F-9BA1-592E7A90E810}" presName="spacer" presStyleCnt="0"/>
      <dgm:spPr/>
    </dgm:pt>
    <dgm:pt modelId="{7D47AF11-0B13-4E42-AC79-325D58085784}" type="pres">
      <dgm:prSet presAssocID="{F4F4C0EC-1DCD-4CE8-8415-C9C88D48F265}" presName="parentText" presStyleLbl="node1" presStyleIdx="7" presStyleCnt="8">
        <dgm:presLayoutVars>
          <dgm:chMax val="0"/>
          <dgm:bulletEnabled val="1"/>
        </dgm:presLayoutVars>
      </dgm:prSet>
      <dgm:spPr/>
    </dgm:pt>
  </dgm:ptLst>
  <dgm:cxnLst>
    <dgm:cxn modelId="{F807760D-4A60-4C2D-AA6B-26D2434E37FE}" srcId="{719AD1E4-0534-4C94-8B93-EE0E330809F3}" destId="{3291CF50-1233-4B91-AF3F-B7558FF1429D}" srcOrd="2" destOrd="0" parTransId="{FB536DC0-F113-4768-B5E3-A65D7568A89B}" sibTransId="{0D4DE132-69F2-4946-BB2E-8FF72511FF3D}"/>
    <dgm:cxn modelId="{929A7615-E81A-2E45-92C6-8E8E6714307C}" type="presOf" srcId="{719AD1E4-0534-4C94-8B93-EE0E330809F3}" destId="{51D155B7-AE8A-D840-9C3B-E9ADF90D5974}" srcOrd="0" destOrd="0" presId="urn:microsoft.com/office/officeart/2005/8/layout/vList2"/>
    <dgm:cxn modelId="{6D23261F-3275-A642-832F-ABE2363F1863}" type="presOf" srcId="{71117E9E-9D28-4C11-89D5-B3B01B4085D7}" destId="{848E82ED-D389-FE47-8687-26DE35F71DAD}" srcOrd="0" destOrd="0" presId="urn:microsoft.com/office/officeart/2005/8/layout/vList2"/>
    <dgm:cxn modelId="{1BD4EF3C-0CD5-B84A-B3AB-7E0437FA583E}" type="presOf" srcId="{7F610798-E1A9-400A-A688-AF457377C2B6}" destId="{F223510D-B30F-D641-8596-808028AF619A}" srcOrd="0" destOrd="0" presId="urn:microsoft.com/office/officeart/2005/8/layout/vList2"/>
    <dgm:cxn modelId="{4AF1FA62-5D5F-4E4F-941D-0AD6AA4DB873}" srcId="{719AD1E4-0534-4C94-8B93-EE0E330809F3}" destId="{2C45AE93-1B60-4544-8B8E-B9202CED5F96}" srcOrd="0" destOrd="0" parTransId="{03336A6F-6042-49F8-8398-C908D994AD6F}" sibTransId="{5F638824-D93E-4394-A9B0-6ADF3FEC6285}"/>
    <dgm:cxn modelId="{CF3EE465-AEB9-40C2-9A73-C2C68D80A8DF}" srcId="{719AD1E4-0534-4C94-8B93-EE0E330809F3}" destId="{7F610798-E1A9-400A-A688-AF457377C2B6}" srcOrd="6" destOrd="0" parTransId="{E516CA52-EFCB-4A7D-917B-867DBF6F39CC}" sibTransId="{7BB7701D-D41B-412F-9BA1-592E7A90E810}"/>
    <dgm:cxn modelId="{EEE78171-F506-499F-8D1C-6F15DDA54CFC}" srcId="{719AD1E4-0534-4C94-8B93-EE0E330809F3}" destId="{D81A4AFC-37BC-48F1-A383-D7BCFF55B056}" srcOrd="4" destOrd="0" parTransId="{8D97CA87-0250-469D-8CF2-57397D2E5B02}" sibTransId="{B0A754C3-B083-414B-ACA3-3245713CB1D9}"/>
    <dgm:cxn modelId="{E455BA8D-B904-44EE-953D-9F5F9DB66613}" srcId="{719AD1E4-0534-4C94-8B93-EE0E330809F3}" destId="{EA1DFE6B-75DA-40BD-964A-D2FAE7B63824}" srcOrd="5" destOrd="0" parTransId="{F8FBDB12-8A98-4FF0-83C1-26DCE7C2866A}" sibTransId="{60048E39-24F1-4C4D-BFB3-79FDA5467159}"/>
    <dgm:cxn modelId="{4A9C89AF-C980-CB41-893F-360FDAF5AA67}" type="presOf" srcId="{2C45AE93-1B60-4544-8B8E-B9202CED5F96}" destId="{4E213CB9-0E7E-8E44-B46A-5BD0269698F7}" srcOrd="0" destOrd="0" presId="urn:microsoft.com/office/officeart/2005/8/layout/vList2"/>
    <dgm:cxn modelId="{228251B1-1F8E-480B-82DD-26C5BCDF57DC}" srcId="{719AD1E4-0534-4C94-8B93-EE0E330809F3}" destId="{F4F4C0EC-1DCD-4CE8-8415-C9C88D48F265}" srcOrd="7" destOrd="0" parTransId="{AC76FF0A-2624-4D0A-8065-2F7D301567BB}" sibTransId="{5E375A53-38F9-4A32-9A8B-09D962A09D59}"/>
    <dgm:cxn modelId="{E24426C1-1B29-1741-9858-CB435FCF17FF}" type="presOf" srcId="{EA1DFE6B-75DA-40BD-964A-D2FAE7B63824}" destId="{C08EE056-3F2D-534E-82C7-7D4FAE797587}" srcOrd="0" destOrd="0" presId="urn:microsoft.com/office/officeart/2005/8/layout/vList2"/>
    <dgm:cxn modelId="{186A52C7-2D12-4D94-BE0C-91B9245A61D8}" srcId="{719AD1E4-0534-4C94-8B93-EE0E330809F3}" destId="{2A9D5E83-4D6A-45EF-9191-86E3732A3DA3}" srcOrd="1" destOrd="0" parTransId="{B1C5EEDF-F475-446D-90FE-4AFD2700DC86}" sibTransId="{5F79EA19-99B4-4FA4-B5BE-C696D679D257}"/>
    <dgm:cxn modelId="{F626A0D5-0DF4-4126-92D1-72ABB03C7791}" srcId="{719AD1E4-0534-4C94-8B93-EE0E330809F3}" destId="{71117E9E-9D28-4C11-89D5-B3B01B4085D7}" srcOrd="3" destOrd="0" parTransId="{176F6184-0B12-4E94-AF01-45AD692FE9F8}" sibTransId="{1BE88999-A919-4C58-87A7-E705D0F7A86B}"/>
    <dgm:cxn modelId="{003E4BDA-B05A-EA42-9ACE-8B3FB41F3614}" type="presOf" srcId="{D81A4AFC-37BC-48F1-A383-D7BCFF55B056}" destId="{B876F673-CFC4-CD49-ABBF-FBE989499B63}" srcOrd="0" destOrd="0" presId="urn:microsoft.com/office/officeart/2005/8/layout/vList2"/>
    <dgm:cxn modelId="{EC770DE1-0BF5-0A4B-BDFB-2EFECE172B8A}" type="presOf" srcId="{F4F4C0EC-1DCD-4CE8-8415-C9C88D48F265}" destId="{7D47AF11-0B13-4E42-AC79-325D58085784}" srcOrd="0" destOrd="0" presId="urn:microsoft.com/office/officeart/2005/8/layout/vList2"/>
    <dgm:cxn modelId="{939AA0F6-93B5-B641-AF52-EDECFC888EDA}" type="presOf" srcId="{2A9D5E83-4D6A-45EF-9191-86E3732A3DA3}" destId="{36611710-5DE2-D148-A98C-CD547303B366}" srcOrd="0" destOrd="0" presId="urn:microsoft.com/office/officeart/2005/8/layout/vList2"/>
    <dgm:cxn modelId="{601CECFA-44A8-FE42-99ED-3A6DB91F483A}" type="presOf" srcId="{3291CF50-1233-4B91-AF3F-B7558FF1429D}" destId="{2986B698-1285-8240-9CCF-4B1C0737F4EF}" srcOrd="0" destOrd="0" presId="urn:microsoft.com/office/officeart/2005/8/layout/vList2"/>
    <dgm:cxn modelId="{BDCA0A32-2BE8-B244-97E3-916327FF4A2D}" type="presParOf" srcId="{51D155B7-AE8A-D840-9C3B-E9ADF90D5974}" destId="{4E213CB9-0E7E-8E44-B46A-5BD0269698F7}" srcOrd="0" destOrd="0" presId="urn:microsoft.com/office/officeart/2005/8/layout/vList2"/>
    <dgm:cxn modelId="{217AC7B3-0786-504C-B5D6-4CAC8C09718C}" type="presParOf" srcId="{51D155B7-AE8A-D840-9C3B-E9ADF90D5974}" destId="{BE59CD7C-459D-9E48-ADE6-37990DC54ED4}" srcOrd="1" destOrd="0" presId="urn:microsoft.com/office/officeart/2005/8/layout/vList2"/>
    <dgm:cxn modelId="{4C92BCFD-589D-214B-A052-CE678E1D771D}" type="presParOf" srcId="{51D155B7-AE8A-D840-9C3B-E9ADF90D5974}" destId="{36611710-5DE2-D148-A98C-CD547303B366}" srcOrd="2" destOrd="0" presId="urn:microsoft.com/office/officeart/2005/8/layout/vList2"/>
    <dgm:cxn modelId="{0513B1B4-0D61-D047-8306-D7F0C6D2844B}" type="presParOf" srcId="{51D155B7-AE8A-D840-9C3B-E9ADF90D5974}" destId="{6B57F26A-AC15-9A44-8C03-15398E6CBFDB}" srcOrd="3" destOrd="0" presId="urn:microsoft.com/office/officeart/2005/8/layout/vList2"/>
    <dgm:cxn modelId="{FBEF3516-E12F-9B4D-A49E-1C7A878E19E1}" type="presParOf" srcId="{51D155B7-AE8A-D840-9C3B-E9ADF90D5974}" destId="{2986B698-1285-8240-9CCF-4B1C0737F4EF}" srcOrd="4" destOrd="0" presId="urn:microsoft.com/office/officeart/2005/8/layout/vList2"/>
    <dgm:cxn modelId="{556526AA-08CE-9D44-9C81-96919113FE8F}" type="presParOf" srcId="{51D155B7-AE8A-D840-9C3B-E9ADF90D5974}" destId="{49184F96-79F9-D942-AD86-C486E1DAEB18}" srcOrd="5" destOrd="0" presId="urn:microsoft.com/office/officeart/2005/8/layout/vList2"/>
    <dgm:cxn modelId="{C831046D-1726-CD41-8064-CB814553C124}" type="presParOf" srcId="{51D155B7-AE8A-D840-9C3B-E9ADF90D5974}" destId="{848E82ED-D389-FE47-8687-26DE35F71DAD}" srcOrd="6" destOrd="0" presId="urn:microsoft.com/office/officeart/2005/8/layout/vList2"/>
    <dgm:cxn modelId="{A2A88422-E639-6A49-B0BF-D68ED5A1DDDC}" type="presParOf" srcId="{51D155B7-AE8A-D840-9C3B-E9ADF90D5974}" destId="{E5D35978-B523-2E41-BF99-DA04E9AB22FA}" srcOrd="7" destOrd="0" presId="urn:microsoft.com/office/officeart/2005/8/layout/vList2"/>
    <dgm:cxn modelId="{3E3097D5-B114-564C-BAD0-548AAE7064A1}" type="presParOf" srcId="{51D155B7-AE8A-D840-9C3B-E9ADF90D5974}" destId="{B876F673-CFC4-CD49-ABBF-FBE989499B63}" srcOrd="8" destOrd="0" presId="urn:microsoft.com/office/officeart/2005/8/layout/vList2"/>
    <dgm:cxn modelId="{A3BE62C3-0201-6C4C-A153-F48398DDF149}" type="presParOf" srcId="{51D155B7-AE8A-D840-9C3B-E9ADF90D5974}" destId="{F36E5FFE-7C93-D64E-8F85-2F8CDCD013FB}" srcOrd="9" destOrd="0" presId="urn:microsoft.com/office/officeart/2005/8/layout/vList2"/>
    <dgm:cxn modelId="{64F6C221-D908-744E-9883-D3F0F028BB7F}" type="presParOf" srcId="{51D155B7-AE8A-D840-9C3B-E9ADF90D5974}" destId="{C08EE056-3F2D-534E-82C7-7D4FAE797587}" srcOrd="10" destOrd="0" presId="urn:microsoft.com/office/officeart/2005/8/layout/vList2"/>
    <dgm:cxn modelId="{1B21EA65-0064-1E43-BF52-3E5C23B1496F}" type="presParOf" srcId="{51D155B7-AE8A-D840-9C3B-E9ADF90D5974}" destId="{9E654EF0-6E57-464A-83F2-8EE7DBDE3327}" srcOrd="11" destOrd="0" presId="urn:microsoft.com/office/officeart/2005/8/layout/vList2"/>
    <dgm:cxn modelId="{6388A8A3-8ABB-8B4B-876F-9EA5907B7837}" type="presParOf" srcId="{51D155B7-AE8A-D840-9C3B-E9ADF90D5974}" destId="{F223510D-B30F-D641-8596-808028AF619A}" srcOrd="12" destOrd="0" presId="urn:microsoft.com/office/officeart/2005/8/layout/vList2"/>
    <dgm:cxn modelId="{62657368-CB9C-974C-AAFE-F5EF598A70C2}" type="presParOf" srcId="{51D155B7-AE8A-D840-9C3B-E9ADF90D5974}" destId="{CCD9C5B7-C2FB-7345-8A6A-5B5C4AE5AACC}" srcOrd="13" destOrd="0" presId="urn:microsoft.com/office/officeart/2005/8/layout/vList2"/>
    <dgm:cxn modelId="{59AA7979-10BD-CB49-98A0-8AF9344614EA}" type="presParOf" srcId="{51D155B7-AE8A-D840-9C3B-E9ADF90D5974}" destId="{7D47AF11-0B13-4E42-AC79-325D58085784}"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213CB9-0E7E-8E44-B46A-5BD0269698F7}">
      <dsp:nvSpPr>
        <dsp:cNvPr id="0" name=""/>
        <dsp:cNvSpPr/>
      </dsp:nvSpPr>
      <dsp:spPr>
        <a:xfrm>
          <a:off x="0" y="36871"/>
          <a:ext cx="6378982" cy="397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International Court of Justice</a:t>
          </a:r>
        </a:p>
      </dsp:txBody>
      <dsp:txXfrm>
        <a:off x="19419" y="56290"/>
        <a:ext cx="6340144" cy="358962"/>
      </dsp:txXfrm>
    </dsp:sp>
    <dsp:sp modelId="{36611710-5DE2-D148-A98C-CD547303B366}">
      <dsp:nvSpPr>
        <dsp:cNvPr id="0" name=""/>
        <dsp:cNvSpPr/>
      </dsp:nvSpPr>
      <dsp:spPr>
        <a:xfrm>
          <a:off x="0" y="483631"/>
          <a:ext cx="6378982" cy="3978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International Criminal Court</a:t>
          </a:r>
        </a:p>
      </dsp:txBody>
      <dsp:txXfrm>
        <a:off x="19419" y="503050"/>
        <a:ext cx="6340144" cy="358962"/>
      </dsp:txXfrm>
    </dsp:sp>
    <dsp:sp modelId="{2986B698-1285-8240-9CCF-4B1C0737F4EF}">
      <dsp:nvSpPr>
        <dsp:cNvPr id="0" name=""/>
        <dsp:cNvSpPr/>
      </dsp:nvSpPr>
      <dsp:spPr>
        <a:xfrm>
          <a:off x="0" y="930391"/>
          <a:ext cx="6378982" cy="3978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Treaties on Disarmament</a:t>
          </a:r>
        </a:p>
      </dsp:txBody>
      <dsp:txXfrm>
        <a:off x="19419" y="949810"/>
        <a:ext cx="6340144" cy="358962"/>
      </dsp:txXfrm>
    </dsp:sp>
    <dsp:sp modelId="{848E82ED-D389-FE47-8687-26DE35F71DAD}">
      <dsp:nvSpPr>
        <dsp:cNvPr id="0" name=""/>
        <dsp:cNvSpPr/>
      </dsp:nvSpPr>
      <dsp:spPr>
        <a:xfrm>
          <a:off x="0" y="1377151"/>
          <a:ext cx="6378982" cy="397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Treaties on Human Rights</a:t>
          </a:r>
        </a:p>
      </dsp:txBody>
      <dsp:txXfrm>
        <a:off x="19419" y="1396570"/>
        <a:ext cx="6340144" cy="358962"/>
      </dsp:txXfrm>
    </dsp:sp>
    <dsp:sp modelId="{B876F673-CFC4-CD49-ABBF-FBE989499B63}">
      <dsp:nvSpPr>
        <dsp:cNvPr id="0" name=""/>
        <dsp:cNvSpPr/>
      </dsp:nvSpPr>
      <dsp:spPr>
        <a:xfrm>
          <a:off x="0" y="1823911"/>
          <a:ext cx="6378982" cy="397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Demilitarization</a:t>
          </a:r>
        </a:p>
      </dsp:txBody>
      <dsp:txXfrm>
        <a:off x="19419" y="1843330"/>
        <a:ext cx="6340144" cy="358962"/>
      </dsp:txXfrm>
    </dsp:sp>
    <dsp:sp modelId="{C08EE056-3F2D-534E-82C7-7D4FAE797587}">
      <dsp:nvSpPr>
        <dsp:cNvPr id="0" name=""/>
        <dsp:cNvSpPr/>
      </dsp:nvSpPr>
      <dsp:spPr>
        <a:xfrm>
          <a:off x="0" y="2270671"/>
          <a:ext cx="6378982" cy="397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Unarmed Civilian Defense Plans</a:t>
          </a:r>
        </a:p>
      </dsp:txBody>
      <dsp:txXfrm>
        <a:off x="19419" y="2290090"/>
        <a:ext cx="6340144" cy="358962"/>
      </dsp:txXfrm>
    </dsp:sp>
    <dsp:sp modelId="{F223510D-B30F-D641-8596-808028AF619A}">
      <dsp:nvSpPr>
        <dsp:cNvPr id="0" name=""/>
        <dsp:cNvSpPr/>
      </dsp:nvSpPr>
      <dsp:spPr>
        <a:xfrm>
          <a:off x="0" y="2717431"/>
          <a:ext cx="6378982" cy="3978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Peace Education</a:t>
          </a:r>
        </a:p>
      </dsp:txBody>
      <dsp:txXfrm>
        <a:off x="19419" y="2736850"/>
        <a:ext cx="6340144" cy="358962"/>
      </dsp:txXfrm>
    </dsp:sp>
    <dsp:sp modelId="{7D47AF11-0B13-4E42-AC79-325D58085784}">
      <dsp:nvSpPr>
        <dsp:cNvPr id="0" name=""/>
        <dsp:cNvSpPr/>
      </dsp:nvSpPr>
      <dsp:spPr>
        <a:xfrm>
          <a:off x="0" y="3164191"/>
          <a:ext cx="6378982" cy="3978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Democratization of the United Nations</a:t>
          </a:r>
        </a:p>
      </dsp:txBody>
      <dsp:txXfrm>
        <a:off x="19419" y="3183610"/>
        <a:ext cx="6340144" cy="35896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80B703-8396-8A48-BF6D-FF0134693229}" type="datetimeFigureOut">
              <a:t>4/18/22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64F3F7-1643-004F-BD22-325CA0DE08C6}" type="slidenum">
              <a:t>‹#›</a:t>
            </a:fld>
            <a:endParaRPr lang="en-US"/>
          </a:p>
        </p:txBody>
      </p:sp>
    </p:spTree>
    <p:extLst>
      <p:ext uri="{BB962C8B-B14F-4D97-AF65-F5344CB8AC3E}">
        <p14:creationId xmlns:p14="http://schemas.microsoft.com/office/powerpoint/2010/main" val="718111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4F3F7-1643-004F-BD22-325CA0DE08C6}" type="slidenum">
              <a:rPr lang="en-US"/>
              <a:t>6</a:t>
            </a:fld>
            <a:endParaRPr lang="en-US"/>
          </a:p>
        </p:txBody>
      </p:sp>
    </p:spTree>
    <p:extLst>
      <p:ext uri="{BB962C8B-B14F-4D97-AF65-F5344CB8AC3E}">
        <p14:creationId xmlns:p14="http://schemas.microsoft.com/office/powerpoint/2010/main" val="2937797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U.S. military spending dwarfs the cost of most infrastructure and social needs spending legislation, the cost of any other item (or dozen items) of discretionary spending, and the military spending of any other nation.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In 2020, U.S. military spending was more than the military spending of the next 11 biggest spenders combined, nine of which nations were U.S. weapons customers pressed by the U.S. government to increase their military spending. The next 14 biggest spenders below the top 12 were the only others to spend over 1% of U.S. military spending, and of those 14, 11 were U.S. weapons customers. </a:t>
            </a:r>
            <a:r>
              <a:rPr lang="en-US" sz="1200" kern="1200">
                <a:solidFill>
                  <a:schemeClr val="tx1"/>
                </a:solidFill>
                <a:effectLst/>
                <a:latin typeface="+mn-lt"/>
                <a:ea typeface="+mn-ea"/>
                <a:cs typeface="+mn-cs"/>
              </a:rPr>
              <a:t>In 2020 military spending per capita, the U.S. government led all others, and 21 of the next 22 were U.S. weapons customers. </a:t>
            </a:r>
            <a:endParaRPr lang="en-US" sz="1600"/>
          </a:p>
          <a:p>
            <a:endParaRPr lang="en-US" sz="1600"/>
          </a:p>
          <a:p>
            <a:endParaRPr lang="en-US"/>
          </a:p>
        </p:txBody>
      </p:sp>
      <p:sp>
        <p:nvSpPr>
          <p:cNvPr id="4" name="Slide Number Placeholder 3"/>
          <p:cNvSpPr>
            <a:spLocks noGrp="1"/>
          </p:cNvSpPr>
          <p:nvPr>
            <p:ph type="sldNum" sz="quarter" idx="5"/>
          </p:nvPr>
        </p:nvSpPr>
        <p:spPr/>
        <p:txBody>
          <a:bodyPr/>
          <a:lstStyle/>
          <a:p>
            <a:fld id="{B2F4A24A-AC5E-154B-A571-440D1E67B345}" type="slidenum">
              <a:t>19</a:t>
            </a:fld>
            <a:endParaRPr lang="en-US"/>
          </a:p>
        </p:txBody>
      </p:sp>
    </p:spTree>
    <p:extLst>
      <p:ext uri="{BB962C8B-B14F-4D97-AF65-F5344CB8AC3E}">
        <p14:creationId xmlns:p14="http://schemas.microsoft.com/office/powerpoint/2010/main" val="42260193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dirty="0"/>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78ABE3C1-DBE1-495D-B57B-2849774B866A}" type="datetimeFigureOut">
              <a:rPr lang="en-US" dirty="0"/>
              <a:t>4/18/22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dirty="0"/>
              <a:t>Click to edit Master title style</a:t>
            </a:r>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4/18/22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dirty="0"/>
              <a:t>Click to edit Master title style</a:t>
            </a:r>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4/18/22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dirty="0"/>
              <a:t>Click to edit Master title style</a:t>
            </a:r>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4/18/22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dirty="0"/>
              <a:t>Click to edit Master title style</a:t>
            </a:r>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4/18/22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dirty="0"/>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4/18/22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dirty="0"/>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4/18/22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FA3F48C-C7C6-4055-9F49-3777875E72AE}" type="datetimeFigureOut">
              <a:rPr lang="en-US" dirty="0"/>
              <a:t>4/18/22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4/18/22</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2DE42F4-6EEF-4EF7-8ED4-2208F0F89A08}" type="datetimeFigureOut">
              <a:rPr lang="en-US" dirty="0"/>
              <a:t>4/18/22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dirty="0"/>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4/18/22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80320" y="2336873"/>
            <a:ext cx="4698358" cy="35993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594123" y="2336873"/>
            <a:ext cx="4700058" cy="35993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E5A6C69-6797-4E8A-BF37-F2C3751466E9}" type="datetimeFigureOut">
              <a:rPr lang="en-US" dirty="0"/>
              <a:t>4/18/22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dirty="0"/>
              <a:t>Click to edit Master title style</a:t>
            </a:r>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D82014A1-A632-4878-A0D3-F52BA7563730}" type="datetimeFigureOut">
              <a:rPr lang="en-US" dirty="0"/>
              <a:t>4/18/22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E99F462-093F-4566-844B-4C71F2739DA5}" type="datetimeFigureOut">
              <a:rPr lang="en-US" dirty="0"/>
              <a:t>4/18/22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4/18/22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4685846" y="2336873"/>
            <a:ext cx="5608336" cy="3599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4/18/22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dirty="0"/>
              <a:t>Click to edit Master title style</a:t>
            </a:r>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4/18/22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4/18/22</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orldbeyondwar.org/education" TargetMode="External"/><Relationship Id="rId2" Type="http://schemas.openxmlformats.org/officeDocument/2006/relationships/hyperlink" Target="https://worldbeyondwar.org/bookclub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orldbeyondwar.org/divest"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4.xml"/><Relationship Id="rId1" Type="http://schemas.openxmlformats.org/officeDocument/2006/relationships/video" Target="https://www.youtube.com/embed/dEk4_fSWVRA?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7.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 name="Picture 4" descr="A person in an orange jacket standing on a boat in front of a waterfall&#10;&#10;Description automatically generated with medium confidence">
            <a:extLst>
              <a:ext uri="{FF2B5EF4-FFF2-40B4-BE49-F238E27FC236}">
                <a16:creationId xmlns:a16="http://schemas.microsoft.com/office/drawing/2014/main" id="{F82A56CA-931F-B0D8-63F4-3EB179EC9544}"/>
              </a:ext>
            </a:extLst>
          </p:cNvPr>
          <p:cNvPicPr>
            <a:picLocks noChangeAspect="1"/>
          </p:cNvPicPr>
          <p:nvPr/>
        </p:nvPicPr>
        <p:blipFill rotWithShape="1">
          <a:blip r:embed="rId2"/>
          <a:srcRect l="17559" r="23558" b="-1"/>
          <a:stretch/>
        </p:blipFill>
        <p:spPr>
          <a:xfrm>
            <a:off x="6093556" y="10"/>
            <a:ext cx="6095267" cy="6857990"/>
          </a:xfrm>
          <a:prstGeom prst="rect">
            <a:avLst/>
          </a:prstGeom>
          <a:ln>
            <a:noFill/>
          </a:ln>
          <a:effectLst/>
        </p:spPr>
      </p:pic>
      <p:pic>
        <p:nvPicPr>
          <p:cNvPr id="10" name="Picture 9">
            <a:extLst>
              <a:ext uri="{FF2B5EF4-FFF2-40B4-BE49-F238E27FC236}">
                <a16:creationId xmlns:a16="http://schemas.microsoft.com/office/drawing/2014/main" id="{0A59D270-32B9-42B3-935F-106B212414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688333"/>
            <a:ext cx="6400800" cy="185701"/>
          </a:xfrm>
          <a:prstGeom prst="rect">
            <a:avLst/>
          </a:prstGeom>
        </p:spPr>
      </p:pic>
      <p:sp>
        <p:nvSpPr>
          <p:cNvPr id="12" name="Rectangle 11">
            <a:extLst>
              <a:ext uri="{FF2B5EF4-FFF2-40B4-BE49-F238E27FC236}">
                <a16:creationId xmlns:a16="http://schemas.microsoft.com/office/drawing/2014/main" id="{1D369348-41FF-46AE-8D88-31B1A1C4E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162908"/>
            <a:ext cx="6411743" cy="253218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AAD2A53-6C44-0E42-AD57-5784B4A000D4}"/>
              </a:ext>
            </a:extLst>
          </p:cNvPr>
          <p:cNvSpPr>
            <a:spLocks noGrp="1"/>
          </p:cNvSpPr>
          <p:nvPr>
            <p:ph type="ctrTitle"/>
          </p:nvPr>
        </p:nvSpPr>
        <p:spPr>
          <a:xfrm>
            <a:off x="680322" y="2403231"/>
            <a:ext cx="5192940" cy="2133600"/>
          </a:xfrm>
        </p:spPr>
        <p:txBody>
          <a:bodyPr>
            <a:normAutofit/>
          </a:bodyPr>
          <a:lstStyle/>
          <a:p>
            <a:br>
              <a:rPr lang="en-US" sz="2200"/>
            </a:br>
            <a:br>
              <a:rPr lang="en-US" sz="2200"/>
            </a:br>
            <a:br>
              <a:rPr lang="en-US" sz="2200"/>
            </a:br>
            <a:r>
              <a:rPr lang="en-US" sz="2200"/>
              <a:t>Why I’m Already Against the Next War</a:t>
            </a:r>
            <a:br>
              <a:rPr lang="en-US" sz="2200"/>
            </a:br>
            <a:endParaRPr lang="en-US" sz="2200"/>
          </a:p>
        </p:txBody>
      </p:sp>
      <p:sp>
        <p:nvSpPr>
          <p:cNvPr id="3" name="Subtitle 2">
            <a:extLst>
              <a:ext uri="{FF2B5EF4-FFF2-40B4-BE49-F238E27FC236}">
                <a16:creationId xmlns:a16="http://schemas.microsoft.com/office/drawing/2014/main" id="{F0AB85CE-C9F0-924B-A81A-901AE52FD0EC}"/>
              </a:ext>
            </a:extLst>
          </p:cNvPr>
          <p:cNvSpPr>
            <a:spLocks noGrp="1"/>
          </p:cNvSpPr>
          <p:nvPr>
            <p:ph type="subTitle" idx="1"/>
          </p:nvPr>
        </p:nvSpPr>
        <p:spPr>
          <a:xfrm>
            <a:off x="680323" y="4831173"/>
            <a:ext cx="5192940" cy="1117687"/>
          </a:xfrm>
        </p:spPr>
        <p:txBody>
          <a:bodyPr>
            <a:normAutofit/>
          </a:bodyPr>
          <a:lstStyle/>
          <a:p>
            <a:r>
              <a:rPr lang="en-US"/>
              <a:t>David Swanson</a:t>
            </a:r>
          </a:p>
          <a:p>
            <a:r>
              <a:rPr lang="en-US"/>
              <a:t>April 24, 2022</a:t>
            </a:r>
          </a:p>
          <a:p>
            <a:endParaRPr lang="en-US"/>
          </a:p>
        </p:txBody>
      </p:sp>
    </p:spTree>
    <p:extLst>
      <p:ext uri="{BB962C8B-B14F-4D97-AF65-F5344CB8AC3E}">
        <p14:creationId xmlns:p14="http://schemas.microsoft.com/office/powerpoint/2010/main" val="735313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610D2AE-07EF-436A-9755-AA8DF4B93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CACDD17-9043-46DF-882D-420365B79C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CF2D8AD5-434A-4C0E-9F5B-C1AFD645F3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B734A12-21D4-27F1-37BD-B1D530BBD267}"/>
              </a:ext>
            </a:extLst>
          </p:cNvPr>
          <p:cNvSpPr>
            <a:spLocks noGrp="1"/>
          </p:cNvSpPr>
          <p:nvPr>
            <p:ph type="title"/>
          </p:nvPr>
        </p:nvSpPr>
        <p:spPr>
          <a:xfrm>
            <a:off x="680321" y="753228"/>
            <a:ext cx="4136123" cy="1080938"/>
          </a:xfrm>
        </p:spPr>
        <p:txBody>
          <a:bodyPr>
            <a:normAutofit/>
          </a:bodyPr>
          <a:lstStyle/>
          <a:p>
            <a:r>
              <a:rPr lang="en-US" sz="2400"/>
              <a:t>Imagine what was/is possible</a:t>
            </a:r>
          </a:p>
        </p:txBody>
      </p:sp>
      <p:pic>
        <p:nvPicPr>
          <p:cNvPr id="18" name="Picture 17">
            <a:extLst>
              <a:ext uri="{FF2B5EF4-FFF2-40B4-BE49-F238E27FC236}">
                <a16:creationId xmlns:a16="http://schemas.microsoft.com/office/drawing/2014/main" id="{E92B246D-47CC-40F8-8DE7-B65D409E9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9" name="Content Placeholder 8">
            <a:extLst>
              <a:ext uri="{FF2B5EF4-FFF2-40B4-BE49-F238E27FC236}">
                <a16:creationId xmlns:a16="http://schemas.microsoft.com/office/drawing/2014/main" id="{0E2D1C60-D305-1D0B-BA76-451BED48A1D1}"/>
              </a:ext>
            </a:extLst>
          </p:cNvPr>
          <p:cNvSpPr>
            <a:spLocks noGrp="1"/>
          </p:cNvSpPr>
          <p:nvPr>
            <p:ph idx="1"/>
          </p:nvPr>
        </p:nvSpPr>
        <p:spPr>
          <a:xfrm>
            <a:off x="680321" y="2336873"/>
            <a:ext cx="4136123" cy="3599316"/>
          </a:xfrm>
        </p:spPr>
        <p:txBody>
          <a:bodyPr>
            <a:normAutofit/>
          </a:bodyPr>
          <a:lstStyle/>
          <a:p>
            <a:pPr marL="0" indent="0">
              <a:buNone/>
            </a:pPr>
            <a:r>
              <a:rPr lang="en-US"/>
              <a:t>Either the U.S. or Russia or both could have saved money turning Ukraine into a fossil-fuel-free neutral paradise.</a:t>
            </a:r>
          </a:p>
        </p:txBody>
      </p:sp>
      <p:pic>
        <p:nvPicPr>
          <p:cNvPr id="5" name="Content Placeholder 4" descr="Diagram&#10;&#10;Description automatically generated">
            <a:extLst>
              <a:ext uri="{FF2B5EF4-FFF2-40B4-BE49-F238E27FC236}">
                <a16:creationId xmlns:a16="http://schemas.microsoft.com/office/drawing/2014/main" id="{13028113-E9D0-92AB-2D26-0AFD20AD464E}"/>
              </a:ext>
            </a:extLst>
          </p:cNvPr>
          <p:cNvPicPr>
            <a:picLocks noChangeAspect="1"/>
          </p:cNvPicPr>
          <p:nvPr/>
        </p:nvPicPr>
        <p:blipFill>
          <a:blip r:embed="rId4"/>
          <a:stretch>
            <a:fillRect/>
          </a:stretch>
        </p:blipFill>
        <p:spPr>
          <a:xfrm>
            <a:off x="5276090" y="924022"/>
            <a:ext cx="6303134" cy="4979475"/>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512985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7" name="Picture 56">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59" name="Picture 58">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1" name="Rectangle 60">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Rectangle 62">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5" name="Group 64">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66" name="Rectangle 65">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6" name="Content Placeholder 5" descr="A picture containing outdoor, sky, bicycle&#10;&#10;Description automatically generated">
            <a:extLst>
              <a:ext uri="{FF2B5EF4-FFF2-40B4-BE49-F238E27FC236}">
                <a16:creationId xmlns:a16="http://schemas.microsoft.com/office/drawing/2014/main" id="{94618BB4-9205-E140-AEB1-1EA73E2C690D}"/>
              </a:ext>
            </a:extLst>
          </p:cNvPr>
          <p:cNvPicPr>
            <a:picLocks noGrp="1" noChangeAspect="1"/>
          </p:cNvPicPr>
          <p:nvPr>
            <p:ph idx="1"/>
          </p:nvPr>
        </p:nvPicPr>
        <p:blipFill rotWithShape="1">
          <a:blip r:embed="rId5"/>
          <a:srcRect l="35466" r="13766" b="-2"/>
          <a:stretch/>
        </p:blipFill>
        <p:spPr>
          <a:xfrm>
            <a:off x="7547810" y="10"/>
            <a:ext cx="4641013" cy="6856310"/>
          </a:xfrm>
          <a:prstGeom prst="rect">
            <a:avLst/>
          </a:prstGeom>
          <a:ln>
            <a:noFill/>
          </a:ln>
          <a:effectLst/>
        </p:spPr>
      </p:pic>
      <p:sp>
        <p:nvSpPr>
          <p:cNvPr id="69" name="Rectangle 68">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07549B0-9F6C-DF41-B31A-601006DA06F4}"/>
              </a:ext>
            </a:extLst>
          </p:cNvPr>
          <p:cNvSpPr>
            <a:spLocks noGrp="1"/>
          </p:cNvSpPr>
          <p:nvPr>
            <p:ph type="title"/>
          </p:nvPr>
        </p:nvSpPr>
        <p:spPr>
          <a:xfrm>
            <a:off x="201336" y="753228"/>
            <a:ext cx="7566537" cy="1080938"/>
          </a:xfrm>
        </p:spPr>
        <p:txBody>
          <a:bodyPr vert="horz" lIns="91440" tIns="45720" rIns="91440" bIns="45720" rtlCol="0" anchor="ctr">
            <a:normAutofit/>
          </a:bodyPr>
          <a:lstStyle/>
          <a:p>
            <a:r>
              <a:rPr lang="en-US"/>
              <a:t>But How Do You Stop an Invasion?</a:t>
            </a:r>
          </a:p>
        </p:txBody>
      </p:sp>
      <p:pic>
        <p:nvPicPr>
          <p:cNvPr id="71" name="Picture 70">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pic>
        <p:nvPicPr>
          <p:cNvPr id="15" name="Picture 14" descr="Text&#10;&#10;Description automatically generated">
            <a:extLst>
              <a:ext uri="{FF2B5EF4-FFF2-40B4-BE49-F238E27FC236}">
                <a16:creationId xmlns:a16="http://schemas.microsoft.com/office/drawing/2014/main" id="{E8C5135C-2D2E-C84F-91AC-532654D5A878}"/>
              </a:ext>
            </a:extLst>
          </p:cNvPr>
          <p:cNvPicPr>
            <a:picLocks noChangeAspect="1"/>
          </p:cNvPicPr>
          <p:nvPr/>
        </p:nvPicPr>
        <p:blipFill>
          <a:blip r:embed="rId6"/>
          <a:stretch>
            <a:fillRect/>
          </a:stretch>
        </p:blipFill>
        <p:spPr>
          <a:xfrm>
            <a:off x="2341901" y="6104772"/>
            <a:ext cx="2502242" cy="412673"/>
          </a:xfrm>
          <a:prstGeom prst="rect">
            <a:avLst/>
          </a:prstGeom>
        </p:spPr>
      </p:pic>
      <p:sp>
        <p:nvSpPr>
          <p:cNvPr id="3" name="TextBox 2">
            <a:extLst>
              <a:ext uri="{FF2B5EF4-FFF2-40B4-BE49-F238E27FC236}">
                <a16:creationId xmlns:a16="http://schemas.microsoft.com/office/drawing/2014/main" id="{5F6075DE-1D69-8F4F-A025-CCF55CC3C684}"/>
              </a:ext>
            </a:extLst>
          </p:cNvPr>
          <p:cNvSpPr txBox="1"/>
          <p:nvPr/>
        </p:nvSpPr>
        <p:spPr>
          <a:xfrm>
            <a:off x="201336" y="2113872"/>
            <a:ext cx="7189365" cy="3416320"/>
          </a:xfrm>
          <a:prstGeom prst="rect">
            <a:avLst/>
          </a:prstGeom>
          <a:noFill/>
        </p:spPr>
        <p:txBody>
          <a:bodyPr wrap="square" rtlCol="0">
            <a:spAutoFit/>
          </a:bodyPr>
          <a:lstStyle/>
          <a:p>
            <a:pPr marL="342900" indent="-342900">
              <a:buAutoNum type="arabicPeriod"/>
            </a:pPr>
            <a:r>
              <a:rPr lang="en-US" sz="2400"/>
              <a:t>Don’t work to create it</a:t>
            </a:r>
          </a:p>
          <a:p>
            <a:pPr marL="342900" indent="-342900">
              <a:buAutoNum type="arabicPeriod"/>
            </a:pPr>
            <a:r>
              <a:rPr lang="en-US" sz="2400"/>
              <a:t>Resist it with its opposite, not its mirror image (we reject death penalty because studies prove it ineffective on its own terms, we look at the climate and yell “the science!” – why must we ignore the evidence on nonviolence?)</a:t>
            </a:r>
          </a:p>
          <a:p>
            <a:pPr marL="342900" indent="-342900">
              <a:buAutoNum type="arabicPeriod"/>
            </a:pPr>
            <a:r>
              <a:rPr lang="en-US" sz="2400"/>
              <a:t>Be willing to negotiate before and during</a:t>
            </a:r>
          </a:p>
          <a:p>
            <a:pPr marL="342900" indent="-342900">
              <a:buAutoNum type="arabicPeriod"/>
            </a:pPr>
            <a:r>
              <a:rPr lang="en-US" sz="2400"/>
              <a:t>In general, support the rule of law, disarmament, and cooperation.</a:t>
            </a:r>
          </a:p>
        </p:txBody>
      </p:sp>
    </p:spTree>
    <p:extLst>
      <p:ext uri="{BB962C8B-B14F-4D97-AF65-F5344CB8AC3E}">
        <p14:creationId xmlns:p14="http://schemas.microsoft.com/office/powerpoint/2010/main" val="69305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C48E8-DF23-05BE-5EE1-2DB6AE2F0EE1}"/>
              </a:ext>
            </a:extLst>
          </p:cNvPr>
          <p:cNvSpPr>
            <a:spLocks noGrp="1"/>
          </p:cNvSpPr>
          <p:nvPr>
            <p:ph type="title"/>
          </p:nvPr>
        </p:nvSpPr>
        <p:spPr/>
        <p:txBody>
          <a:bodyPr/>
          <a:lstStyle/>
          <a:p>
            <a:r>
              <a:rPr lang="en-US"/>
              <a:t>Listen to the Ukrainian Pacifist Movement</a:t>
            </a:r>
          </a:p>
        </p:txBody>
      </p:sp>
      <p:pic>
        <p:nvPicPr>
          <p:cNvPr id="6" name="Content Placeholder 5" descr="A person with a beard and glasses&#10;&#10;Description automatically generated with medium confidence">
            <a:extLst>
              <a:ext uri="{FF2B5EF4-FFF2-40B4-BE49-F238E27FC236}">
                <a16:creationId xmlns:a16="http://schemas.microsoft.com/office/drawing/2014/main" id="{010E58BF-376C-9346-52A8-655EB126E034}"/>
              </a:ext>
            </a:extLst>
          </p:cNvPr>
          <p:cNvPicPr>
            <a:picLocks noGrp="1" noChangeAspect="1"/>
          </p:cNvPicPr>
          <p:nvPr>
            <p:ph idx="1"/>
          </p:nvPr>
        </p:nvPicPr>
        <p:blipFill>
          <a:blip r:embed="rId2"/>
          <a:stretch>
            <a:fillRect/>
          </a:stretch>
        </p:blipFill>
        <p:spPr>
          <a:xfrm>
            <a:off x="7629044" y="2219354"/>
            <a:ext cx="4047222" cy="4047222"/>
          </a:xfrm>
        </p:spPr>
      </p:pic>
      <p:sp>
        <p:nvSpPr>
          <p:cNvPr id="4" name="Text Placeholder 3">
            <a:extLst>
              <a:ext uri="{FF2B5EF4-FFF2-40B4-BE49-F238E27FC236}">
                <a16:creationId xmlns:a16="http://schemas.microsoft.com/office/drawing/2014/main" id="{8D8420F6-71F6-5840-B0C2-021E90EE697E}"/>
              </a:ext>
            </a:extLst>
          </p:cNvPr>
          <p:cNvSpPr>
            <a:spLocks noGrp="1"/>
          </p:cNvSpPr>
          <p:nvPr>
            <p:ph type="body" sz="half" idx="2"/>
          </p:nvPr>
        </p:nvSpPr>
        <p:spPr>
          <a:xfrm>
            <a:off x="218113" y="1937856"/>
            <a:ext cx="6937695" cy="4920143"/>
          </a:xfrm>
        </p:spPr>
        <p:txBody>
          <a:bodyPr>
            <a:normAutofit/>
          </a:bodyPr>
          <a:lstStyle/>
          <a:p>
            <a:r>
              <a:rPr lang="en-US" sz="1800"/>
              <a:t>“We condemn the Russian decision to invade Ukraine on 24 February 2022, which led to a fatal escalation and thousands of deaths, reiterating our condemnation of the reciprocal violations of the ceasefire envisaged in Minsk agreements by Russian and Ukrainian combatants in Donbas prior to the escalation of Russian aggression. We condemn the mutual labeling of parties to the conflict as Nazi-like enemies and war criminals . . . . We emphasize that the tragic consequences of military brutality must not be used to incite hatred and justify new atrocities, on the contrary, such tragedies should cool the fighting spirit and encourage a persistent search for the most bloodless ways to end the war. We condemn military actions on both sides, the hostilities which harm civilians. We insist that all shooting should be stopped, all sides should honor the memory of killed people and, after due grief, calmly and honestly commit to peace talks.”</a:t>
            </a:r>
          </a:p>
        </p:txBody>
      </p:sp>
    </p:spTree>
    <p:extLst>
      <p:ext uri="{BB962C8B-B14F-4D97-AF65-F5344CB8AC3E}">
        <p14:creationId xmlns:p14="http://schemas.microsoft.com/office/powerpoint/2010/main" val="4238188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76C63-09D6-074A-85A1-8E79AB272F87}"/>
              </a:ext>
            </a:extLst>
          </p:cNvPr>
          <p:cNvSpPr>
            <a:spLocks noGrp="1"/>
          </p:cNvSpPr>
          <p:nvPr>
            <p:ph type="title"/>
          </p:nvPr>
        </p:nvSpPr>
        <p:spPr/>
        <p:txBody>
          <a:bodyPr/>
          <a:lstStyle/>
          <a:p>
            <a:r>
              <a:rPr lang="en-US"/>
              <a:t>Debunk the Myths</a:t>
            </a:r>
          </a:p>
        </p:txBody>
      </p:sp>
      <p:pic>
        <p:nvPicPr>
          <p:cNvPr id="6" name="Content Placeholder 5">
            <a:extLst>
              <a:ext uri="{FF2B5EF4-FFF2-40B4-BE49-F238E27FC236}">
                <a16:creationId xmlns:a16="http://schemas.microsoft.com/office/drawing/2014/main" id="{B05F29E7-E787-FE45-AEFC-C8C6D1D049C4}"/>
              </a:ext>
            </a:extLst>
          </p:cNvPr>
          <p:cNvPicPr>
            <a:picLocks noGrp="1" noChangeAspect="1"/>
          </p:cNvPicPr>
          <p:nvPr>
            <p:ph idx="1"/>
          </p:nvPr>
        </p:nvPicPr>
        <p:blipFill>
          <a:blip r:embed="rId2"/>
          <a:stretch>
            <a:fillRect/>
          </a:stretch>
        </p:blipFill>
        <p:spPr>
          <a:xfrm>
            <a:off x="5644641" y="2728505"/>
            <a:ext cx="5470525" cy="1408025"/>
          </a:xfrm>
        </p:spPr>
      </p:pic>
      <p:sp>
        <p:nvSpPr>
          <p:cNvPr id="4" name="Text Placeholder 3">
            <a:extLst>
              <a:ext uri="{FF2B5EF4-FFF2-40B4-BE49-F238E27FC236}">
                <a16:creationId xmlns:a16="http://schemas.microsoft.com/office/drawing/2014/main" id="{87313852-2817-DD44-89D0-886182898058}"/>
              </a:ext>
            </a:extLst>
          </p:cNvPr>
          <p:cNvSpPr>
            <a:spLocks noGrp="1"/>
          </p:cNvSpPr>
          <p:nvPr>
            <p:ph type="body" sz="half" idx="2"/>
          </p:nvPr>
        </p:nvSpPr>
        <p:spPr>
          <a:xfrm>
            <a:off x="680321" y="2336872"/>
            <a:ext cx="4881579" cy="3599317"/>
          </a:xfrm>
        </p:spPr>
        <p:txBody>
          <a:bodyPr>
            <a:normAutofit/>
          </a:bodyPr>
          <a:lstStyle/>
          <a:p>
            <a:pPr algn="l"/>
            <a:r>
              <a:rPr lang="en-US"/>
              <a:t>https://worldbeyondwar.org/inevitable</a:t>
            </a:r>
          </a:p>
          <a:p>
            <a:pPr algn="l"/>
            <a:r>
              <a:rPr lang="en-US"/>
              <a:t>https://worldbeyondwar.org/just</a:t>
            </a:r>
          </a:p>
          <a:p>
            <a:pPr algn="l"/>
            <a:r>
              <a:rPr lang="en-US"/>
              <a:t>https://worldbeyondwar.org/necessary</a:t>
            </a:r>
          </a:p>
          <a:p>
            <a:pPr algn="l"/>
            <a:r>
              <a:rPr lang="en-US"/>
              <a:t>https://worldbeyondwar.org/beneficial</a:t>
            </a:r>
          </a:p>
          <a:p>
            <a:endParaRPr lang="en-US"/>
          </a:p>
        </p:txBody>
      </p:sp>
    </p:spTree>
    <p:extLst>
      <p:ext uri="{BB962C8B-B14F-4D97-AF65-F5344CB8AC3E}">
        <p14:creationId xmlns:p14="http://schemas.microsoft.com/office/powerpoint/2010/main" val="2783836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E0C3-82BB-1B45-890E-FFC218941132}"/>
              </a:ext>
            </a:extLst>
          </p:cNvPr>
          <p:cNvSpPr>
            <a:spLocks noGrp="1"/>
          </p:cNvSpPr>
          <p:nvPr>
            <p:ph type="title"/>
          </p:nvPr>
        </p:nvSpPr>
        <p:spPr>
          <a:xfrm>
            <a:off x="1141413" y="-1190444"/>
            <a:ext cx="9905998" cy="3088256"/>
          </a:xfrm>
        </p:spPr>
        <p:txBody>
          <a:bodyPr/>
          <a:lstStyle/>
          <a:p>
            <a:r>
              <a:rPr lang="en-US"/>
              <a:t>The reasons to end all war</a:t>
            </a:r>
          </a:p>
        </p:txBody>
      </p:sp>
      <p:pic>
        <p:nvPicPr>
          <p:cNvPr id="4" name="Content Placeholder 5">
            <a:extLst>
              <a:ext uri="{FF2B5EF4-FFF2-40B4-BE49-F238E27FC236}">
                <a16:creationId xmlns:a16="http://schemas.microsoft.com/office/drawing/2014/main" id="{1882A545-5DE5-5F42-B894-E72AA64D6E41}"/>
              </a:ext>
            </a:extLst>
          </p:cNvPr>
          <p:cNvPicPr>
            <a:picLocks noGrp="1" noChangeAspect="1"/>
          </p:cNvPicPr>
          <p:nvPr>
            <p:ph idx="1"/>
          </p:nvPr>
        </p:nvPicPr>
        <p:blipFill>
          <a:blip r:embed="rId2"/>
          <a:stretch>
            <a:fillRect/>
          </a:stretch>
        </p:blipFill>
        <p:spPr>
          <a:xfrm>
            <a:off x="1141412" y="793150"/>
            <a:ext cx="7968081" cy="3424035"/>
          </a:xfrm>
        </p:spPr>
      </p:pic>
      <p:sp>
        <p:nvSpPr>
          <p:cNvPr id="5" name="TextBox 4">
            <a:extLst>
              <a:ext uri="{FF2B5EF4-FFF2-40B4-BE49-F238E27FC236}">
                <a16:creationId xmlns:a16="http://schemas.microsoft.com/office/drawing/2014/main" id="{55E2CD18-4865-214E-B135-9369BF173340}"/>
              </a:ext>
            </a:extLst>
          </p:cNvPr>
          <p:cNvSpPr txBox="1"/>
          <p:nvPr/>
        </p:nvSpPr>
        <p:spPr>
          <a:xfrm>
            <a:off x="1362974" y="4433838"/>
            <a:ext cx="6487064" cy="2308324"/>
          </a:xfrm>
          <a:prstGeom prst="rect">
            <a:avLst/>
          </a:prstGeom>
          <a:noFill/>
        </p:spPr>
        <p:txBody>
          <a:bodyPr wrap="square" rtlCol="0">
            <a:spAutoFit/>
          </a:bodyPr>
          <a:lstStyle/>
          <a:p>
            <a:r>
              <a:rPr lang="en-US"/>
              <a:t>https://worldbeyondwar.org/immoral</a:t>
            </a:r>
            <a:br>
              <a:rPr lang="en-US"/>
            </a:br>
            <a:r>
              <a:rPr lang="en-US"/>
              <a:t>https://worldbeyondwar.org/endangers</a:t>
            </a:r>
            <a:br>
              <a:rPr lang="en-US"/>
            </a:br>
            <a:r>
              <a:rPr lang="en-US"/>
              <a:t>https://worldbeyondwar.org/liberties</a:t>
            </a:r>
            <a:br>
              <a:rPr lang="en-US"/>
            </a:br>
            <a:r>
              <a:rPr lang="en-US"/>
              <a:t>https://worldbeyondwar.org/bigotry</a:t>
            </a:r>
            <a:br>
              <a:rPr lang="en-US"/>
            </a:br>
            <a:r>
              <a:rPr lang="en-US"/>
              <a:t>https://worldbeyondwar.org/2trillion</a:t>
            </a:r>
            <a:br>
              <a:rPr lang="en-US"/>
            </a:br>
            <a:r>
              <a:rPr lang="en-US"/>
              <a:t>https://worldbeyondwar.org/impoverishes</a:t>
            </a:r>
            <a:br>
              <a:rPr lang="en-US"/>
            </a:br>
            <a:r>
              <a:rPr lang="en-US"/>
              <a:t>https://worldbeyondwar.org/alternative</a:t>
            </a:r>
          </a:p>
          <a:p>
            <a:endParaRPr lang="en-US"/>
          </a:p>
        </p:txBody>
      </p:sp>
      <p:pic>
        <p:nvPicPr>
          <p:cNvPr id="6" name="Picture 5" descr="Text&#10;&#10;Description automatically generated">
            <a:extLst>
              <a:ext uri="{FF2B5EF4-FFF2-40B4-BE49-F238E27FC236}">
                <a16:creationId xmlns:a16="http://schemas.microsoft.com/office/drawing/2014/main" id="{25D70D20-E14E-7246-BF6D-0BCCB686CD75}"/>
              </a:ext>
            </a:extLst>
          </p:cNvPr>
          <p:cNvPicPr>
            <a:picLocks noChangeAspect="1"/>
          </p:cNvPicPr>
          <p:nvPr/>
        </p:nvPicPr>
        <p:blipFill>
          <a:blip r:embed="rId3"/>
          <a:stretch>
            <a:fillRect/>
          </a:stretch>
        </p:blipFill>
        <p:spPr>
          <a:xfrm>
            <a:off x="9482929" y="6151531"/>
            <a:ext cx="2502242" cy="412673"/>
          </a:xfrm>
          <a:prstGeom prst="rect">
            <a:avLst/>
          </a:prstGeom>
        </p:spPr>
      </p:pic>
    </p:spTree>
    <p:extLst>
      <p:ext uri="{BB962C8B-B14F-4D97-AF65-F5344CB8AC3E}">
        <p14:creationId xmlns:p14="http://schemas.microsoft.com/office/powerpoint/2010/main" val="197899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C90C4-833B-E877-21FE-1B4C49164C6A}"/>
              </a:ext>
            </a:extLst>
          </p:cNvPr>
          <p:cNvSpPr>
            <a:spLocks noGrp="1"/>
          </p:cNvSpPr>
          <p:nvPr>
            <p:ph type="title"/>
          </p:nvPr>
        </p:nvSpPr>
        <p:spPr/>
        <p:txBody>
          <a:bodyPr/>
          <a:lstStyle/>
          <a:p>
            <a:r>
              <a:rPr lang="en-US"/>
              <a:t>Resources</a:t>
            </a:r>
          </a:p>
        </p:txBody>
      </p:sp>
      <p:sp>
        <p:nvSpPr>
          <p:cNvPr id="4" name="TextBox 14">
            <a:extLst>
              <a:ext uri="{FF2B5EF4-FFF2-40B4-BE49-F238E27FC236}">
                <a16:creationId xmlns:a16="http://schemas.microsoft.com/office/drawing/2014/main" id="{C6713E3D-43DC-AF1D-C8D5-20405962E128}"/>
              </a:ext>
            </a:extLst>
          </p:cNvPr>
          <p:cNvSpPr txBox="1">
            <a:spLocks noGrp="1"/>
          </p:cNvSpPr>
          <p:nvPr>
            <p:ph idx="1"/>
          </p:nvPr>
        </p:nvSpPr>
        <p:spPr>
          <a:prstGeom prst="rect">
            <a:avLst/>
          </a:prstGeom>
        </p:spPr>
        <p:txBody>
          <a:bodyPr vert="horz" lIns="91440" tIns="45720" rIns="91440" bIns="45720" rtlCol="0">
            <a:normAutofit/>
          </a:bodyPr>
          <a:lstStyle/>
          <a:p>
            <a:pPr indent="-228600" defTabSz="914400">
              <a:lnSpc>
                <a:spcPct val="90000"/>
              </a:lnSpc>
              <a:spcBef>
                <a:spcPct val="20000"/>
              </a:spcBef>
              <a:spcAft>
                <a:spcPts val="600"/>
              </a:spcAft>
              <a:buClr>
                <a:schemeClr val="tx1"/>
              </a:buClr>
              <a:buSzPct val="100000"/>
              <a:buFont typeface="Arial" panose="020B0604020202020204" pitchFamily="34" charset="0"/>
              <a:buChar char="•"/>
            </a:pPr>
            <a:r>
              <a:rPr lang="en-US" cap="small">
                <a:effectLst>
                  <a:glow rad="38100">
                    <a:schemeClr val="bg1">
                      <a:lumMod val="50000"/>
                      <a:lumOff val="50000"/>
                      <a:alpha val="20000"/>
                    </a:schemeClr>
                  </a:glow>
                  <a:outerShdw blurRad="44450" dist="12700" dir="13860000" algn="tl" rotWithShape="0">
                    <a:srgbClr val="000000">
                      <a:alpha val="20000"/>
                    </a:srgbClr>
                  </a:outerShdw>
                </a:effectLst>
              </a:rPr>
              <a:t>Use World BEYOND War events, courses, books, videos, maps, flyers, fact sheets, speakers, chapters, affiliates.</a:t>
            </a:r>
          </a:p>
          <a:p>
            <a:pPr indent="-228600" defTabSz="914400">
              <a:lnSpc>
                <a:spcPct val="90000"/>
              </a:lnSpc>
              <a:spcBef>
                <a:spcPct val="20000"/>
              </a:spcBef>
              <a:spcAft>
                <a:spcPts val="600"/>
              </a:spcAft>
              <a:buClr>
                <a:schemeClr val="tx1"/>
              </a:buClr>
              <a:buSzPct val="100000"/>
              <a:buFont typeface="Arial" panose="020B0604020202020204" pitchFamily="34" charset="0"/>
              <a:buChar char="•"/>
            </a:pPr>
            <a:r>
              <a:rPr lang="en-US" cap="small">
                <a:effectLst>
                  <a:glow rad="38100">
                    <a:schemeClr val="bg1">
                      <a:lumMod val="50000"/>
                      <a:lumOff val="50000"/>
                      <a:alpha val="20000"/>
                    </a:schemeClr>
                  </a:glow>
                  <a:outerShdw blurRad="44450" dist="12700" dir="13860000" algn="tl" rotWithShape="0">
                    <a:srgbClr val="000000">
                      <a:alpha val="20000"/>
                    </a:srgbClr>
                  </a:outerShdw>
                </a:effectLst>
              </a:rPr>
              <a:t>Book Clubs Every Month</a:t>
            </a:r>
            <a:br>
              <a:rPr lang="en-US" cap="small">
                <a:effectLst>
                  <a:glow rad="38100">
                    <a:schemeClr val="bg1">
                      <a:lumMod val="50000"/>
                      <a:lumOff val="50000"/>
                      <a:alpha val="20000"/>
                    </a:schemeClr>
                  </a:glow>
                  <a:outerShdw blurRad="44450" dist="12700" dir="13860000" algn="tl" rotWithShape="0">
                    <a:srgbClr val="000000">
                      <a:alpha val="20000"/>
                    </a:srgbClr>
                  </a:outerShdw>
                </a:effectLst>
              </a:rPr>
            </a:br>
            <a:r>
              <a:rPr lang="en-US" cap="small">
                <a:effectLst>
                  <a:glow rad="38100">
                    <a:schemeClr val="bg1">
                      <a:lumMod val="50000"/>
                      <a:lumOff val="50000"/>
                      <a:alpha val="20000"/>
                    </a:schemeClr>
                  </a:glow>
                  <a:outerShdw blurRad="44450" dist="12700" dir="13860000" algn="tl" rotWithShape="0">
                    <a:srgbClr val="000000">
                      <a:alpha val="20000"/>
                    </a:srgbClr>
                  </a:outerShdw>
                </a:effectLst>
                <a:hlinkClick r:id="rId2"/>
              </a:rPr>
              <a:t>https://worldbeyondwar.org/bookclubs</a:t>
            </a:r>
            <a:endParaRPr lang="en-US" cap="small">
              <a:effectLst>
                <a:glow rad="38100">
                  <a:schemeClr val="bg1">
                    <a:lumMod val="50000"/>
                    <a:lumOff val="50000"/>
                    <a:alpha val="20000"/>
                  </a:schemeClr>
                </a:glow>
                <a:outerShdw blurRad="44450" dist="12700" dir="13860000" algn="tl" rotWithShape="0">
                  <a:srgbClr val="000000">
                    <a:alpha val="20000"/>
                  </a:srgbClr>
                </a:outerShdw>
              </a:effectLst>
            </a:endParaRPr>
          </a:p>
          <a:p>
            <a:pPr indent="-228600" defTabSz="914400">
              <a:lnSpc>
                <a:spcPct val="90000"/>
              </a:lnSpc>
              <a:spcBef>
                <a:spcPct val="20000"/>
              </a:spcBef>
              <a:spcAft>
                <a:spcPts val="600"/>
              </a:spcAft>
              <a:buClr>
                <a:schemeClr val="tx1"/>
              </a:buClr>
              <a:buSzPct val="100000"/>
              <a:buFont typeface="Arial" panose="020B0604020202020204" pitchFamily="34" charset="0"/>
              <a:buChar char="•"/>
            </a:pPr>
            <a:r>
              <a:rPr lang="en-US" b="1" cap="small">
                <a:effectLst>
                  <a:glow rad="38100">
                    <a:schemeClr val="bg1">
                      <a:lumMod val="50000"/>
                      <a:lumOff val="50000"/>
                      <a:alpha val="20000"/>
                    </a:schemeClr>
                  </a:glow>
                  <a:outerShdw blurRad="44450" dist="12700" dir="13860000" algn="tl" rotWithShape="0">
                    <a:srgbClr val="000000">
                      <a:alpha val="20000"/>
                    </a:srgbClr>
                  </a:outerShdw>
                </a:effectLst>
              </a:rPr>
              <a:t>Upcoming Online Course: </a:t>
            </a:r>
            <a:r>
              <a:rPr lang="en-US" cap="small">
                <a:effectLst>
                  <a:glow rad="38100">
                    <a:schemeClr val="bg1">
                      <a:lumMod val="50000"/>
                      <a:lumOff val="50000"/>
                      <a:alpha val="20000"/>
                    </a:schemeClr>
                  </a:glow>
                  <a:outerShdw blurRad="44450" dist="12700" dir="13860000" algn="tl" rotWithShape="0">
                    <a:srgbClr val="000000">
                      <a:alpha val="20000"/>
                    </a:srgbClr>
                  </a:outerShdw>
                </a:effectLst>
              </a:rPr>
              <a:t>Leaving WWII Behind</a:t>
            </a:r>
            <a:br>
              <a:rPr lang="en-US" cap="small">
                <a:effectLst>
                  <a:glow rad="38100">
                    <a:schemeClr val="bg1">
                      <a:lumMod val="50000"/>
                      <a:lumOff val="50000"/>
                      <a:alpha val="20000"/>
                    </a:schemeClr>
                  </a:glow>
                  <a:outerShdw blurRad="44450" dist="12700" dir="13860000" algn="tl" rotWithShape="0">
                    <a:srgbClr val="000000">
                      <a:alpha val="20000"/>
                    </a:srgbClr>
                  </a:outerShdw>
                </a:effectLst>
              </a:rPr>
            </a:br>
            <a:r>
              <a:rPr lang="en-US" cap="small">
                <a:effectLst>
                  <a:glow rad="38100">
                    <a:schemeClr val="bg1">
                      <a:lumMod val="50000"/>
                      <a:lumOff val="50000"/>
                      <a:alpha val="20000"/>
                    </a:schemeClr>
                  </a:glow>
                  <a:outerShdw blurRad="44450" dist="12700" dir="13860000" algn="tl" rotWithShape="0">
                    <a:srgbClr val="000000">
                      <a:alpha val="20000"/>
                    </a:srgbClr>
                  </a:outerShdw>
                </a:effectLst>
                <a:hlinkClick r:id="rId3"/>
              </a:rPr>
              <a:t>https://worldbeyondwar.org/education</a:t>
            </a:r>
            <a:r>
              <a:rPr lang="en-US" cap="small">
                <a:effectLst>
                  <a:glow rad="38100">
                    <a:schemeClr val="bg1">
                      <a:lumMod val="50000"/>
                      <a:lumOff val="50000"/>
                      <a:alpha val="20000"/>
                    </a:schemeClr>
                  </a:glow>
                  <a:outerShdw blurRad="44450" dist="12700" dir="13860000" algn="tl" rotWithShape="0">
                    <a:srgbClr val="000000">
                      <a:alpha val="20000"/>
                    </a:srgbClr>
                  </a:outerShdw>
                </a:effectLst>
              </a:rPr>
              <a:t> </a:t>
            </a:r>
          </a:p>
          <a:p>
            <a:pPr indent="-228600" defTabSz="914400">
              <a:lnSpc>
                <a:spcPct val="90000"/>
              </a:lnSpc>
              <a:spcBef>
                <a:spcPct val="20000"/>
              </a:spcBef>
              <a:spcAft>
                <a:spcPts val="600"/>
              </a:spcAft>
              <a:buClr>
                <a:schemeClr val="tx1"/>
              </a:buClr>
              <a:buSzPct val="100000"/>
              <a:buFont typeface="Arial" panose="020B0604020202020204" pitchFamily="34" charset="0"/>
              <a:buChar char="•"/>
            </a:pPr>
            <a:endParaRPr lang="en-US" sz="1300" cap="small">
              <a:effectLst>
                <a:glow rad="38100">
                  <a:schemeClr val="bg1">
                    <a:lumMod val="50000"/>
                    <a:lumOff val="50000"/>
                    <a:alpha val="20000"/>
                  </a:scheme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1146218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5" name="Picture 14">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7" name="Rectangle 16">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1" name="Rectangle 20">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25" name="Rectangle 24">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29" name="Rectangle 28">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A3219C2-4475-AB49-9E1F-72C1EF705252}"/>
              </a:ext>
            </a:extLst>
          </p:cNvPr>
          <p:cNvSpPr>
            <a:spLocks noGrp="1"/>
          </p:cNvSpPr>
          <p:nvPr>
            <p:ph type="title"/>
          </p:nvPr>
        </p:nvSpPr>
        <p:spPr>
          <a:xfrm>
            <a:off x="204395" y="2063262"/>
            <a:ext cx="4215205" cy="2661138"/>
          </a:xfrm>
        </p:spPr>
        <p:txBody>
          <a:bodyPr vert="horz" lIns="91440" tIns="45720" rIns="91440" bIns="45720" rtlCol="0" anchor="ctr">
            <a:normAutofit/>
          </a:bodyPr>
          <a:lstStyle/>
          <a:p>
            <a:pPr algn="ctr"/>
            <a:r>
              <a:rPr lang="en-US" sz="5400"/>
              <a:t>Billboards</a:t>
            </a:r>
          </a:p>
        </p:txBody>
      </p:sp>
      <p:sp>
        <p:nvSpPr>
          <p:cNvPr id="4" name="Text Placeholder 3">
            <a:extLst>
              <a:ext uri="{FF2B5EF4-FFF2-40B4-BE49-F238E27FC236}">
                <a16:creationId xmlns:a16="http://schemas.microsoft.com/office/drawing/2014/main" id="{EFEF4D1D-51C4-8440-BBA3-6F256784785A}"/>
              </a:ext>
            </a:extLst>
          </p:cNvPr>
          <p:cNvSpPr>
            <a:spLocks noGrp="1"/>
          </p:cNvSpPr>
          <p:nvPr>
            <p:ph type="body" sz="half" idx="2"/>
          </p:nvPr>
        </p:nvSpPr>
        <p:spPr>
          <a:xfrm>
            <a:off x="5279135" y="5711326"/>
            <a:ext cx="5862918" cy="1116622"/>
          </a:xfrm>
        </p:spPr>
        <p:txBody>
          <a:bodyPr vert="horz" lIns="91440" tIns="45720" rIns="91440" bIns="45720" rtlCol="0">
            <a:normAutofit/>
          </a:bodyPr>
          <a:lstStyle/>
          <a:p>
            <a:pPr algn="r"/>
            <a:r>
              <a:rPr lang="en-US" sz="2000"/>
              <a:t>https://worldbeyondwar.org/billboardsproject</a:t>
            </a:r>
          </a:p>
        </p:txBody>
      </p:sp>
      <p:pic>
        <p:nvPicPr>
          <p:cNvPr id="6" name="Content Placeholder 5" descr="A group of people holding signs&#10;&#10;Description automatically generated">
            <a:extLst>
              <a:ext uri="{FF2B5EF4-FFF2-40B4-BE49-F238E27FC236}">
                <a16:creationId xmlns:a16="http://schemas.microsoft.com/office/drawing/2014/main" id="{BF8BDCB5-18BB-7C44-BCE6-14FB8776382C}"/>
              </a:ext>
            </a:extLst>
          </p:cNvPr>
          <p:cNvPicPr>
            <a:picLocks noGrp="1" noChangeAspect="1"/>
          </p:cNvPicPr>
          <p:nvPr>
            <p:ph idx="1"/>
          </p:nvPr>
        </p:nvPicPr>
        <p:blipFill>
          <a:blip r:embed="rId6"/>
          <a:stretch>
            <a:fillRect/>
          </a:stretch>
        </p:blipFill>
        <p:spPr>
          <a:xfrm>
            <a:off x="5284606" y="1081139"/>
            <a:ext cx="6260963" cy="4695722"/>
          </a:xfrm>
          <a:prstGeom prst="rect">
            <a:avLst/>
          </a:prstGeom>
          <a:ln>
            <a:noFill/>
          </a:ln>
          <a:effectLst>
            <a:outerShdw blurRad="76200" dist="63500" dir="5040000" algn="tl" rotWithShape="0">
              <a:srgbClr val="000000">
                <a:alpha val="41000"/>
              </a:srgbClr>
            </a:outerShdw>
          </a:effectLst>
        </p:spPr>
      </p:pic>
      <p:pic>
        <p:nvPicPr>
          <p:cNvPr id="18" name="Picture 17" descr="Text&#10;&#10;Description automatically generated">
            <a:extLst>
              <a:ext uri="{FF2B5EF4-FFF2-40B4-BE49-F238E27FC236}">
                <a16:creationId xmlns:a16="http://schemas.microsoft.com/office/drawing/2014/main" id="{5909DC09-C20C-7342-B53B-6A967372F261}"/>
              </a:ext>
            </a:extLst>
          </p:cNvPr>
          <p:cNvPicPr>
            <a:picLocks noChangeAspect="1"/>
          </p:cNvPicPr>
          <p:nvPr/>
        </p:nvPicPr>
        <p:blipFill>
          <a:blip r:embed="rId7"/>
          <a:stretch>
            <a:fillRect/>
          </a:stretch>
        </p:blipFill>
        <p:spPr>
          <a:xfrm>
            <a:off x="677454" y="6027002"/>
            <a:ext cx="2502242" cy="412673"/>
          </a:xfrm>
          <a:prstGeom prst="rect">
            <a:avLst/>
          </a:prstGeom>
        </p:spPr>
      </p:pic>
    </p:spTree>
    <p:extLst>
      <p:ext uri="{BB962C8B-B14F-4D97-AF65-F5344CB8AC3E}">
        <p14:creationId xmlns:p14="http://schemas.microsoft.com/office/powerpoint/2010/main" val="1540746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8BDCE-AEF8-9C44-8608-806EC45507D0}"/>
              </a:ext>
            </a:extLst>
          </p:cNvPr>
          <p:cNvSpPr>
            <a:spLocks noGrp="1"/>
          </p:cNvSpPr>
          <p:nvPr>
            <p:ph type="title"/>
          </p:nvPr>
        </p:nvSpPr>
        <p:spPr>
          <a:xfrm>
            <a:off x="6324262" y="330200"/>
            <a:ext cx="5122606" cy="1905000"/>
          </a:xfrm>
        </p:spPr>
        <p:txBody>
          <a:bodyPr vert="horz" lIns="91440" tIns="45720" rIns="91440" bIns="45720" rtlCol="0" anchor="ctr">
            <a:normAutofit/>
          </a:bodyPr>
          <a:lstStyle/>
          <a:p>
            <a:r>
              <a:rPr lang="en-US"/>
              <a:t>Divestment Campaigns</a:t>
            </a:r>
          </a:p>
        </p:txBody>
      </p:sp>
      <p:sp>
        <p:nvSpPr>
          <p:cNvPr id="5" name="TextBox 4">
            <a:extLst>
              <a:ext uri="{FF2B5EF4-FFF2-40B4-BE49-F238E27FC236}">
                <a16:creationId xmlns:a16="http://schemas.microsoft.com/office/drawing/2014/main" id="{35DE6CB1-C650-D34A-B642-DC0E3E5FF18B}"/>
              </a:ext>
            </a:extLst>
          </p:cNvPr>
          <p:cNvSpPr txBox="1"/>
          <p:nvPr/>
        </p:nvSpPr>
        <p:spPr>
          <a:xfrm>
            <a:off x="6420465" y="2666999"/>
            <a:ext cx="5122606" cy="3216276"/>
          </a:xfrm>
          <a:prstGeom prst="rect">
            <a:avLst/>
          </a:prstGeom>
        </p:spPr>
        <p:txBody>
          <a:bodyPr vert="horz" lIns="91440" tIns="45720" rIns="91440" bIns="45720" rtlCol="0" anchor="t">
            <a:normAutofit/>
          </a:bodyPr>
          <a:lstStyle/>
          <a:p>
            <a:pPr marL="285750" indent="-285750">
              <a:spcBef>
                <a:spcPct val="20000"/>
              </a:spcBef>
              <a:spcAft>
                <a:spcPts val="600"/>
              </a:spcAft>
              <a:buClr>
                <a:schemeClr val="tx1"/>
              </a:buClr>
              <a:buSzPct val="100000"/>
              <a:buFont typeface="Arial"/>
              <a:buChar char="•"/>
            </a:pPr>
            <a:r>
              <a:rPr lang="en-US"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Divest more local governments of weapons and fossil fuels</a:t>
            </a:r>
          </a:p>
          <a:p>
            <a:pPr marL="285750" indent="-285750">
              <a:spcBef>
                <a:spcPct val="20000"/>
              </a:spcBef>
              <a:spcAft>
                <a:spcPts val="600"/>
              </a:spcAft>
              <a:buClr>
                <a:schemeClr val="tx1"/>
              </a:buClr>
              <a:buSzPct val="100000"/>
              <a:buFont typeface="Arial"/>
              <a:buChar char="•"/>
            </a:pPr>
            <a:r>
              <a:rPr lang="en-US"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Educate in the process</a:t>
            </a:r>
          </a:p>
          <a:p>
            <a:pPr marL="285750" indent="-285750">
              <a:spcBef>
                <a:spcPct val="20000"/>
              </a:spcBef>
              <a:spcAft>
                <a:spcPts val="600"/>
              </a:spcAft>
              <a:buClr>
                <a:schemeClr val="tx1"/>
              </a:buClr>
              <a:buSzPct val="100000"/>
              <a:buFont typeface="Arial"/>
              <a:buChar char="•"/>
            </a:pPr>
            <a:r>
              <a:rPr lang="en-US"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Build alliances in the process</a:t>
            </a:r>
          </a:p>
          <a:p>
            <a:pPr marL="285750" indent="-285750">
              <a:spcBef>
                <a:spcPct val="20000"/>
              </a:spcBef>
              <a:spcAft>
                <a:spcPts val="600"/>
              </a:spcAft>
              <a:buClr>
                <a:schemeClr val="tx1"/>
              </a:buClr>
              <a:buSzPct val="100000"/>
              <a:buFont typeface="Arial"/>
              <a:buChar char="•"/>
            </a:pPr>
            <a:r>
              <a:rPr lang="en-US"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Encourage people with a victory</a:t>
            </a:r>
          </a:p>
          <a:p>
            <a:pPr marL="285750" indent="-285750">
              <a:spcBef>
                <a:spcPct val="20000"/>
              </a:spcBef>
              <a:spcAft>
                <a:spcPts val="600"/>
              </a:spcAft>
              <a:buClr>
                <a:schemeClr val="tx1"/>
              </a:buClr>
              <a:buSzPct val="100000"/>
              <a:buFont typeface="Arial"/>
              <a:buChar char="•"/>
            </a:pPr>
            <a:r>
              <a:rPr lang="en-US"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Create an organization</a:t>
            </a:r>
          </a:p>
          <a:p>
            <a:pPr marL="285750" indent="-285750">
              <a:spcBef>
                <a:spcPct val="20000"/>
              </a:spcBef>
              <a:spcAft>
                <a:spcPts val="600"/>
              </a:spcAft>
              <a:buClr>
                <a:schemeClr val="tx1"/>
              </a:buClr>
              <a:buSzPct val="100000"/>
              <a:buFont typeface="Arial"/>
              <a:buChar char="•"/>
            </a:pPr>
            <a:endParaRPr lang="en-US"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spcBef>
                <a:spcPct val="20000"/>
              </a:spcBef>
              <a:spcAft>
                <a:spcPts val="600"/>
              </a:spcAft>
              <a:buClr>
                <a:schemeClr val="tx1"/>
              </a:buClr>
              <a:buSzPct val="100000"/>
              <a:buFont typeface="Arial"/>
              <a:buChar char="•"/>
            </a:pPr>
            <a:r>
              <a:rPr lang="en-US"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hlinkClick r:id="rId2"/>
              </a:rPr>
              <a:t>https://worldbeyondwar.org/divest</a:t>
            </a:r>
            <a:r>
              <a:rPr lang="en-US"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 </a:t>
            </a:r>
          </a:p>
        </p:txBody>
      </p:sp>
      <p:pic>
        <p:nvPicPr>
          <p:cNvPr id="4" name="Content Placeholder 5" descr="A group of people walking on a street with buildings and mountains in the background&#10;&#10;Description automatically generated with medium confidence">
            <a:extLst>
              <a:ext uri="{FF2B5EF4-FFF2-40B4-BE49-F238E27FC236}">
                <a16:creationId xmlns:a16="http://schemas.microsoft.com/office/drawing/2014/main" id="{81CAF5F4-A774-444B-AC82-70E17C39E79E}"/>
              </a:ext>
            </a:extLst>
          </p:cNvPr>
          <p:cNvPicPr>
            <a:picLocks noGrp="1" noChangeAspect="1"/>
          </p:cNvPicPr>
          <p:nvPr>
            <p:ph idx="1"/>
          </p:nvPr>
        </p:nvPicPr>
        <p:blipFill>
          <a:blip r:embed="rId3"/>
          <a:stretch>
            <a:fillRect/>
          </a:stretch>
        </p:blipFill>
        <p:spPr>
          <a:xfrm>
            <a:off x="745132" y="645106"/>
            <a:ext cx="5247747"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6" name="Picture 5" descr="Text&#10;&#10;Description automatically generated">
            <a:extLst>
              <a:ext uri="{FF2B5EF4-FFF2-40B4-BE49-F238E27FC236}">
                <a16:creationId xmlns:a16="http://schemas.microsoft.com/office/drawing/2014/main" id="{B3213B46-A6A6-C143-AB20-8363AB8F833C}"/>
              </a:ext>
            </a:extLst>
          </p:cNvPr>
          <p:cNvPicPr>
            <a:picLocks noChangeAspect="1"/>
          </p:cNvPicPr>
          <p:nvPr/>
        </p:nvPicPr>
        <p:blipFill>
          <a:blip r:embed="rId4"/>
          <a:stretch>
            <a:fillRect/>
          </a:stretch>
        </p:blipFill>
        <p:spPr>
          <a:xfrm>
            <a:off x="2117884" y="3222663"/>
            <a:ext cx="2502242" cy="412673"/>
          </a:xfrm>
          <a:prstGeom prst="rect">
            <a:avLst/>
          </a:prstGeom>
        </p:spPr>
      </p:pic>
    </p:spTree>
    <p:extLst>
      <p:ext uri="{BB962C8B-B14F-4D97-AF65-F5344CB8AC3E}">
        <p14:creationId xmlns:p14="http://schemas.microsoft.com/office/powerpoint/2010/main" val="1386123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C77D1-CBEE-824B-A2D5-171901E8FD53}"/>
              </a:ext>
            </a:extLst>
          </p:cNvPr>
          <p:cNvSpPr>
            <a:spLocks noGrp="1"/>
          </p:cNvSpPr>
          <p:nvPr>
            <p:ph type="title"/>
          </p:nvPr>
        </p:nvSpPr>
        <p:spPr>
          <a:xfrm>
            <a:off x="248055" y="768095"/>
            <a:ext cx="2947482" cy="1038177"/>
          </a:xfrm>
        </p:spPr>
        <p:txBody>
          <a:bodyPr vert="horz" lIns="91440" tIns="45720" rIns="91440" bIns="45720" rtlCol="0" anchor="b">
            <a:normAutofit/>
          </a:bodyPr>
          <a:lstStyle/>
          <a:p>
            <a:r>
              <a:rPr lang="en-US" sz="2400"/>
              <a:t>Dude, where’s your policy?</a:t>
            </a:r>
          </a:p>
        </p:txBody>
      </p:sp>
      <p:sp>
        <p:nvSpPr>
          <p:cNvPr id="4" name="Content Placeholder 3">
            <a:extLst>
              <a:ext uri="{FF2B5EF4-FFF2-40B4-BE49-F238E27FC236}">
                <a16:creationId xmlns:a16="http://schemas.microsoft.com/office/drawing/2014/main" id="{74019B29-5F97-AA42-A254-C0602AE87A5C}"/>
              </a:ext>
            </a:extLst>
          </p:cNvPr>
          <p:cNvSpPr>
            <a:spLocks noGrp="1"/>
          </p:cNvSpPr>
          <p:nvPr>
            <p:ph sz="half" idx="2"/>
          </p:nvPr>
        </p:nvSpPr>
        <p:spPr>
          <a:xfrm>
            <a:off x="248055" y="2345641"/>
            <a:ext cx="2947482" cy="3744264"/>
          </a:xfrm>
        </p:spPr>
        <p:txBody>
          <a:bodyPr vert="horz" lIns="91440" tIns="45720" rIns="91440" bIns="45720" rtlCol="0" anchor="t">
            <a:normAutofit fontScale="92500"/>
          </a:bodyPr>
          <a:lstStyle/>
          <a:p>
            <a:r>
              <a:rPr lang="en-US" sz="1600">
                <a:solidFill>
                  <a:srgbClr val="FFFFFF"/>
                </a:solidFill>
              </a:rPr>
              <a:t>2020 successful Democratic candidates (incumbents and newcomers) for U.S. House:</a:t>
            </a:r>
          </a:p>
          <a:p>
            <a:r>
              <a:rPr lang="en-US" sz="1600">
                <a:solidFill>
                  <a:srgbClr val="FFFFFF"/>
                </a:solidFill>
              </a:rPr>
              <a:t>22% of campaign websites had no platform at all</a:t>
            </a:r>
          </a:p>
          <a:p>
            <a:r>
              <a:rPr lang="en-US" sz="1600">
                <a:solidFill>
                  <a:srgbClr val="FFFFFF"/>
                </a:solidFill>
              </a:rPr>
              <a:t>71% had no foreign policy</a:t>
            </a:r>
          </a:p>
          <a:p>
            <a:r>
              <a:rPr lang="en-US" sz="1600">
                <a:solidFill>
                  <a:srgbClr val="FFFFFF"/>
                </a:solidFill>
              </a:rPr>
              <a:t>66% of the new Democrats elected had no foreign policy</a:t>
            </a:r>
          </a:p>
          <a:p>
            <a:r>
              <a:rPr lang="en-US" sz="1600">
                <a:solidFill>
                  <a:srgbClr val="FFFFFF"/>
                </a:solidFill>
              </a:rPr>
              <a:t>74% of foreign policy platforms (all incumbents) backed continued or increased militarism</a:t>
            </a:r>
          </a:p>
          <a:p>
            <a:r>
              <a:rPr lang="en-US" sz="1600">
                <a:solidFill>
                  <a:srgbClr val="FFFFFF"/>
                </a:solidFill>
              </a:rPr>
              <a:t>14% of them backed decreased militarism</a:t>
            </a:r>
          </a:p>
        </p:txBody>
      </p:sp>
      <p:pic>
        <p:nvPicPr>
          <p:cNvPr id="6" name="Content Placeholder 5" descr="A picture containing text, outdoor, sign&#10;&#10;Description automatically generated">
            <a:extLst>
              <a:ext uri="{FF2B5EF4-FFF2-40B4-BE49-F238E27FC236}">
                <a16:creationId xmlns:a16="http://schemas.microsoft.com/office/drawing/2014/main" id="{2088D928-CA3F-B044-829D-FD4EF721F4A0}"/>
              </a:ext>
            </a:extLst>
          </p:cNvPr>
          <p:cNvPicPr>
            <a:picLocks noGrp="1" noChangeAspect="1"/>
          </p:cNvPicPr>
          <p:nvPr>
            <p:ph sz="half" idx="1"/>
          </p:nvPr>
        </p:nvPicPr>
        <p:blipFill>
          <a:blip r:embed="rId2"/>
          <a:stretch>
            <a:fillRect/>
          </a:stretch>
        </p:blipFill>
        <p:spPr>
          <a:xfrm>
            <a:off x="4059935" y="1454035"/>
            <a:ext cx="7491363" cy="3932965"/>
          </a:xfrm>
          <a:prstGeom prst="rect">
            <a:avLst/>
          </a:prstGeom>
        </p:spPr>
      </p:pic>
    </p:spTree>
    <p:extLst>
      <p:ext uri="{BB962C8B-B14F-4D97-AF65-F5344CB8AC3E}">
        <p14:creationId xmlns:p14="http://schemas.microsoft.com/office/powerpoint/2010/main" val="2415475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659B-A3C6-3E46-97E8-A9FD5011BBCC}"/>
              </a:ext>
            </a:extLst>
          </p:cNvPr>
          <p:cNvSpPr>
            <a:spLocks noGrp="1"/>
          </p:cNvSpPr>
          <p:nvPr>
            <p:ph type="title"/>
          </p:nvPr>
        </p:nvSpPr>
        <p:spPr>
          <a:xfrm>
            <a:off x="752452" y="1953570"/>
            <a:ext cx="2947482" cy="1038177"/>
          </a:xfrm>
        </p:spPr>
        <p:txBody>
          <a:bodyPr vert="horz" lIns="91440" tIns="45720" rIns="91440" bIns="45720" rtlCol="0" anchor="b">
            <a:normAutofit fontScale="90000"/>
          </a:bodyPr>
          <a:lstStyle/>
          <a:p>
            <a:r>
              <a:rPr lang="en-US" sz="2000"/>
              <a:t>It’s just the majority of the discretionary spending and 96% of humanity.</a:t>
            </a:r>
          </a:p>
        </p:txBody>
      </p:sp>
      <p:sp>
        <p:nvSpPr>
          <p:cNvPr id="4" name="Content Placeholder 3">
            <a:extLst>
              <a:ext uri="{FF2B5EF4-FFF2-40B4-BE49-F238E27FC236}">
                <a16:creationId xmlns:a16="http://schemas.microsoft.com/office/drawing/2014/main" id="{D38935FF-BBCE-FA46-BB87-F056793E61B1}"/>
              </a:ext>
            </a:extLst>
          </p:cNvPr>
          <p:cNvSpPr>
            <a:spLocks noGrp="1"/>
          </p:cNvSpPr>
          <p:nvPr>
            <p:ph sz="half" idx="2"/>
          </p:nvPr>
        </p:nvSpPr>
        <p:spPr>
          <a:xfrm>
            <a:off x="506919" y="3128031"/>
            <a:ext cx="2947482" cy="3379380"/>
          </a:xfrm>
        </p:spPr>
        <p:txBody>
          <a:bodyPr vert="horz" lIns="91440" tIns="45720" rIns="91440" bIns="45720" rtlCol="0" anchor="t">
            <a:normAutofit/>
          </a:bodyPr>
          <a:lstStyle/>
          <a:p>
            <a:r>
              <a:rPr lang="en-US" sz="1600">
                <a:solidFill>
                  <a:srgbClr val="FFFFFF"/>
                </a:solidFill>
              </a:rPr>
              <a:t>How do you apply for 40% of a job?</a:t>
            </a:r>
          </a:p>
          <a:p>
            <a:r>
              <a:rPr lang="en-US" sz="1600">
                <a:solidFill>
                  <a:srgbClr val="FFFFFF"/>
                </a:solidFill>
              </a:rPr>
              <a:t>The central project of the U.S. government is war.</a:t>
            </a:r>
          </a:p>
          <a:p>
            <a:r>
              <a:rPr lang="en-US" sz="1600">
                <a:solidFill>
                  <a:srgbClr val="FFFFFF"/>
                </a:solidFill>
              </a:rPr>
              <a:t>This makes the U.S. government fundamentally different from local or state governments or the governments of other countries.</a:t>
            </a:r>
          </a:p>
        </p:txBody>
      </p:sp>
      <p:pic>
        <p:nvPicPr>
          <p:cNvPr id="6" name="Content Placeholder 5" descr="Chart, pie chart&#10;&#10;Description automatically generated">
            <a:extLst>
              <a:ext uri="{FF2B5EF4-FFF2-40B4-BE49-F238E27FC236}">
                <a16:creationId xmlns:a16="http://schemas.microsoft.com/office/drawing/2014/main" id="{7AC7CA53-D2CC-2F44-A674-C8B93852F929}"/>
              </a:ext>
            </a:extLst>
          </p:cNvPr>
          <p:cNvPicPr>
            <a:picLocks noGrp="1" noChangeAspect="1"/>
          </p:cNvPicPr>
          <p:nvPr>
            <p:ph sz="half" idx="1"/>
          </p:nvPr>
        </p:nvPicPr>
        <p:blipFill>
          <a:blip r:embed="rId3"/>
          <a:stretch>
            <a:fillRect/>
          </a:stretch>
        </p:blipFill>
        <p:spPr>
          <a:xfrm>
            <a:off x="4508668" y="1354649"/>
            <a:ext cx="7491363" cy="5300137"/>
          </a:xfrm>
          <a:prstGeom prst="rect">
            <a:avLst/>
          </a:prstGeom>
        </p:spPr>
      </p:pic>
      <p:sp>
        <p:nvSpPr>
          <p:cNvPr id="10" name="Title 1">
            <a:extLst>
              <a:ext uri="{FF2B5EF4-FFF2-40B4-BE49-F238E27FC236}">
                <a16:creationId xmlns:a16="http://schemas.microsoft.com/office/drawing/2014/main" id="{123BF36D-93BD-0A4B-80D9-AEC733817B75}"/>
              </a:ext>
            </a:extLst>
          </p:cNvPr>
          <p:cNvSpPr txBox="1">
            <a:spLocks/>
          </p:cNvSpPr>
          <p:nvPr/>
        </p:nvSpPr>
        <p:spPr>
          <a:xfrm>
            <a:off x="587187" y="456893"/>
            <a:ext cx="9613859" cy="10809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t>Oppose Military Spending</a:t>
            </a:r>
          </a:p>
        </p:txBody>
      </p:sp>
    </p:spTree>
    <p:extLst>
      <p:ext uri="{BB962C8B-B14F-4D97-AF65-F5344CB8AC3E}">
        <p14:creationId xmlns:p14="http://schemas.microsoft.com/office/powerpoint/2010/main" val="3672066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5" name="Picture 14">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1" name="Rectangle 20">
            <a:extLst>
              <a:ext uri="{FF2B5EF4-FFF2-40B4-BE49-F238E27FC236}">
                <a16:creationId xmlns:a16="http://schemas.microsoft.com/office/drawing/2014/main" id="{E4055289-E0C6-4BD3-83C1-D3C305932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outdoor, grass, sky, field&#10;&#10;Description automatically generated">
            <a:extLst>
              <a:ext uri="{FF2B5EF4-FFF2-40B4-BE49-F238E27FC236}">
                <a16:creationId xmlns:a16="http://schemas.microsoft.com/office/drawing/2014/main" id="{6F4D0BC6-A3D6-3044-BFA6-74EEE8033A3A}"/>
              </a:ext>
            </a:extLst>
          </p:cNvPr>
          <p:cNvPicPr>
            <a:picLocks noChangeAspect="1"/>
          </p:cNvPicPr>
          <p:nvPr/>
        </p:nvPicPr>
        <p:blipFill rotWithShape="1">
          <a:blip r:embed="rId5"/>
          <a:srcRect t="13461"/>
          <a:stretch/>
        </p:blipFill>
        <p:spPr>
          <a:xfrm>
            <a:off x="20" y="-1"/>
            <a:ext cx="12191980" cy="6858001"/>
          </a:xfrm>
          <a:prstGeom prst="rect">
            <a:avLst/>
          </a:prstGeom>
        </p:spPr>
      </p:pic>
      <p:sp>
        <p:nvSpPr>
          <p:cNvPr id="23" name="Rectangle 22">
            <a:extLst>
              <a:ext uri="{FF2B5EF4-FFF2-40B4-BE49-F238E27FC236}">
                <a16:creationId xmlns:a16="http://schemas.microsoft.com/office/drawing/2014/main" id="{3D0E302E-D9CD-4301-A67C-2F0F43791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5" name="Picture 24">
            <a:extLst>
              <a:ext uri="{FF2B5EF4-FFF2-40B4-BE49-F238E27FC236}">
                <a16:creationId xmlns:a16="http://schemas.microsoft.com/office/drawing/2014/main" id="{CA457133-9802-4229-B919-FF91AE235CC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27" name="Rectangle 26">
            <a:extLst>
              <a:ext uri="{FF2B5EF4-FFF2-40B4-BE49-F238E27FC236}">
                <a16:creationId xmlns:a16="http://schemas.microsoft.com/office/drawing/2014/main" id="{35174CBE-3C8C-4936-BADC-26BFB4F07F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BD93AA5-53FD-FF40-BF07-AF07D6931D77}"/>
              </a:ext>
            </a:extLst>
          </p:cNvPr>
          <p:cNvSpPr>
            <a:spLocks noGrp="1"/>
          </p:cNvSpPr>
          <p:nvPr>
            <p:ph type="title"/>
          </p:nvPr>
        </p:nvSpPr>
        <p:spPr>
          <a:xfrm>
            <a:off x="680321" y="753228"/>
            <a:ext cx="9613861" cy="1080938"/>
          </a:xfrm>
        </p:spPr>
        <p:txBody>
          <a:bodyPr vert="horz" lIns="91440" tIns="45720" rIns="91440" bIns="45720" rtlCol="0" anchor="ctr">
            <a:normAutofit/>
          </a:bodyPr>
          <a:lstStyle/>
          <a:p>
            <a:r>
              <a:rPr lang="en-US"/>
              <a:t>Starvation</a:t>
            </a:r>
          </a:p>
        </p:txBody>
      </p:sp>
      <p:pic>
        <p:nvPicPr>
          <p:cNvPr id="29" name="Picture 28">
            <a:extLst>
              <a:ext uri="{FF2B5EF4-FFF2-40B4-BE49-F238E27FC236}">
                <a16:creationId xmlns:a16="http://schemas.microsoft.com/office/drawing/2014/main" id="{74CBD692-4D03-4764-98E3-F957838578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31" name="Rectangle 30">
            <a:extLst>
              <a:ext uri="{FF2B5EF4-FFF2-40B4-BE49-F238E27FC236}">
                <a16:creationId xmlns:a16="http://schemas.microsoft.com/office/drawing/2014/main" id="{932BC668-4D51-4090-89E3-5613B832E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D194CED5-ACE0-AF49-85AA-2A63B51D5285}"/>
              </a:ext>
            </a:extLst>
          </p:cNvPr>
          <p:cNvSpPr>
            <a:spLocks noGrp="1"/>
          </p:cNvSpPr>
          <p:nvPr>
            <p:ph idx="1"/>
          </p:nvPr>
        </p:nvSpPr>
        <p:spPr>
          <a:xfrm>
            <a:off x="680321" y="2336873"/>
            <a:ext cx="9613861" cy="3395060"/>
          </a:xfrm>
        </p:spPr>
        <p:txBody>
          <a:bodyPr vert="horz" lIns="91440" tIns="45720" rIns="91440" bIns="45720" rtlCol="0" anchor="ctr">
            <a:normAutofit/>
          </a:bodyPr>
          <a:lstStyle/>
          <a:p>
            <a:pPr marL="0" indent="0">
              <a:buNone/>
            </a:pPr>
            <a:r>
              <a:rPr lang="en-US" sz="2000"/>
              <a:t>Until wars become nuclear, military budgets kill more than weapons.</a:t>
            </a:r>
          </a:p>
          <a:p>
            <a:pPr marL="0" indent="0">
              <a:buNone/>
            </a:pPr>
            <a:r>
              <a:rPr lang="en-US" sz="2000"/>
              <a:t>Famines generated directly by wars also kill more than weapons.</a:t>
            </a:r>
          </a:p>
          <a:p>
            <a:pPr marL="0" indent="0">
              <a:buNone/>
            </a:pPr>
            <a:r>
              <a:rPr lang="en-US" sz="2000"/>
              <a:t>Famine looms in Africa from Ukraine war.</a:t>
            </a:r>
          </a:p>
          <a:p>
            <a:pPr marL="0" indent="0">
              <a:buNone/>
            </a:pPr>
            <a:r>
              <a:rPr lang="en-US" sz="2000"/>
              <a:t>2010 drought in Ukraine led to hunger and possibly in part to the Arab Spring.</a:t>
            </a:r>
          </a:p>
          <a:p>
            <a:pPr marL="0" indent="0">
              <a:buNone/>
            </a:pPr>
            <a:r>
              <a:rPr lang="en-US" sz="2000"/>
              <a:t>We need to end the war and allow the planting.</a:t>
            </a:r>
          </a:p>
          <a:p>
            <a:pPr marL="0" indent="0">
              <a:buNone/>
            </a:pPr>
            <a:r>
              <a:rPr lang="en-US" sz="2000"/>
              <a:t>The U.S. government needs to stop treating weapons as (40% of its) “aid,” stop starving Yemen, stop stealing needed funds from Afghans, and stop opposing an immediate ceasefire and negotiated peace in Ukraine.</a:t>
            </a:r>
          </a:p>
        </p:txBody>
      </p:sp>
      <p:pic>
        <p:nvPicPr>
          <p:cNvPr id="16" name="Picture 15" descr="Text&#10;&#10;Description automatically generated">
            <a:extLst>
              <a:ext uri="{FF2B5EF4-FFF2-40B4-BE49-F238E27FC236}">
                <a16:creationId xmlns:a16="http://schemas.microsoft.com/office/drawing/2014/main" id="{E1D91469-75E7-3F4F-991D-6FDC03AA70D7}"/>
              </a:ext>
            </a:extLst>
          </p:cNvPr>
          <p:cNvPicPr>
            <a:picLocks noChangeAspect="1"/>
          </p:cNvPicPr>
          <p:nvPr/>
        </p:nvPicPr>
        <p:blipFill>
          <a:blip r:embed="rId6"/>
          <a:stretch>
            <a:fillRect/>
          </a:stretch>
        </p:blipFill>
        <p:spPr>
          <a:xfrm>
            <a:off x="4843291" y="58058"/>
            <a:ext cx="2502242" cy="412673"/>
          </a:xfrm>
          <a:prstGeom prst="rect">
            <a:avLst/>
          </a:prstGeom>
        </p:spPr>
      </p:pic>
    </p:spTree>
    <p:extLst>
      <p:ext uri="{BB962C8B-B14F-4D97-AF65-F5344CB8AC3E}">
        <p14:creationId xmlns:p14="http://schemas.microsoft.com/office/powerpoint/2010/main" val="3290138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descr="MUSIC: No To War">
            <a:hlinkClick r:id="" action="ppaction://media"/>
            <a:extLst>
              <a:ext uri="{FF2B5EF4-FFF2-40B4-BE49-F238E27FC236}">
                <a16:creationId xmlns:a16="http://schemas.microsoft.com/office/drawing/2014/main" id="{3324545E-FEC4-981E-BECC-734763415C08}"/>
              </a:ext>
            </a:extLst>
          </p:cNvPr>
          <p:cNvPicPr>
            <a:picLocks noGrp="1" noRot="1" noChangeAspect="1"/>
          </p:cNvPicPr>
          <p:nvPr>
            <p:ph sz="half" idx="1"/>
            <a:videoFile r:link="rId1"/>
          </p:nvPr>
        </p:nvPicPr>
        <p:blipFill>
          <a:blip r:embed="rId3"/>
          <a:stretch>
            <a:fillRect/>
          </a:stretch>
        </p:blipFill>
        <p:spPr>
          <a:xfrm>
            <a:off x="211406" y="103876"/>
            <a:ext cx="11769187" cy="6650248"/>
          </a:xfrm>
          <a:prstGeom prst="rect">
            <a:avLst/>
          </a:prstGeom>
        </p:spPr>
      </p:pic>
    </p:spTree>
    <p:extLst>
      <p:ext uri="{BB962C8B-B14F-4D97-AF65-F5344CB8AC3E}">
        <p14:creationId xmlns:p14="http://schemas.microsoft.com/office/powerpoint/2010/main" val="340186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5" name="Picture 14">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1" name="Rectangle 20">
            <a:extLst>
              <a:ext uri="{FF2B5EF4-FFF2-40B4-BE49-F238E27FC236}">
                <a16:creationId xmlns:a16="http://schemas.microsoft.com/office/drawing/2014/main" id="{E4055289-E0C6-4BD3-83C1-D3C305932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outdoor, sky, sunset, nature&#10;&#10;Description automatically generated">
            <a:extLst>
              <a:ext uri="{FF2B5EF4-FFF2-40B4-BE49-F238E27FC236}">
                <a16:creationId xmlns:a16="http://schemas.microsoft.com/office/drawing/2014/main" id="{7DB2AB8C-7D12-1F4C-8B13-B93998D3F431}"/>
              </a:ext>
            </a:extLst>
          </p:cNvPr>
          <p:cNvPicPr>
            <a:picLocks noGrp="1" noChangeAspect="1"/>
          </p:cNvPicPr>
          <p:nvPr>
            <p:ph idx="1"/>
          </p:nvPr>
        </p:nvPicPr>
        <p:blipFill rotWithShape="1">
          <a:blip r:embed="rId5"/>
          <a:srcRect l="6570" r="4542"/>
          <a:stretch/>
        </p:blipFill>
        <p:spPr>
          <a:xfrm>
            <a:off x="20" y="-1"/>
            <a:ext cx="12191980" cy="6858001"/>
          </a:xfrm>
          <a:prstGeom prst="rect">
            <a:avLst/>
          </a:prstGeom>
        </p:spPr>
      </p:pic>
      <p:sp>
        <p:nvSpPr>
          <p:cNvPr id="23" name="Rectangle 22">
            <a:extLst>
              <a:ext uri="{FF2B5EF4-FFF2-40B4-BE49-F238E27FC236}">
                <a16:creationId xmlns:a16="http://schemas.microsoft.com/office/drawing/2014/main" id="{3D0E302E-D9CD-4301-A67C-2F0F43791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5" name="Picture 24">
            <a:extLst>
              <a:ext uri="{FF2B5EF4-FFF2-40B4-BE49-F238E27FC236}">
                <a16:creationId xmlns:a16="http://schemas.microsoft.com/office/drawing/2014/main" id="{CA457133-9802-4229-B919-FF91AE235CC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27" name="Rectangle 26">
            <a:extLst>
              <a:ext uri="{FF2B5EF4-FFF2-40B4-BE49-F238E27FC236}">
                <a16:creationId xmlns:a16="http://schemas.microsoft.com/office/drawing/2014/main" id="{35174CBE-3C8C-4936-BADC-26BFB4F07F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D26DCFC-6EF8-644E-9035-2546EA6469A4}"/>
              </a:ext>
            </a:extLst>
          </p:cNvPr>
          <p:cNvSpPr>
            <a:spLocks noGrp="1"/>
          </p:cNvSpPr>
          <p:nvPr>
            <p:ph type="title"/>
          </p:nvPr>
        </p:nvSpPr>
        <p:spPr>
          <a:xfrm>
            <a:off x="680321" y="753228"/>
            <a:ext cx="9613861" cy="1080938"/>
          </a:xfrm>
        </p:spPr>
        <p:txBody>
          <a:bodyPr vert="horz" lIns="91440" tIns="45720" rIns="91440" bIns="45720" rtlCol="0" anchor="ctr">
            <a:normAutofit/>
          </a:bodyPr>
          <a:lstStyle/>
          <a:p>
            <a:r>
              <a:rPr lang="en-US"/>
              <a:t>Nuclear Apocalypse</a:t>
            </a:r>
          </a:p>
        </p:txBody>
      </p:sp>
      <p:pic>
        <p:nvPicPr>
          <p:cNvPr id="29" name="Picture 28">
            <a:extLst>
              <a:ext uri="{FF2B5EF4-FFF2-40B4-BE49-F238E27FC236}">
                <a16:creationId xmlns:a16="http://schemas.microsoft.com/office/drawing/2014/main" id="{74CBD692-4D03-4764-98E3-F957838578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31" name="Rectangle 30">
            <a:extLst>
              <a:ext uri="{FF2B5EF4-FFF2-40B4-BE49-F238E27FC236}">
                <a16:creationId xmlns:a16="http://schemas.microsoft.com/office/drawing/2014/main" id="{932BC668-4D51-4090-89E3-5613B832E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 Placeholder 3">
            <a:extLst>
              <a:ext uri="{FF2B5EF4-FFF2-40B4-BE49-F238E27FC236}">
                <a16:creationId xmlns:a16="http://schemas.microsoft.com/office/drawing/2014/main" id="{158E8167-81CB-E84B-ADAE-F8573DF5369C}"/>
              </a:ext>
            </a:extLst>
          </p:cNvPr>
          <p:cNvSpPr>
            <a:spLocks noGrp="1"/>
          </p:cNvSpPr>
          <p:nvPr>
            <p:ph type="body" sz="half" idx="2"/>
          </p:nvPr>
        </p:nvSpPr>
        <p:spPr>
          <a:xfrm>
            <a:off x="260059" y="2121426"/>
            <a:ext cx="11752976" cy="3983346"/>
          </a:xfrm>
        </p:spPr>
        <p:txBody>
          <a:bodyPr vert="horz" lIns="91440" tIns="45720" rIns="91440" bIns="45720" rtlCol="0" anchor="ctr">
            <a:normAutofit fontScale="92500" lnSpcReduction="10000"/>
          </a:bodyPr>
          <a:lstStyle/>
          <a:p>
            <a:r>
              <a:rPr lang="en-US" sz="2000"/>
              <a:t>In a recent U.S. poll, almost 70% were concerned that Ukraine war could lead to nuclear war.</a:t>
            </a:r>
          </a:p>
          <a:p>
            <a:r>
              <a:rPr lang="en-US" sz="2000"/>
              <a:t>No doubt, no more than 1% have done anything about it. Why?</a:t>
            </a:r>
          </a:p>
          <a:p>
            <a:r>
              <a:rPr lang="en-US" sz="2000"/>
              <a:t>Most people are skillfully and disastrously and absurdly convinced that popular action is powerless.</a:t>
            </a:r>
          </a:p>
          <a:p>
            <a:r>
              <a:rPr lang="en-US" sz="2000"/>
              <a:t>Most people are skillfully and disastrously and absurdly convinced that nuclear war can be contained to some portion of the globe, that humanity can survive nuclear war, that nuclear war is not all that different from other war, and that morality allows or even requires during times of war the complete abandonment of morality.</a:t>
            </a:r>
          </a:p>
          <a:p>
            <a:r>
              <a:rPr lang="en-US" sz="2000"/>
              <a:t>We’ve come within minutes of accidental nuclear apocalypse many times.</a:t>
            </a:r>
          </a:p>
          <a:p>
            <a:r>
              <a:rPr lang="en-US" sz="2000"/>
              <a:t>U.S. Presidents who, like Vladimir Putin, have made specific public or secret nuclear threats to other nations: Truman, Eisenhower, Nixon, Bush I, Clinton, Trump.  </a:t>
            </a:r>
          </a:p>
          <a:p>
            <a:r>
              <a:rPr lang="en-US" sz="2000"/>
              <a:t>Obama, Trump, others have said “All options are on the table.”</a:t>
            </a:r>
          </a:p>
          <a:p>
            <a:r>
              <a:rPr lang="en-US" sz="2000"/>
              <a:t>Russia and U.S. have 90% of the world’s nukes, missiles pre-armed, and first-use policies.</a:t>
            </a:r>
          </a:p>
        </p:txBody>
      </p:sp>
      <p:pic>
        <p:nvPicPr>
          <p:cNvPr id="16" name="Picture 15" descr="Text&#10;&#10;Description automatically generated">
            <a:extLst>
              <a:ext uri="{FF2B5EF4-FFF2-40B4-BE49-F238E27FC236}">
                <a16:creationId xmlns:a16="http://schemas.microsoft.com/office/drawing/2014/main" id="{F26C1C2E-8E19-2949-B1C6-853AB903267C}"/>
              </a:ext>
            </a:extLst>
          </p:cNvPr>
          <p:cNvPicPr>
            <a:picLocks noChangeAspect="1"/>
          </p:cNvPicPr>
          <p:nvPr/>
        </p:nvPicPr>
        <p:blipFill>
          <a:blip r:embed="rId6"/>
          <a:stretch>
            <a:fillRect/>
          </a:stretch>
        </p:blipFill>
        <p:spPr>
          <a:xfrm>
            <a:off x="4843291" y="6177600"/>
            <a:ext cx="2502242" cy="412673"/>
          </a:xfrm>
          <a:prstGeom prst="rect">
            <a:avLst/>
          </a:prstGeom>
        </p:spPr>
      </p:pic>
    </p:spTree>
    <p:extLst>
      <p:ext uri="{BB962C8B-B14F-4D97-AF65-F5344CB8AC3E}">
        <p14:creationId xmlns:p14="http://schemas.microsoft.com/office/powerpoint/2010/main" val="2620898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31B9A3E-267A-CB4B-8E84-CCE5C3994163}"/>
              </a:ext>
            </a:extLst>
          </p:cNvPr>
          <p:cNvPicPr>
            <a:picLocks noGrp="1" noChangeAspect="1"/>
          </p:cNvPicPr>
          <p:nvPr>
            <p:ph type="pic" idx="1"/>
          </p:nvPr>
        </p:nvPicPr>
        <p:blipFill rotWithShape="1">
          <a:blip r:embed="rId2"/>
          <a:srcRect t="5532" b="5532"/>
          <a:stretch/>
        </p:blipFill>
        <p:spPr>
          <a:xfrm>
            <a:off x="260059" y="750497"/>
            <a:ext cx="9613859" cy="3589575"/>
          </a:xfrm>
        </p:spPr>
      </p:pic>
      <p:sp>
        <p:nvSpPr>
          <p:cNvPr id="4" name="Text Placeholder 3">
            <a:extLst>
              <a:ext uri="{FF2B5EF4-FFF2-40B4-BE49-F238E27FC236}">
                <a16:creationId xmlns:a16="http://schemas.microsoft.com/office/drawing/2014/main" id="{0D0F07BD-DC41-264E-A4CF-AFC8BA9EA389}"/>
              </a:ext>
            </a:extLst>
          </p:cNvPr>
          <p:cNvSpPr>
            <a:spLocks noGrp="1"/>
          </p:cNvSpPr>
          <p:nvPr>
            <p:ph type="body" sz="half" idx="2"/>
          </p:nvPr>
        </p:nvSpPr>
        <p:spPr>
          <a:xfrm>
            <a:off x="260059" y="3850547"/>
            <a:ext cx="10034122" cy="2256956"/>
          </a:xfrm>
        </p:spPr>
        <p:txBody>
          <a:bodyPr>
            <a:normAutofit fontScale="92500"/>
          </a:bodyPr>
          <a:lstStyle/>
          <a:p>
            <a:r>
              <a:rPr lang="en-US" sz="3200" b="1">
                <a:solidFill>
                  <a:schemeClr val="bg1"/>
                </a:solidFill>
              </a:rPr>
              <a:t>Climate Collapse</a:t>
            </a:r>
          </a:p>
          <a:p>
            <a:br>
              <a:rPr lang="en-US"/>
            </a:br>
            <a:r>
              <a:rPr lang="en-US" sz="2000"/>
              <a:t>War swallows the funding and attention needed to protect the Earth. Militaries and wars are huge contributors to the destruction of the climate and Earth. They block cooperation between governments. They create suffering through disruption of current fuel sources. They allow the celebration of increased fossil fuel use – releasing reserves, shipping fuels to Europe. They distract obedient media from reports.</a:t>
            </a:r>
          </a:p>
        </p:txBody>
      </p:sp>
      <p:pic>
        <p:nvPicPr>
          <p:cNvPr id="8" name="Picture 7" descr="Text, letter&#10;&#10;Description automatically generated">
            <a:extLst>
              <a:ext uri="{FF2B5EF4-FFF2-40B4-BE49-F238E27FC236}">
                <a16:creationId xmlns:a16="http://schemas.microsoft.com/office/drawing/2014/main" id="{B5B645DF-FD8D-6F2D-935F-9AFE998A9156}"/>
              </a:ext>
            </a:extLst>
          </p:cNvPr>
          <p:cNvPicPr>
            <a:picLocks noChangeAspect="1"/>
          </p:cNvPicPr>
          <p:nvPr/>
        </p:nvPicPr>
        <p:blipFill>
          <a:blip r:embed="rId3"/>
          <a:stretch>
            <a:fillRect/>
          </a:stretch>
        </p:blipFill>
        <p:spPr>
          <a:xfrm>
            <a:off x="7353533" y="92059"/>
            <a:ext cx="4749800" cy="1447800"/>
          </a:xfrm>
          <a:prstGeom prst="rect">
            <a:avLst/>
          </a:prstGeom>
        </p:spPr>
      </p:pic>
      <p:pic>
        <p:nvPicPr>
          <p:cNvPr id="9" name="Picture 8" descr="Text&#10;&#10;Description automatically generated">
            <a:extLst>
              <a:ext uri="{FF2B5EF4-FFF2-40B4-BE49-F238E27FC236}">
                <a16:creationId xmlns:a16="http://schemas.microsoft.com/office/drawing/2014/main" id="{2B8BCF28-3053-EE91-15DF-F991E0BEDB31}"/>
              </a:ext>
            </a:extLst>
          </p:cNvPr>
          <p:cNvPicPr>
            <a:picLocks noChangeAspect="1"/>
          </p:cNvPicPr>
          <p:nvPr/>
        </p:nvPicPr>
        <p:blipFill>
          <a:blip r:embed="rId4"/>
          <a:stretch>
            <a:fillRect/>
          </a:stretch>
        </p:blipFill>
        <p:spPr>
          <a:xfrm>
            <a:off x="4843291" y="6177600"/>
            <a:ext cx="2502242" cy="412673"/>
          </a:xfrm>
          <a:prstGeom prst="rect">
            <a:avLst/>
          </a:prstGeom>
        </p:spPr>
      </p:pic>
    </p:spTree>
    <p:extLst>
      <p:ext uri="{BB962C8B-B14F-4D97-AF65-F5344CB8AC3E}">
        <p14:creationId xmlns:p14="http://schemas.microsoft.com/office/powerpoint/2010/main" val="3541514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C3537-F49D-9A3D-6674-83943EEA02EC}"/>
              </a:ext>
            </a:extLst>
          </p:cNvPr>
          <p:cNvSpPr>
            <a:spLocks noGrp="1"/>
          </p:cNvSpPr>
          <p:nvPr>
            <p:ph type="title"/>
          </p:nvPr>
        </p:nvSpPr>
        <p:spPr/>
        <p:txBody>
          <a:bodyPr/>
          <a:lstStyle/>
          <a:p>
            <a:r>
              <a:rPr lang="en-US"/>
              <a:t>Finally War Victims Reported on with Sympathy: But Can it Be Expanded to All?</a:t>
            </a:r>
          </a:p>
        </p:txBody>
      </p:sp>
      <p:pic>
        <p:nvPicPr>
          <p:cNvPr id="6" name="Content Placeholder 5" descr="A group of people in military uniforms&#10;&#10;Description automatically generated with low confidence">
            <a:extLst>
              <a:ext uri="{FF2B5EF4-FFF2-40B4-BE49-F238E27FC236}">
                <a16:creationId xmlns:a16="http://schemas.microsoft.com/office/drawing/2014/main" id="{2DB6F897-01D9-FEFA-2850-95B1CC4803EC}"/>
              </a:ext>
            </a:extLst>
          </p:cNvPr>
          <p:cNvPicPr>
            <a:picLocks noGrp="1" noChangeAspect="1"/>
          </p:cNvPicPr>
          <p:nvPr>
            <p:ph sz="half" idx="1"/>
          </p:nvPr>
        </p:nvPicPr>
        <p:blipFill>
          <a:blip r:embed="rId2"/>
          <a:stretch>
            <a:fillRect/>
          </a:stretch>
        </p:blipFill>
        <p:spPr>
          <a:xfrm>
            <a:off x="6571475" y="3228474"/>
            <a:ext cx="4697412" cy="3381536"/>
          </a:xfrm>
        </p:spPr>
      </p:pic>
      <p:pic>
        <p:nvPicPr>
          <p:cNvPr id="8" name="Content Placeholder 7" descr="A group of people looking at a building on fire&#10;&#10;Description automatically generated with medium confidence">
            <a:extLst>
              <a:ext uri="{FF2B5EF4-FFF2-40B4-BE49-F238E27FC236}">
                <a16:creationId xmlns:a16="http://schemas.microsoft.com/office/drawing/2014/main" id="{B1B14400-B51E-B6C1-60BE-A3B9C2C2703B}"/>
              </a:ext>
            </a:extLst>
          </p:cNvPr>
          <p:cNvPicPr>
            <a:picLocks noGrp="1" noChangeAspect="1"/>
          </p:cNvPicPr>
          <p:nvPr>
            <p:ph sz="half" idx="2"/>
          </p:nvPr>
        </p:nvPicPr>
        <p:blipFill>
          <a:blip r:embed="rId3"/>
          <a:stretch>
            <a:fillRect/>
          </a:stretch>
        </p:blipFill>
        <p:spPr>
          <a:xfrm>
            <a:off x="786663" y="3746434"/>
            <a:ext cx="4700588" cy="2863576"/>
          </a:xfrm>
        </p:spPr>
      </p:pic>
      <p:sp>
        <p:nvSpPr>
          <p:cNvPr id="9" name="TextBox 8">
            <a:extLst>
              <a:ext uri="{FF2B5EF4-FFF2-40B4-BE49-F238E27FC236}">
                <a16:creationId xmlns:a16="http://schemas.microsoft.com/office/drawing/2014/main" id="{32BCF507-D9FD-D084-BF91-A88214B55561}"/>
              </a:ext>
            </a:extLst>
          </p:cNvPr>
          <p:cNvSpPr txBox="1"/>
          <p:nvPr/>
        </p:nvSpPr>
        <p:spPr>
          <a:xfrm>
            <a:off x="786663" y="2275367"/>
            <a:ext cx="5592872" cy="923330"/>
          </a:xfrm>
          <a:prstGeom prst="rect">
            <a:avLst/>
          </a:prstGeom>
          <a:noFill/>
        </p:spPr>
        <p:txBody>
          <a:bodyPr wrap="square" rtlCol="0">
            <a:spAutoFit/>
          </a:bodyPr>
          <a:lstStyle/>
          <a:p>
            <a:r>
              <a:rPr lang="en-US"/>
              <a:t>First article Google finds me for “Ukraine war” is typically different from first one it finds me for “Yemen war.”</a:t>
            </a:r>
          </a:p>
        </p:txBody>
      </p:sp>
      <p:pic>
        <p:nvPicPr>
          <p:cNvPr id="21" name="Picture 20" descr="Text&#10;&#10;Description automatically generated">
            <a:extLst>
              <a:ext uri="{FF2B5EF4-FFF2-40B4-BE49-F238E27FC236}">
                <a16:creationId xmlns:a16="http://schemas.microsoft.com/office/drawing/2014/main" id="{D3C64374-B0DC-DE64-16C1-832CBC01A8CA}"/>
              </a:ext>
            </a:extLst>
          </p:cNvPr>
          <p:cNvPicPr>
            <a:picLocks noChangeAspect="1"/>
          </p:cNvPicPr>
          <p:nvPr/>
        </p:nvPicPr>
        <p:blipFill>
          <a:blip r:embed="rId4"/>
          <a:stretch>
            <a:fillRect/>
          </a:stretch>
        </p:blipFill>
        <p:spPr>
          <a:xfrm>
            <a:off x="9468453" y="2324983"/>
            <a:ext cx="2502242" cy="412673"/>
          </a:xfrm>
          <a:prstGeom prst="rect">
            <a:avLst/>
          </a:prstGeom>
        </p:spPr>
      </p:pic>
    </p:spTree>
    <p:extLst>
      <p:ext uri="{BB962C8B-B14F-4D97-AF65-F5344CB8AC3E}">
        <p14:creationId xmlns:p14="http://schemas.microsoft.com/office/powerpoint/2010/main" val="803536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BF79-B745-374E-81E4-CCA7A5F56F75}"/>
              </a:ext>
            </a:extLst>
          </p:cNvPr>
          <p:cNvSpPr>
            <a:spLocks noGrp="1"/>
          </p:cNvSpPr>
          <p:nvPr>
            <p:ph type="title"/>
          </p:nvPr>
        </p:nvSpPr>
        <p:spPr>
          <a:xfrm>
            <a:off x="680321" y="753228"/>
            <a:ext cx="9613861" cy="1080938"/>
          </a:xfrm>
        </p:spPr>
        <p:txBody>
          <a:bodyPr>
            <a:normAutofit/>
          </a:bodyPr>
          <a:lstStyle/>
          <a:p>
            <a:r>
              <a:rPr lang="en-US"/>
              <a:t>Ask the World to Support What U.S. and Russia Do Not</a:t>
            </a:r>
          </a:p>
        </p:txBody>
      </p:sp>
      <p:graphicFrame>
        <p:nvGraphicFramePr>
          <p:cNvPr id="5" name="Content Placeholder 2">
            <a:extLst>
              <a:ext uri="{FF2B5EF4-FFF2-40B4-BE49-F238E27FC236}">
                <a16:creationId xmlns:a16="http://schemas.microsoft.com/office/drawing/2014/main" id="{847F6686-4B17-A090-3A3F-840344AD590B}"/>
              </a:ext>
            </a:extLst>
          </p:cNvPr>
          <p:cNvGraphicFramePr>
            <a:graphicFrameLocks noGrp="1"/>
          </p:cNvGraphicFramePr>
          <p:nvPr>
            <p:ph idx="1"/>
            <p:extLst>
              <p:ext uri="{D42A27DB-BD31-4B8C-83A1-F6EECF244321}">
                <p14:modId xmlns:p14="http://schemas.microsoft.com/office/powerpoint/2010/main" val="2602187873"/>
              </p:ext>
            </p:extLst>
          </p:nvPr>
        </p:nvGraphicFramePr>
        <p:xfrm>
          <a:off x="681038" y="2336800"/>
          <a:ext cx="6378982" cy="3598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Text&#10;&#10;Description automatically generated">
            <a:extLst>
              <a:ext uri="{FF2B5EF4-FFF2-40B4-BE49-F238E27FC236}">
                <a16:creationId xmlns:a16="http://schemas.microsoft.com/office/drawing/2014/main" id="{027324C5-98C0-2443-8156-0000F44A54F5}"/>
              </a:ext>
            </a:extLst>
          </p:cNvPr>
          <p:cNvPicPr>
            <a:picLocks noChangeAspect="1"/>
          </p:cNvPicPr>
          <p:nvPr/>
        </p:nvPicPr>
        <p:blipFill>
          <a:blip r:embed="rId8"/>
          <a:stretch>
            <a:fillRect/>
          </a:stretch>
        </p:blipFill>
        <p:spPr>
          <a:xfrm>
            <a:off x="7577446" y="6211098"/>
            <a:ext cx="2502242" cy="412673"/>
          </a:xfrm>
          <a:prstGeom prst="rect">
            <a:avLst/>
          </a:prstGeom>
        </p:spPr>
      </p:pic>
      <p:sp>
        <p:nvSpPr>
          <p:cNvPr id="6" name="TextBox 5">
            <a:extLst>
              <a:ext uri="{FF2B5EF4-FFF2-40B4-BE49-F238E27FC236}">
                <a16:creationId xmlns:a16="http://schemas.microsoft.com/office/drawing/2014/main" id="{F419F11A-33CC-58F0-2505-7D1248572CD5}"/>
              </a:ext>
            </a:extLst>
          </p:cNvPr>
          <p:cNvSpPr txBox="1"/>
          <p:nvPr/>
        </p:nvSpPr>
        <p:spPr>
          <a:xfrm>
            <a:off x="7347121" y="2399251"/>
            <a:ext cx="4280020" cy="2308324"/>
          </a:xfrm>
          <a:prstGeom prst="rect">
            <a:avLst/>
          </a:prstGeom>
          <a:noFill/>
        </p:spPr>
        <p:txBody>
          <a:bodyPr wrap="square" rtlCol="0">
            <a:spAutoFit/>
          </a:bodyPr>
          <a:lstStyle/>
          <a:p>
            <a:r>
              <a:rPr lang="en-US"/>
              <a:t>That the world’s leading weapons supplier to the worst oppressive governments, arming and funding almost all of them, can be understood by the people supposedly in charge of it to be leading global efforts to oppose oppressive governments is the greatest propaganda accomplishment there is.</a:t>
            </a:r>
          </a:p>
        </p:txBody>
      </p:sp>
    </p:spTree>
    <p:extLst>
      <p:ext uri="{BB962C8B-B14F-4D97-AF65-F5344CB8AC3E}">
        <p14:creationId xmlns:p14="http://schemas.microsoft.com/office/powerpoint/2010/main" val="3363334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TextBox 2">
            <a:extLst>
              <a:ext uri="{FF2B5EF4-FFF2-40B4-BE49-F238E27FC236}">
                <a16:creationId xmlns:a16="http://schemas.microsoft.com/office/drawing/2014/main" id="{46B14DE6-AA21-394B-8A33-0BBA25015FFC}"/>
              </a:ext>
            </a:extLst>
          </p:cNvPr>
          <p:cNvSpPr txBox="1"/>
          <p:nvPr/>
        </p:nvSpPr>
        <p:spPr>
          <a:xfrm>
            <a:off x="680322" y="2336873"/>
            <a:ext cx="5041628" cy="3599316"/>
          </a:xfrm>
          <a:prstGeom prst="rect">
            <a:avLst/>
          </a:prstGeom>
        </p:spPr>
        <p:txBody>
          <a:bodyPr vert="horz" lIns="91440" tIns="45720" rIns="91440" bIns="45720" rtlCol="0">
            <a:normAutofit fontScale="92500" lnSpcReduction="20000"/>
          </a:bodyPr>
          <a:lstStyle/>
          <a:p>
            <a:pPr indent="-228600" defTabSz="914400">
              <a:lnSpc>
                <a:spcPct val="90000"/>
              </a:lnSpc>
              <a:spcAft>
                <a:spcPts val="600"/>
              </a:spcAft>
              <a:buFont typeface="Arial" panose="020B0604020202020204" pitchFamily="34" charset="0"/>
              <a:buChar char="•"/>
            </a:pPr>
            <a:r>
              <a:rPr lang="en-US" sz="1700" b="1"/>
              <a:t>Send aid. Support peace. Educate. Organize.</a:t>
            </a:r>
          </a:p>
          <a:p>
            <a:pPr indent="-228600" defTabSz="914400">
              <a:lnSpc>
                <a:spcPct val="90000"/>
              </a:lnSpc>
              <a:spcAft>
                <a:spcPts val="600"/>
              </a:spcAft>
              <a:buFont typeface="Arial" panose="020B0604020202020204" pitchFamily="34" charset="0"/>
              <a:buChar char="•"/>
            </a:pPr>
            <a:endParaRPr lang="en-US" sz="1700" b="1"/>
          </a:p>
          <a:p>
            <a:pPr defTabSz="914400">
              <a:lnSpc>
                <a:spcPct val="90000"/>
              </a:lnSpc>
              <a:spcAft>
                <a:spcPts val="600"/>
              </a:spcAft>
            </a:pPr>
            <a:r>
              <a:rPr lang="en-US" sz="1700" b="1"/>
              <a:t>Demand of U.S. government:</a:t>
            </a:r>
          </a:p>
          <a:p>
            <a:pPr marL="285750" indent="-228600" defTabSz="914400">
              <a:lnSpc>
                <a:spcPct val="90000"/>
              </a:lnSpc>
              <a:spcAft>
                <a:spcPts val="600"/>
              </a:spcAft>
              <a:buFont typeface="Arial" panose="020B0604020202020204" pitchFamily="34" charset="0"/>
              <a:buChar char="•"/>
            </a:pPr>
            <a:r>
              <a:rPr lang="en-US" sz="1700"/>
              <a:t>no to any no-fly zone</a:t>
            </a:r>
          </a:p>
          <a:p>
            <a:pPr marL="285750" indent="-228600" defTabSz="914400">
              <a:lnSpc>
                <a:spcPct val="90000"/>
              </a:lnSpc>
              <a:spcAft>
                <a:spcPts val="600"/>
              </a:spcAft>
              <a:buFont typeface="Arial" panose="020B0604020202020204" pitchFamily="34" charset="0"/>
              <a:buChar char="•"/>
            </a:pPr>
            <a:r>
              <a:rPr lang="en-US" sz="1700"/>
              <a:t>a declaration of no nuclear weapons use</a:t>
            </a:r>
          </a:p>
          <a:p>
            <a:pPr marL="285750" indent="-228600" defTabSz="914400">
              <a:lnSpc>
                <a:spcPct val="90000"/>
              </a:lnSpc>
              <a:spcAft>
                <a:spcPts val="600"/>
              </a:spcAft>
              <a:buFont typeface="Arial" panose="020B0604020202020204" pitchFamily="34" charset="0"/>
              <a:buChar char="•"/>
            </a:pPr>
            <a:r>
              <a:rPr lang="en-US" sz="1700"/>
              <a:t>no more weapons shipments</a:t>
            </a:r>
          </a:p>
          <a:p>
            <a:pPr marL="285750" indent="-228600" defTabSz="914400">
              <a:lnSpc>
                <a:spcPct val="90000"/>
              </a:lnSpc>
              <a:spcAft>
                <a:spcPts val="600"/>
              </a:spcAft>
              <a:buFont typeface="Arial" panose="020B0604020202020204" pitchFamily="34" charset="0"/>
              <a:buChar char="•"/>
            </a:pPr>
            <a:r>
              <a:rPr lang="en-US" sz="1700"/>
              <a:t>empower Ukraine to negotiate an end to sanctions on Russia</a:t>
            </a:r>
          </a:p>
          <a:p>
            <a:pPr marL="285750" indent="-228600" defTabSz="914400">
              <a:lnSpc>
                <a:spcPct val="90000"/>
              </a:lnSpc>
              <a:spcAft>
                <a:spcPts val="600"/>
              </a:spcAft>
              <a:buFont typeface="Arial" panose="020B0604020202020204" pitchFamily="34" charset="0"/>
              <a:buChar char="•"/>
            </a:pPr>
            <a:r>
              <a:rPr lang="en-US" sz="1700"/>
              <a:t>a major push for a ceasefire and negotiated settlement</a:t>
            </a:r>
          </a:p>
          <a:p>
            <a:pPr marL="285750" indent="-228600" defTabSz="914400">
              <a:lnSpc>
                <a:spcPct val="90000"/>
              </a:lnSpc>
              <a:spcAft>
                <a:spcPts val="600"/>
              </a:spcAft>
              <a:buFont typeface="Arial" panose="020B0604020202020204" pitchFamily="34" charset="0"/>
              <a:buChar char="•"/>
            </a:pPr>
            <a:r>
              <a:rPr lang="en-US" sz="1700"/>
              <a:t>stop blocking negotiations</a:t>
            </a:r>
          </a:p>
          <a:p>
            <a:pPr marL="285750" indent="-228600" defTabSz="914400">
              <a:lnSpc>
                <a:spcPct val="90000"/>
              </a:lnSpc>
              <a:spcAft>
                <a:spcPts val="600"/>
              </a:spcAft>
              <a:buFont typeface="Arial" panose="020B0604020202020204" pitchFamily="34" charset="0"/>
              <a:buChar char="•"/>
            </a:pPr>
            <a:r>
              <a:rPr lang="en-US" sz="1700"/>
              <a:t>stop demanding regime change in Russia</a:t>
            </a:r>
          </a:p>
          <a:p>
            <a:pPr marL="285750" indent="-228600" defTabSz="914400">
              <a:lnSpc>
                <a:spcPct val="90000"/>
              </a:lnSpc>
              <a:spcAft>
                <a:spcPts val="600"/>
              </a:spcAft>
              <a:buFont typeface="Arial" panose="020B0604020202020204" pitchFamily="34" charset="0"/>
              <a:buChar char="•"/>
            </a:pPr>
            <a:r>
              <a:rPr lang="en-US" sz="1700"/>
              <a:t>(don’t forget Yeltsin)</a:t>
            </a:r>
          </a:p>
          <a:p>
            <a:pPr marL="285750" indent="-228600" defTabSz="914400">
              <a:lnSpc>
                <a:spcPct val="90000"/>
              </a:lnSpc>
              <a:spcAft>
                <a:spcPts val="600"/>
              </a:spcAft>
              <a:buFont typeface="Arial" panose="020B0604020202020204" pitchFamily="34" charset="0"/>
              <a:buChar char="•"/>
            </a:pPr>
            <a:r>
              <a:rPr lang="en-US" sz="1700"/>
              <a:t>stop expanding NATO</a:t>
            </a:r>
          </a:p>
        </p:txBody>
      </p:sp>
      <p:pic>
        <p:nvPicPr>
          <p:cNvPr id="5" name="Content Placeholder 4" descr="A picture containing ground, outdoor, way, rain&#10;&#10;Description automatically generated">
            <a:extLst>
              <a:ext uri="{FF2B5EF4-FFF2-40B4-BE49-F238E27FC236}">
                <a16:creationId xmlns:a16="http://schemas.microsoft.com/office/drawing/2014/main" id="{677CE2D5-EB67-5E4F-BB20-5EEAD3CA9B48}"/>
              </a:ext>
            </a:extLst>
          </p:cNvPr>
          <p:cNvPicPr>
            <a:picLocks noGrp="1" noChangeAspect="1"/>
          </p:cNvPicPr>
          <p:nvPr>
            <p:ph idx="1"/>
          </p:nvPr>
        </p:nvPicPr>
        <p:blipFill rotWithShape="1">
          <a:blip r:embed="rId3"/>
          <a:srcRect l="31048" r="18965" b="-2"/>
          <a:stretch/>
        </p:blipFill>
        <p:spPr>
          <a:xfrm>
            <a:off x="6096000" y="10"/>
            <a:ext cx="6092823" cy="6856310"/>
          </a:xfrm>
          <a:prstGeom prst="rect">
            <a:avLst/>
          </a:prstGeom>
          <a:ln>
            <a:noFill/>
          </a:ln>
          <a:effectLst/>
        </p:spPr>
      </p:pic>
      <p:sp>
        <p:nvSpPr>
          <p:cNvPr id="14" name="Rectangle 13">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3E3FECE-A58A-8B43-847D-2310C5B08D8F}"/>
              </a:ext>
            </a:extLst>
          </p:cNvPr>
          <p:cNvSpPr>
            <a:spLocks noGrp="1"/>
          </p:cNvSpPr>
          <p:nvPr>
            <p:ph type="title"/>
          </p:nvPr>
        </p:nvSpPr>
        <p:spPr>
          <a:xfrm>
            <a:off x="680321" y="753228"/>
            <a:ext cx="5041629" cy="1080938"/>
          </a:xfrm>
        </p:spPr>
        <p:txBody>
          <a:bodyPr vert="horz" lIns="91440" tIns="45720" rIns="91440" bIns="45720" rtlCol="0" anchor="ctr">
            <a:normAutofit/>
          </a:bodyPr>
          <a:lstStyle/>
          <a:p>
            <a:r>
              <a:rPr lang="en-US"/>
              <a:t>What to Do</a:t>
            </a:r>
          </a:p>
        </p:txBody>
      </p:sp>
      <p:pic>
        <p:nvPicPr>
          <p:cNvPr id="16" name="Picture 15">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pic>
        <p:nvPicPr>
          <p:cNvPr id="6" name="Picture 5" descr="Text&#10;&#10;Description automatically generated">
            <a:extLst>
              <a:ext uri="{FF2B5EF4-FFF2-40B4-BE49-F238E27FC236}">
                <a16:creationId xmlns:a16="http://schemas.microsoft.com/office/drawing/2014/main" id="{18C5639E-CAFE-9D45-ABEF-D74288F61279}"/>
              </a:ext>
            </a:extLst>
          </p:cNvPr>
          <p:cNvPicPr>
            <a:picLocks noChangeAspect="1"/>
          </p:cNvPicPr>
          <p:nvPr/>
        </p:nvPicPr>
        <p:blipFill>
          <a:blip r:embed="rId5"/>
          <a:stretch>
            <a:fillRect/>
          </a:stretch>
        </p:blipFill>
        <p:spPr>
          <a:xfrm>
            <a:off x="1438386" y="6227731"/>
            <a:ext cx="2502242" cy="412673"/>
          </a:xfrm>
          <a:prstGeom prst="rect">
            <a:avLst/>
          </a:prstGeom>
        </p:spPr>
      </p:pic>
    </p:spTree>
    <p:extLst>
      <p:ext uri="{BB962C8B-B14F-4D97-AF65-F5344CB8AC3E}">
        <p14:creationId xmlns:p14="http://schemas.microsoft.com/office/powerpoint/2010/main" val="330978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39659-5031-A9AA-7578-C946C1688FB9}"/>
              </a:ext>
            </a:extLst>
          </p:cNvPr>
          <p:cNvSpPr>
            <a:spLocks noGrp="1"/>
          </p:cNvSpPr>
          <p:nvPr>
            <p:ph type="title"/>
          </p:nvPr>
        </p:nvSpPr>
        <p:spPr/>
        <p:txBody>
          <a:bodyPr/>
          <a:lstStyle/>
          <a:p>
            <a:r>
              <a:rPr lang="en-US"/>
              <a:t>Solution Is Not More of What Created Problem</a:t>
            </a:r>
          </a:p>
        </p:txBody>
      </p:sp>
      <p:sp>
        <p:nvSpPr>
          <p:cNvPr id="3" name="Content Placeholder 2">
            <a:extLst>
              <a:ext uri="{FF2B5EF4-FFF2-40B4-BE49-F238E27FC236}">
                <a16:creationId xmlns:a16="http://schemas.microsoft.com/office/drawing/2014/main" id="{63B275D0-4973-91E5-7D18-E7B3DC410731}"/>
              </a:ext>
            </a:extLst>
          </p:cNvPr>
          <p:cNvSpPr>
            <a:spLocks noGrp="1"/>
          </p:cNvSpPr>
          <p:nvPr>
            <p:ph idx="1"/>
          </p:nvPr>
        </p:nvSpPr>
        <p:spPr>
          <a:xfrm>
            <a:off x="285226" y="2004969"/>
            <a:ext cx="11081856" cy="4853031"/>
          </a:xfrm>
        </p:spPr>
        <p:txBody>
          <a:bodyPr>
            <a:normAutofit/>
          </a:bodyPr>
          <a:lstStyle/>
          <a:p>
            <a:pPr marL="0" indent="0">
              <a:buNone/>
            </a:pPr>
            <a:r>
              <a:rPr lang="en-US" b="1">
                <a:solidFill>
                  <a:schemeClr val="bg1"/>
                </a:solidFill>
              </a:rPr>
              <a:t>Russia could have prevented the invasion of Ukraine by not invading Ukraine. Europe could have prevented the invasion of Ukraine by telling the U.S. and Russia to mind their own business. The United States could almost certainly have prevented the invasion of Ukraine by any of the following steps, which, in most cases, U.S. experts warned were needed to avoid war with Russia:</a:t>
            </a:r>
          </a:p>
          <a:p>
            <a:r>
              <a:rPr lang="en-US"/>
              <a:t>Abolishing NATO when the Warsaw Pact was abolished.</a:t>
            </a:r>
          </a:p>
          <a:p>
            <a:r>
              <a:rPr lang="en-US"/>
              <a:t>Refraining from expanding NATO.</a:t>
            </a:r>
          </a:p>
          <a:p>
            <a:r>
              <a:rPr lang="en-US"/>
              <a:t>Refraining from supporting color revolutions and coups, accepting Russia’s proposal of Ukrainian neutrality in 2014.</a:t>
            </a:r>
          </a:p>
          <a:p>
            <a:r>
              <a:rPr lang="en-US"/>
              <a:t>Supporting nonviolent action, training in unarmed resistance, and neutrality.</a:t>
            </a:r>
          </a:p>
          <a:p>
            <a:pPr marL="0" indent="0">
              <a:buNone/>
            </a:pPr>
            <a:r>
              <a:rPr lang="en-US">
                <a:solidFill>
                  <a:schemeClr val="bg1"/>
                </a:solidFill>
              </a:rPr>
              <a:t>continued. . . </a:t>
            </a:r>
          </a:p>
        </p:txBody>
      </p:sp>
      <p:pic>
        <p:nvPicPr>
          <p:cNvPr id="4" name="Picture 3" descr="Text&#10;&#10;Description automatically generated">
            <a:extLst>
              <a:ext uri="{FF2B5EF4-FFF2-40B4-BE49-F238E27FC236}">
                <a16:creationId xmlns:a16="http://schemas.microsoft.com/office/drawing/2014/main" id="{443AF5CE-739F-B58F-CAA5-93E683595ABA}"/>
              </a:ext>
            </a:extLst>
          </p:cNvPr>
          <p:cNvPicPr>
            <a:picLocks noChangeAspect="1"/>
          </p:cNvPicPr>
          <p:nvPr/>
        </p:nvPicPr>
        <p:blipFill>
          <a:blip r:embed="rId2"/>
          <a:stretch>
            <a:fillRect/>
          </a:stretch>
        </p:blipFill>
        <p:spPr>
          <a:xfrm>
            <a:off x="4575033" y="48817"/>
            <a:ext cx="2502242" cy="412673"/>
          </a:xfrm>
          <a:prstGeom prst="rect">
            <a:avLst/>
          </a:prstGeom>
        </p:spPr>
      </p:pic>
    </p:spTree>
    <p:extLst>
      <p:ext uri="{BB962C8B-B14F-4D97-AF65-F5344CB8AC3E}">
        <p14:creationId xmlns:p14="http://schemas.microsoft.com/office/powerpoint/2010/main" val="3405906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D0669C1-CDCE-41C7-A9AB-65D9119F83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2" name="Rectangle 11">
              <a:extLst>
                <a:ext uri="{FF2B5EF4-FFF2-40B4-BE49-F238E27FC236}">
                  <a16:creationId xmlns:a16="http://schemas.microsoft.com/office/drawing/2014/main" id="{1F80B4EE-271C-45C6-9338-555D3B0C4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FCF3DCC-E585-4F88-8F8B-4EABFEF062C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15" name="Rectangle 14">
            <a:extLst>
              <a:ext uri="{FF2B5EF4-FFF2-40B4-BE49-F238E27FC236}">
                <a16:creationId xmlns:a16="http://schemas.microsoft.com/office/drawing/2014/main" id="{F1AACF4D-AF22-463C-97CE-C34F0783C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7" name="Picture 16">
            <a:extLst>
              <a:ext uri="{FF2B5EF4-FFF2-40B4-BE49-F238E27FC236}">
                <a16:creationId xmlns:a16="http://schemas.microsoft.com/office/drawing/2014/main" id="{6524329A-37E7-4025-B6E9-A97D405368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6" name="TextBox 5">
            <a:extLst>
              <a:ext uri="{FF2B5EF4-FFF2-40B4-BE49-F238E27FC236}">
                <a16:creationId xmlns:a16="http://schemas.microsoft.com/office/drawing/2014/main" id="{641E5A4E-7974-B816-4568-84D20B7944CD}"/>
              </a:ext>
            </a:extLst>
          </p:cNvPr>
          <p:cNvSpPr txBox="1"/>
          <p:nvPr/>
        </p:nvSpPr>
        <p:spPr>
          <a:xfrm>
            <a:off x="680322" y="2336873"/>
            <a:ext cx="5632246" cy="3599316"/>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2000"/>
              <a:t>Transitioning from fossil fuels.</a:t>
            </a:r>
          </a:p>
          <a:p>
            <a:pPr marL="285750" indent="-228600" defTabSz="914400">
              <a:lnSpc>
                <a:spcPct val="90000"/>
              </a:lnSpc>
              <a:spcAft>
                <a:spcPts val="600"/>
              </a:spcAft>
              <a:buFont typeface="Arial" panose="020B0604020202020204" pitchFamily="34" charset="0"/>
              <a:buChar char="•"/>
            </a:pPr>
            <a:r>
              <a:rPr lang="en-US" sz="2000"/>
              <a:t>Supporting Zelensky on Minsk in 2019.</a:t>
            </a:r>
          </a:p>
          <a:p>
            <a:pPr marL="285750" indent="-228600" defTabSz="914400">
              <a:lnSpc>
                <a:spcPct val="90000"/>
              </a:lnSpc>
              <a:spcAft>
                <a:spcPts val="600"/>
              </a:spcAft>
              <a:buFont typeface="Arial" panose="020B0604020202020204" pitchFamily="34" charset="0"/>
              <a:buChar char="•"/>
            </a:pPr>
            <a:r>
              <a:rPr lang="en-US" sz="2000"/>
              <a:t>Refraining from arming Ukraine, weaponizing Eastern Europe, and conducting war rehearsals in Eastern Europe.</a:t>
            </a:r>
          </a:p>
          <a:p>
            <a:pPr marL="285750" indent="-228600" defTabSz="914400">
              <a:lnSpc>
                <a:spcPct val="90000"/>
              </a:lnSpc>
              <a:spcAft>
                <a:spcPts val="600"/>
              </a:spcAft>
              <a:buFont typeface="Arial" panose="020B0604020202020204" pitchFamily="34" charset="0"/>
              <a:buChar char="•"/>
            </a:pPr>
            <a:r>
              <a:rPr lang="en-US" sz="2000"/>
              <a:t>Accepting Russia’s perfectly reasonable demands in December 2021.</a:t>
            </a:r>
          </a:p>
          <a:p>
            <a:pPr marL="285750" indent="-228600" defTabSz="914400">
              <a:lnSpc>
                <a:spcPct val="90000"/>
              </a:lnSpc>
              <a:spcAft>
                <a:spcPts val="600"/>
              </a:spcAft>
              <a:buFont typeface="Arial" panose="020B0604020202020204" pitchFamily="34" charset="0"/>
              <a:buChar char="•"/>
            </a:pPr>
            <a:r>
              <a:rPr lang="en-US" sz="2000"/>
              <a:t>Refraining from supporting the increased Ukrainian artillery use in Donbas that immediately preceded the Russian invasion.</a:t>
            </a:r>
          </a:p>
          <a:p>
            <a:pPr marL="285750" indent="-228600" defTabSz="914400">
              <a:lnSpc>
                <a:spcPct val="90000"/>
              </a:lnSpc>
              <a:spcAft>
                <a:spcPts val="600"/>
              </a:spcAft>
              <a:buFont typeface="Arial" panose="020B0604020202020204" pitchFamily="34" charset="0"/>
              <a:buChar char="•"/>
            </a:pPr>
            <a:endParaRPr lang="en-US" sz="2000"/>
          </a:p>
        </p:txBody>
      </p:sp>
      <p:pic>
        <p:nvPicPr>
          <p:cNvPr id="4" name="Content Placeholder 17" descr="Map&#10;&#10;Description automatically generated">
            <a:extLst>
              <a:ext uri="{FF2B5EF4-FFF2-40B4-BE49-F238E27FC236}">
                <a16:creationId xmlns:a16="http://schemas.microsoft.com/office/drawing/2014/main" id="{90C5113F-0A74-5012-A1AE-7B234B628EC4}"/>
              </a:ext>
            </a:extLst>
          </p:cNvPr>
          <p:cNvPicPr>
            <a:picLocks noGrp="1" noChangeAspect="1"/>
          </p:cNvPicPr>
          <p:nvPr>
            <p:ph idx="1"/>
          </p:nvPr>
        </p:nvPicPr>
        <p:blipFill rotWithShape="1">
          <a:blip r:embed="rId4"/>
          <a:srcRect t="21451" r="4" b="4"/>
          <a:stretch/>
        </p:blipFill>
        <p:spPr>
          <a:xfrm>
            <a:off x="6984387" y="484632"/>
            <a:ext cx="4719805" cy="2836084"/>
          </a:xfrm>
          <a:prstGeom prst="rect">
            <a:avLst/>
          </a:prstGeom>
          <a:ln>
            <a:noFill/>
          </a:ln>
          <a:effectLst>
            <a:outerShdw blurRad="76200" dist="63500" dir="5040000" algn="tl" rotWithShape="0">
              <a:srgbClr val="000000">
                <a:alpha val="41000"/>
              </a:srgbClr>
            </a:outerShdw>
          </a:effectLst>
        </p:spPr>
      </p:pic>
      <p:pic>
        <p:nvPicPr>
          <p:cNvPr id="5" name="Content Placeholder 5" descr="Map&#10;&#10;Description automatically generated">
            <a:extLst>
              <a:ext uri="{FF2B5EF4-FFF2-40B4-BE49-F238E27FC236}">
                <a16:creationId xmlns:a16="http://schemas.microsoft.com/office/drawing/2014/main" id="{C5018549-6829-2FDE-B292-0CF6F96CBF46}"/>
              </a:ext>
            </a:extLst>
          </p:cNvPr>
          <p:cNvPicPr>
            <a:picLocks noChangeAspect="1"/>
          </p:cNvPicPr>
          <p:nvPr/>
        </p:nvPicPr>
        <p:blipFill rotWithShape="1">
          <a:blip r:embed="rId5"/>
          <a:srcRect t="9688" r="4" b="5766"/>
          <a:stretch/>
        </p:blipFill>
        <p:spPr>
          <a:xfrm>
            <a:off x="6984386" y="3632401"/>
            <a:ext cx="4719805" cy="2743530"/>
          </a:xfrm>
          <a:prstGeom prst="rect">
            <a:avLst/>
          </a:prstGeom>
          <a:ln>
            <a:noFill/>
          </a:ln>
          <a:effectLst>
            <a:outerShdw blurRad="76200" dist="63500" dir="5040000" algn="tl" rotWithShape="0">
              <a:srgbClr val="000000">
                <a:alpha val="41000"/>
              </a:srgbClr>
            </a:outerShdw>
          </a:effectLst>
        </p:spPr>
      </p:pic>
      <p:pic>
        <p:nvPicPr>
          <p:cNvPr id="14" name="Picture 13" descr="Text&#10;&#10;Description automatically generated">
            <a:extLst>
              <a:ext uri="{FF2B5EF4-FFF2-40B4-BE49-F238E27FC236}">
                <a16:creationId xmlns:a16="http://schemas.microsoft.com/office/drawing/2014/main" id="{F90E18DC-B104-2A9E-9ED0-A61C16AA3FB6}"/>
              </a:ext>
            </a:extLst>
          </p:cNvPr>
          <p:cNvPicPr>
            <a:picLocks noChangeAspect="1"/>
          </p:cNvPicPr>
          <p:nvPr/>
        </p:nvPicPr>
        <p:blipFill>
          <a:blip r:embed="rId6"/>
          <a:stretch>
            <a:fillRect/>
          </a:stretch>
        </p:blipFill>
        <p:spPr>
          <a:xfrm>
            <a:off x="1995001" y="1087362"/>
            <a:ext cx="2502242" cy="412673"/>
          </a:xfrm>
          <a:prstGeom prst="rect">
            <a:avLst/>
          </a:prstGeom>
        </p:spPr>
      </p:pic>
    </p:spTree>
    <p:extLst>
      <p:ext uri="{BB962C8B-B14F-4D97-AF65-F5344CB8AC3E}">
        <p14:creationId xmlns:p14="http://schemas.microsoft.com/office/powerpoint/2010/main" val="3311015685"/>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Berlin</Template>
  <TotalTime>677</TotalTime>
  <Words>1540</Words>
  <Application>Microsoft Macintosh PowerPoint</Application>
  <PresentationFormat>Widescreen</PresentationFormat>
  <Paragraphs>104</Paragraphs>
  <Slides>20</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Trebuchet MS</vt:lpstr>
      <vt:lpstr>Berlin</vt:lpstr>
      <vt:lpstr>   Why I’m Already Against the Next War </vt:lpstr>
      <vt:lpstr>Starvation</vt:lpstr>
      <vt:lpstr>Nuclear Apocalypse</vt:lpstr>
      <vt:lpstr>PowerPoint Presentation</vt:lpstr>
      <vt:lpstr>Finally War Victims Reported on with Sympathy: But Can it Be Expanded to All?</vt:lpstr>
      <vt:lpstr>Ask the World to Support What U.S. and Russia Do Not</vt:lpstr>
      <vt:lpstr>What to Do</vt:lpstr>
      <vt:lpstr>Solution Is Not More of What Created Problem</vt:lpstr>
      <vt:lpstr>PowerPoint Presentation</vt:lpstr>
      <vt:lpstr>Imagine what was/is possible</vt:lpstr>
      <vt:lpstr>But How Do You Stop an Invasion?</vt:lpstr>
      <vt:lpstr>Listen to the Ukrainian Pacifist Movement</vt:lpstr>
      <vt:lpstr>Debunk the Myths</vt:lpstr>
      <vt:lpstr>The reasons to end all war</vt:lpstr>
      <vt:lpstr>Resources</vt:lpstr>
      <vt:lpstr>Billboards</vt:lpstr>
      <vt:lpstr>Divestment Campaigns</vt:lpstr>
      <vt:lpstr>Dude, where’s your policy?</vt:lpstr>
      <vt:lpstr>It’s just the majority of the discretionary spending and 96% of humanity.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From War to Peace When a War Is in the News </dc:title>
  <dc:creator>David Swanson</dc:creator>
  <cp:lastModifiedBy>David Swanson</cp:lastModifiedBy>
  <cp:revision>51</cp:revision>
  <dcterms:created xsi:type="dcterms:W3CDTF">2022-03-05T16:13:02Z</dcterms:created>
  <dcterms:modified xsi:type="dcterms:W3CDTF">2022-04-18T16:50:59Z</dcterms:modified>
</cp:coreProperties>
</file>