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309" r:id="rId3"/>
    <p:sldId id="268" r:id="rId4"/>
    <p:sldId id="272" r:id="rId5"/>
    <p:sldId id="369" r:id="rId6"/>
    <p:sldId id="259" r:id="rId7"/>
    <p:sldId id="280" r:id="rId8"/>
    <p:sldId id="279" r:id="rId9"/>
    <p:sldId id="261" r:id="rId10"/>
    <p:sldId id="262" r:id="rId11"/>
    <p:sldId id="321" r:id="rId12"/>
    <p:sldId id="370" r:id="rId13"/>
    <p:sldId id="33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F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4" autoAdjust="0"/>
    <p:restoredTop sz="94660"/>
  </p:normalViewPr>
  <p:slideViewPr>
    <p:cSldViewPr snapToGrid="0">
      <p:cViewPr varScale="1">
        <p:scale>
          <a:sx n="84" d="100"/>
          <a:sy n="84" d="100"/>
        </p:scale>
        <p:origin x="4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sp>
        <p:nvSpPr>
          <p:cNvPr id="61479" name="Rectangle 39"/>
          <p:cNvSpPr>
            <a:spLocks noGrp="1" noChangeArrowheads="1"/>
          </p:cNvSpPr>
          <p:nvPr>
            <p:ph type="ctrTitle" sz="quarter"/>
          </p:nvPr>
        </p:nvSpPr>
        <p:spPr>
          <a:xfrm>
            <a:off x="685800" y="1692275"/>
            <a:ext cx="7772400" cy="1736725"/>
          </a:xfrm>
        </p:spPr>
        <p:txBody>
          <a:bodyPr anchor="b"/>
          <a:lstStyle>
            <a:lvl1pPr>
              <a:defRPr/>
            </a:lvl1pPr>
          </a:lstStyle>
          <a:p>
            <a:r>
              <a:rPr lang="ru-RU"/>
              <a:t>Образец заголовка</a:t>
            </a:r>
          </a:p>
        </p:txBody>
      </p:sp>
      <p:sp>
        <p:nvSpPr>
          <p:cNvPr id="6148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fontAlgn="auto">
              <a:spcBef>
                <a:spcPts val="0"/>
              </a:spcBef>
              <a:spcAft>
                <a:spcPts val="0"/>
              </a:spcAft>
              <a:defRPr>
                <a:cs typeface="Arial" charset="0"/>
              </a:defRPr>
            </a:lvl1pPr>
          </a:lstStyle>
          <a:p>
            <a:pPr>
              <a:defRPr/>
            </a:pPr>
            <a:endParaRPr lang="ru-RU"/>
          </a:p>
        </p:txBody>
      </p:sp>
      <p:sp>
        <p:nvSpPr>
          <p:cNvPr id="42" name="Rectangle 42"/>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43" name="Rectangle 43"/>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BEFC42D1-3884-4711-9EEB-59DE2D017DBA}" type="slidenum">
              <a:rPr lang="ru-RU"/>
              <a:pPr>
                <a:defRPr/>
              </a:pPr>
              <a:t>‹#›</a:t>
            </a:fld>
            <a:endParaRPr lang="ru-RU"/>
          </a:p>
        </p:txBody>
      </p:sp>
    </p:spTree>
    <p:extLst>
      <p:ext uri="{BB962C8B-B14F-4D97-AF65-F5344CB8AC3E}">
        <p14:creationId xmlns:p14="http://schemas.microsoft.com/office/powerpoint/2010/main" val="4264505609"/>
      </p:ext>
    </p:extLst>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5"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6"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DFD11FB7-3475-4790-AC18-C564E19F3519}" type="slidenum">
              <a:rPr lang="ru-RU"/>
              <a:pPr>
                <a:defRPr/>
              </a:pPr>
              <a:t>‹#›</a:t>
            </a:fld>
            <a:endParaRPr lang="ru-RU"/>
          </a:p>
        </p:txBody>
      </p:sp>
    </p:spTree>
    <p:extLst>
      <p:ext uri="{BB962C8B-B14F-4D97-AF65-F5344CB8AC3E}">
        <p14:creationId xmlns:p14="http://schemas.microsoft.com/office/powerpoint/2010/main" val="480964593"/>
      </p:ext>
    </p:extLst>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5"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6"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853C5821-66AD-4ED9-A61C-FA8BF9BC3A31}" type="slidenum">
              <a:rPr lang="ru-RU"/>
              <a:pPr>
                <a:defRPr/>
              </a:pPr>
              <a:t>‹#›</a:t>
            </a:fld>
            <a:endParaRPr lang="ru-RU"/>
          </a:p>
        </p:txBody>
      </p:sp>
    </p:spTree>
    <p:extLst>
      <p:ext uri="{BB962C8B-B14F-4D97-AF65-F5344CB8AC3E}">
        <p14:creationId xmlns:p14="http://schemas.microsoft.com/office/powerpoint/2010/main" val="3058783948"/>
      </p:ext>
    </p:extLst>
  </p:cSld>
  <p:clrMapOvr>
    <a:masterClrMapping/>
  </p:clrMapOvr>
  <p:transition>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30725"/>
          </a:xfrm>
        </p:spPr>
        <p:txBody>
          <a:bodyPr/>
          <a:lstStyle/>
          <a:p>
            <a:pPr lvl="0"/>
            <a:endParaRPr lang="ru-RU" noProof="0"/>
          </a:p>
        </p:txBody>
      </p:sp>
      <p:sp>
        <p:nvSpPr>
          <p:cNvPr id="4"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5"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6"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1F5957B7-3565-4DC5-99F5-E9AD7B137375}" type="slidenum">
              <a:rPr lang="ru-RU"/>
              <a:pPr>
                <a:defRPr/>
              </a:pPr>
              <a:t>‹#›</a:t>
            </a:fld>
            <a:endParaRPr lang="ru-RU"/>
          </a:p>
        </p:txBody>
      </p:sp>
    </p:spTree>
    <p:extLst>
      <p:ext uri="{BB962C8B-B14F-4D97-AF65-F5344CB8AC3E}">
        <p14:creationId xmlns:p14="http://schemas.microsoft.com/office/powerpoint/2010/main" val="1778646009"/>
      </p:ext>
    </p:extLst>
  </p:cSld>
  <p:clrMapOvr>
    <a:masterClrMapping/>
  </p:clrMapOvr>
  <p:transition>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6"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7"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CC389FD5-2795-47B2-BD3C-E91A5A5F42EC}" type="slidenum">
              <a:rPr lang="ru-RU"/>
              <a:pPr>
                <a:defRPr/>
              </a:pPr>
              <a:t>‹#›</a:t>
            </a:fld>
            <a:endParaRPr lang="ru-RU"/>
          </a:p>
        </p:txBody>
      </p:sp>
    </p:spTree>
    <p:extLst>
      <p:ext uri="{BB962C8B-B14F-4D97-AF65-F5344CB8AC3E}">
        <p14:creationId xmlns:p14="http://schemas.microsoft.com/office/powerpoint/2010/main" val="3766105153"/>
      </p:ext>
    </p:extLst>
  </p:cSld>
  <p:clrMapOvr>
    <a:masterClrMapping/>
  </p:clrMapOvr>
  <p:transition>
    <p:pull dir="l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530725"/>
          </a:xfrm>
        </p:spPr>
        <p:txBody>
          <a:bodyPr/>
          <a:lstStyle/>
          <a:p>
            <a:pPr lvl="0"/>
            <a:endParaRPr lang="ru-RU" noProof="0"/>
          </a:p>
        </p:txBody>
      </p:sp>
      <p:sp>
        <p:nvSpPr>
          <p:cNvPr id="4"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5"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6"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714C2F4D-5351-49A9-B266-4EAD6781E282}" type="slidenum">
              <a:rPr lang="ru-RU"/>
              <a:pPr>
                <a:defRPr/>
              </a:pPr>
              <a:t>‹#›</a:t>
            </a:fld>
            <a:endParaRPr lang="ru-RU"/>
          </a:p>
        </p:txBody>
      </p:sp>
    </p:spTree>
    <p:extLst>
      <p:ext uri="{BB962C8B-B14F-4D97-AF65-F5344CB8AC3E}">
        <p14:creationId xmlns:p14="http://schemas.microsoft.com/office/powerpoint/2010/main" val="1123866496"/>
      </p:ext>
    </p:extLst>
  </p:cSld>
  <p:clrMapOvr>
    <a:masterClrMapping/>
  </p:clrMapOvr>
  <p:transition>
    <p:pull dir="l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5"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6"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E7F07EFF-DE16-45CA-B750-51E9343312D7}" type="slidenum">
              <a:rPr lang="ru-RU"/>
              <a:pPr>
                <a:defRPr/>
              </a:pPr>
              <a:t>‹#›</a:t>
            </a:fld>
            <a:endParaRPr lang="ru-RU"/>
          </a:p>
        </p:txBody>
      </p:sp>
    </p:spTree>
    <p:extLst>
      <p:ext uri="{BB962C8B-B14F-4D97-AF65-F5344CB8AC3E}">
        <p14:creationId xmlns:p14="http://schemas.microsoft.com/office/powerpoint/2010/main" val="1404414319"/>
      </p:ext>
    </p:extLst>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5"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6"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59654EA7-1713-4420-B7E5-C80A33995D4E}" type="slidenum">
              <a:rPr lang="ru-RU"/>
              <a:pPr>
                <a:defRPr/>
              </a:pPr>
              <a:t>‹#›</a:t>
            </a:fld>
            <a:endParaRPr lang="ru-RU"/>
          </a:p>
        </p:txBody>
      </p:sp>
    </p:spTree>
    <p:extLst>
      <p:ext uri="{BB962C8B-B14F-4D97-AF65-F5344CB8AC3E}">
        <p14:creationId xmlns:p14="http://schemas.microsoft.com/office/powerpoint/2010/main" val="1212195785"/>
      </p:ext>
    </p:extLst>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5"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6"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B706D69B-3298-4C3E-A657-6FD5CB3689C9}" type="slidenum">
              <a:rPr lang="ru-RU"/>
              <a:pPr>
                <a:defRPr/>
              </a:pPr>
              <a:t>‹#›</a:t>
            </a:fld>
            <a:endParaRPr lang="ru-RU"/>
          </a:p>
        </p:txBody>
      </p:sp>
    </p:spTree>
    <p:extLst>
      <p:ext uri="{BB962C8B-B14F-4D97-AF65-F5344CB8AC3E}">
        <p14:creationId xmlns:p14="http://schemas.microsoft.com/office/powerpoint/2010/main" val="3993998407"/>
      </p:ext>
    </p:extLst>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6"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7"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1236DCDA-A4A4-4687-A133-F367B4B295DE}" type="slidenum">
              <a:rPr lang="ru-RU"/>
              <a:pPr>
                <a:defRPr/>
              </a:pPr>
              <a:t>‹#›</a:t>
            </a:fld>
            <a:endParaRPr lang="ru-RU"/>
          </a:p>
        </p:txBody>
      </p:sp>
    </p:spTree>
    <p:extLst>
      <p:ext uri="{BB962C8B-B14F-4D97-AF65-F5344CB8AC3E}">
        <p14:creationId xmlns:p14="http://schemas.microsoft.com/office/powerpoint/2010/main" val="1983225455"/>
      </p:ext>
    </p:extLst>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8"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9"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D5098175-EA0A-4D31-9261-6E6C996809BD}" type="slidenum">
              <a:rPr lang="ru-RU"/>
              <a:pPr>
                <a:defRPr/>
              </a:pPr>
              <a:t>‹#›</a:t>
            </a:fld>
            <a:endParaRPr lang="ru-RU"/>
          </a:p>
        </p:txBody>
      </p:sp>
    </p:spTree>
    <p:extLst>
      <p:ext uri="{BB962C8B-B14F-4D97-AF65-F5344CB8AC3E}">
        <p14:creationId xmlns:p14="http://schemas.microsoft.com/office/powerpoint/2010/main" val="2066991572"/>
      </p:ext>
    </p:extLst>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4"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5"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A2CA1910-CA7C-487B-AC31-3F58B56EDFAD}" type="slidenum">
              <a:rPr lang="ru-RU"/>
              <a:pPr>
                <a:defRPr/>
              </a:pPr>
              <a:t>‹#›</a:t>
            </a:fld>
            <a:endParaRPr lang="ru-RU"/>
          </a:p>
        </p:txBody>
      </p:sp>
    </p:spTree>
    <p:extLst>
      <p:ext uri="{BB962C8B-B14F-4D97-AF65-F5344CB8AC3E}">
        <p14:creationId xmlns:p14="http://schemas.microsoft.com/office/powerpoint/2010/main" val="3128467577"/>
      </p:ext>
    </p:extLst>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3"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4"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6BA9878A-8257-48A1-8877-59BFD0276B41}" type="slidenum">
              <a:rPr lang="ru-RU"/>
              <a:pPr>
                <a:defRPr/>
              </a:pPr>
              <a:t>‹#›</a:t>
            </a:fld>
            <a:endParaRPr lang="ru-RU"/>
          </a:p>
        </p:txBody>
      </p:sp>
    </p:spTree>
    <p:extLst>
      <p:ext uri="{BB962C8B-B14F-4D97-AF65-F5344CB8AC3E}">
        <p14:creationId xmlns:p14="http://schemas.microsoft.com/office/powerpoint/2010/main" val="2353105678"/>
      </p:ext>
    </p:extLst>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6"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7"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50EAFFE3-7B60-4A78-BB75-2BF823B16F00}" type="slidenum">
              <a:rPr lang="ru-RU"/>
              <a:pPr>
                <a:defRPr/>
              </a:pPr>
              <a:t>‹#›</a:t>
            </a:fld>
            <a:endParaRPr lang="ru-RU"/>
          </a:p>
        </p:txBody>
      </p:sp>
    </p:spTree>
    <p:extLst>
      <p:ext uri="{BB962C8B-B14F-4D97-AF65-F5344CB8AC3E}">
        <p14:creationId xmlns:p14="http://schemas.microsoft.com/office/powerpoint/2010/main" val="2934947585"/>
      </p:ext>
    </p:extLst>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0"/>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ru-RU"/>
          </a:p>
        </p:txBody>
      </p:sp>
      <p:sp>
        <p:nvSpPr>
          <p:cNvPr id="6" name="Rectangle 41"/>
          <p:cNvSpPr>
            <a:spLocks noGrp="1" noChangeArrowheads="1"/>
          </p:cNvSpPr>
          <p:nvPr>
            <p:ph type="ftr" sz="quarter" idx="11"/>
          </p:nvPr>
        </p:nvSpPr>
        <p:spPr/>
        <p:txBody>
          <a:bodyPr/>
          <a:lstStyle>
            <a:lvl1pPr algn="l" fontAlgn="auto">
              <a:spcBef>
                <a:spcPts val="0"/>
              </a:spcBef>
              <a:spcAft>
                <a:spcPts val="0"/>
              </a:spcAft>
              <a:defRPr>
                <a:cs typeface="Arial" charset="0"/>
              </a:defRPr>
            </a:lvl1pPr>
          </a:lstStyle>
          <a:p>
            <a:pPr>
              <a:defRPr/>
            </a:pPr>
            <a:endParaRPr lang="ru-RU"/>
          </a:p>
        </p:txBody>
      </p:sp>
      <p:sp>
        <p:nvSpPr>
          <p:cNvPr id="7" name="Rectangle 42"/>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E7C9C6A6-D793-4FC1-A645-C6BF8A6561FA}" type="slidenum">
              <a:rPr lang="ru-RU"/>
              <a:pPr>
                <a:defRPr/>
              </a:pPr>
              <a:t>‹#›</a:t>
            </a:fld>
            <a:endParaRPr lang="ru-RU"/>
          </a:p>
        </p:txBody>
      </p:sp>
    </p:spTree>
    <p:extLst>
      <p:ext uri="{BB962C8B-B14F-4D97-AF65-F5344CB8AC3E}">
        <p14:creationId xmlns:p14="http://schemas.microsoft.com/office/powerpoint/2010/main" val="3392902394"/>
      </p:ext>
    </p:extLst>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604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nvGrpSpPr>
            <p:cNvPr id="3" name="Group 6"/>
            <p:cNvGrpSpPr>
              <a:grpSpLocks/>
            </p:cNvGrpSpPr>
            <p:nvPr/>
          </p:nvGrpSpPr>
          <p:grpSpPr bwMode="auto">
            <a:xfrm>
              <a:off x="288" y="0"/>
              <a:ext cx="5098" cy="4316"/>
              <a:chOff x="288" y="0"/>
              <a:chExt cx="5098" cy="4316"/>
            </a:xfrm>
          </p:grpSpPr>
          <p:sp>
            <p:nvSpPr>
              <p:cNvPr id="604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sp>
          <p:nvSpPr>
            <p:cNvPr id="604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3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nvGrpSpPr>
            <p:cNvPr id="4" name="Group 31"/>
            <p:cNvGrpSpPr>
              <a:grpSpLocks/>
            </p:cNvGrpSpPr>
            <p:nvPr/>
          </p:nvGrpSpPr>
          <p:grpSpPr bwMode="auto">
            <a:xfrm>
              <a:off x="1" y="392"/>
              <a:ext cx="5758" cy="1571"/>
              <a:chOff x="1" y="392"/>
              <a:chExt cx="5758" cy="1571"/>
            </a:xfrm>
          </p:grpSpPr>
          <p:sp>
            <p:nvSpPr>
              <p:cNvPr id="6044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4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5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5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5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sp>
          <p:nvSpPr>
            <p:cNvPr id="6045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sp>
          <p:nvSpPr>
            <p:cNvPr id="6045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eaLnBrk="0" fontAlgn="auto" hangingPunct="0">
                <a:spcBef>
                  <a:spcPts val="0"/>
                </a:spcBef>
                <a:spcAft>
                  <a:spcPts val="0"/>
                </a:spcAft>
                <a:defRPr/>
              </a:pPr>
              <a:endParaRPr lang="ru-RU" sz="1000">
                <a:solidFill>
                  <a:srgbClr val="FFFFFF"/>
                </a:solidFill>
                <a:latin typeface="+mn-lt"/>
                <a:cs typeface="+mn-cs"/>
              </a:endParaRPr>
            </a:p>
          </p:txBody>
        </p:sp>
      </p:grpSp>
      <p:sp>
        <p:nvSpPr>
          <p:cNvPr id="6045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a:t>Образец заголовка</a:t>
            </a:r>
          </a:p>
        </p:txBody>
      </p:sp>
      <p:sp>
        <p:nvSpPr>
          <p:cNvPr id="6045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000">
                <a:solidFill>
                  <a:srgbClr val="FFFFFF"/>
                </a:solidFill>
                <a:effectLst>
                  <a:outerShdw blurRad="38100" dist="38100" dir="2700000" algn="tl">
                    <a:srgbClr val="000000"/>
                  </a:outerShdw>
                </a:effectLst>
                <a:latin typeface="+mn-lt"/>
                <a:cs typeface="+mn-cs"/>
              </a:defRPr>
            </a:lvl1pPr>
          </a:lstStyle>
          <a:p>
            <a:pPr>
              <a:defRPr/>
            </a:pPr>
            <a:endParaRPr lang="ru-RU"/>
          </a:p>
        </p:txBody>
      </p:sp>
      <p:sp>
        <p:nvSpPr>
          <p:cNvPr id="6045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solidFill>
                  <a:srgbClr val="FFFFFF"/>
                </a:solidFill>
                <a:effectLst>
                  <a:outerShdw blurRad="38100" dist="38100" dir="2700000" algn="tl">
                    <a:srgbClr val="000000"/>
                  </a:outerShdw>
                </a:effectLst>
                <a:latin typeface="+mn-lt"/>
                <a:cs typeface="+mn-cs"/>
              </a:defRPr>
            </a:lvl1pPr>
          </a:lstStyle>
          <a:p>
            <a:pPr>
              <a:defRPr/>
            </a:pPr>
            <a:endParaRPr lang="ru-RU"/>
          </a:p>
        </p:txBody>
      </p:sp>
      <p:sp>
        <p:nvSpPr>
          <p:cNvPr id="6045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solidFill>
                  <a:srgbClr val="FFFFFF"/>
                </a:solidFill>
                <a:effectLst>
                  <a:outerShdw blurRad="38100" dist="38100" dir="2700000" algn="tl">
                    <a:srgbClr val="000000"/>
                  </a:outerShdw>
                </a:effectLst>
                <a:latin typeface="+mn-lt"/>
                <a:cs typeface="+mn-cs"/>
              </a:defRPr>
            </a:lvl1pPr>
          </a:lstStyle>
          <a:p>
            <a:pPr>
              <a:defRPr/>
            </a:pPr>
            <a:fld id="{372402F8-AE25-465A-942E-B8EB3C937D90}" type="slidenum">
              <a:rPr lang="ru-RU"/>
              <a:pPr>
                <a:defRPr/>
              </a:pPr>
              <a:t>‹#›</a:t>
            </a:fld>
            <a:endParaRPr lang="ru-RU"/>
          </a:p>
        </p:txBody>
      </p:sp>
      <p:sp>
        <p:nvSpPr>
          <p:cNvPr id="6045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2897088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p:pull dir="lu"/>
  </p:transition>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4.jpeg"/><Relationship Id="rId3" Type="http://schemas.openxmlformats.org/officeDocument/2006/relationships/image" Target="../media/image2.jpeg"/><Relationship Id="rId21" Type="http://schemas.openxmlformats.org/officeDocument/2006/relationships/hyperlink" Target="http://anti-nato.com/media/news/opasnost-militarizacii-arktiki-priarkticheskie-manevry-nato-i-soyuznikov-2.jpg" TargetMode="External"/><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3.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2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defensenews.com/digital-show-dailies/ausa/2020/10/12/us-army-hones-in-on-solution-for-new-mid-range-missile-pursui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18485" y="285728"/>
            <a:ext cx="8726908" cy="6286544"/>
          </a:xfrm>
          <a:prstGeom prst="rect">
            <a:avLst/>
          </a:prstGeom>
          <a:noFill/>
          <a:ln w="76200" cmpd="tri">
            <a:solidFill>
              <a:srgbClr val="66FF33"/>
            </a:solidFill>
            <a:miter lim="800000"/>
            <a:headEnd/>
            <a:tailEnd/>
          </a:ln>
        </p:spPr>
      </p:pic>
      <p:sp>
        <p:nvSpPr>
          <p:cNvPr id="23555" name="Text Box 9"/>
          <p:cNvSpPr txBox="1">
            <a:spLocks noChangeArrowheads="1"/>
          </p:cNvSpPr>
          <p:nvPr/>
        </p:nvSpPr>
        <p:spPr bwMode="auto">
          <a:xfrm>
            <a:off x="6156325" y="571480"/>
            <a:ext cx="2125693" cy="369332"/>
          </a:xfrm>
          <a:prstGeom prst="rect">
            <a:avLst/>
          </a:prstGeom>
          <a:noFill/>
          <a:ln w="9525">
            <a:noFill/>
            <a:miter lim="800000"/>
            <a:headEnd/>
            <a:tailEnd/>
          </a:ln>
        </p:spPr>
        <p:txBody>
          <a:bodyPr wrap="square">
            <a:spAutoFit/>
          </a:bodyPr>
          <a:lstStyle/>
          <a:p>
            <a:pPr eaLnBrk="0" hangingPunct="0"/>
            <a:r>
              <a:rPr lang="ru-RU" b="1" dirty="0">
                <a:solidFill>
                  <a:srgbClr val="006600"/>
                </a:solidFill>
                <a:latin typeface="Verdana" pitchFamily="34" charset="0"/>
              </a:rPr>
              <a:t>  </a:t>
            </a:r>
          </a:p>
        </p:txBody>
      </p:sp>
      <p:sp>
        <p:nvSpPr>
          <p:cNvPr id="23556" name="Text Box 10"/>
          <p:cNvSpPr txBox="1">
            <a:spLocks noChangeArrowheads="1"/>
          </p:cNvSpPr>
          <p:nvPr/>
        </p:nvSpPr>
        <p:spPr bwMode="auto">
          <a:xfrm>
            <a:off x="1116013" y="692150"/>
            <a:ext cx="739775" cy="366713"/>
          </a:xfrm>
          <a:prstGeom prst="rect">
            <a:avLst/>
          </a:prstGeom>
          <a:noFill/>
          <a:ln w="9525">
            <a:noFill/>
            <a:miter lim="800000"/>
            <a:headEnd/>
            <a:tailEnd/>
          </a:ln>
        </p:spPr>
        <p:txBody>
          <a:bodyPr>
            <a:spAutoFit/>
          </a:bodyPr>
          <a:lstStyle/>
          <a:p>
            <a:pPr eaLnBrk="0" hangingPunct="0"/>
            <a:endParaRPr lang="en-GB">
              <a:solidFill>
                <a:srgbClr val="FFFFFF"/>
              </a:solidFill>
              <a:latin typeface="Times New Roman" pitchFamily="18" charset="0"/>
            </a:endParaRPr>
          </a:p>
        </p:txBody>
      </p:sp>
      <p:sp>
        <p:nvSpPr>
          <p:cNvPr id="23558" name="Text Box 12"/>
          <p:cNvSpPr txBox="1">
            <a:spLocks noChangeArrowheads="1"/>
          </p:cNvSpPr>
          <p:nvPr/>
        </p:nvSpPr>
        <p:spPr bwMode="auto">
          <a:xfrm flipH="1">
            <a:off x="3276600" y="3284538"/>
            <a:ext cx="1511300" cy="366712"/>
          </a:xfrm>
          <a:prstGeom prst="rect">
            <a:avLst/>
          </a:prstGeom>
          <a:noFill/>
          <a:ln w="9525">
            <a:noFill/>
            <a:miter lim="800000"/>
            <a:headEnd/>
            <a:tailEnd/>
          </a:ln>
        </p:spPr>
        <p:txBody>
          <a:bodyPr>
            <a:spAutoFit/>
          </a:bodyPr>
          <a:lstStyle/>
          <a:p>
            <a:pPr eaLnBrk="0" hangingPunct="0"/>
            <a:endParaRPr lang="en-GB">
              <a:solidFill>
                <a:srgbClr val="FFFFFF"/>
              </a:solidFill>
              <a:latin typeface="Times New Roman" pitchFamily="18" charset="0"/>
            </a:endParaRPr>
          </a:p>
        </p:txBody>
      </p:sp>
      <p:sp>
        <p:nvSpPr>
          <p:cNvPr id="34829" name="Rectangle 17"/>
          <p:cNvSpPr>
            <a:spLocks noChangeArrowheads="1"/>
          </p:cNvSpPr>
          <p:nvPr/>
        </p:nvSpPr>
        <p:spPr bwMode="auto">
          <a:xfrm>
            <a:off x="2311926" y="5780103"/>
            <a:ext cx="4046018" cy="576263"/>
          </a:xfrm>
          <a:prstGeom prst="rect">
            <a:avLst/>
          </a:prstGeom>
          <a:solidFill>
            <a:srgbClr val="5FF9F5"/>
          </a:solidFill>
          <a:ln w="57150">
            <a:solidFill>
              <a:srgbClr val="7030A0"/>
            </a:solidFill>
            <a:miter lim="800000"/>
            <a:headEnd/>
            <a:tailEnd/>
          </a:ln>
          <a:effectLst/>
        </p:spPr>
        <p:txBody>
          <a:bodyPr wrap="none" anchor="ctr"/>
          <a:lstStyle/>
          <a:p>
            <a:pPr algn="ctr" eaLnBrk="0" fontAlgn="auto" hangingPunct="0">
              <a:spcBef>
                <a:spcPts val="0"/>
              </a:spcBef>
              <a:spcAft>
                <a:spcPts val="0"/>
              </a:spcAft>
              <a:defRPr/>
            </a:pPr>
            <a:r>
              <a:rPr lang="en-US" sz="1400" b="1" dirty="0">
                <a:solidFill>
                  <a:schemeClr val="accent4">
                    <a:lumMod val="10000"/>
                  </a:schemeClr>
                </a:solidFill>
                <a:latin typeface="Arial Black" panose="020B0A04020102020204" pitchFamily="34" charset="0"/>
              </a:rPr>
              <a:t>1. U.S. MD &amp; TNW in Europe. Biden’s</a:t>
            </a:r>
          </a:p>
          <a:p>
            <a:pPr algn="ctr" eaLnBrk="0" fontAlgn="auto" hangingPunct="0">
              <a:spcBef>
                <a:spcPts val="0"/>
              </a:spcBef>
              <a:spcAft>
                <a:spcPts val="0"/>
              </a:spcAft>
              <a:defRPr/>
            </a:pPr>
            <a:r>
              <a:rPr lang="en-US" sz="1400" b="1" dirty="0">
                <a:solidFill>
                  <a:schemeClr val="accent4">
                    <a:lumMod val="10000"/>
                  </a:schemeClr>
                </a:solidFill>
                <a:latin typeface="Arial Black" panose="020B0A04020102020204" pitchFamily="34" charset="0"/>
              </a:rPr>
              <a:t> Presidency</a:t>
            </a:r>
          </a:p>
        </p:txBody>
      </p:sp>
      <p:sp>
        <p:nvSpPr>
          <p:cNvPr id="23561" name="Text Box 18"/>
          <p:cNvSpPr txBox="1">
            <a:spLocks noChangeArrowheads="1"/>
          </p:cNvSpPr>
          <p:nvPr/>
        </p:nvSpPr>
        <p:spPr bwMode="auto">
          <a:xfrm>
            <a:off x="4500563" y="3349625"/>
            <a:ext cx="1366837" cy="366713"/>
          </a:xfrm>
          <a:prstGeom prst="rect">
            <a:avLst/>
          </a:prstGeom>
          <a:noFill/>
          <a:ln w="9525">
            <a:noFill/>
            <a:miter lim="800000"/>
            <a:headEnd/>
            <a:tailEnd/>
          </a:ln>
        </p:spPr>
        <p:txBody>
          <a:bodyPr>
            <a:spAutoFit/>
          </a:bodyPr>
          <a:lstStyle/>
          <a:p>
            <a:pPr algn="ctr" eaLnBrk="0" hangingPunct="0"/>
            <a:endParaRPr lang="en-GB">
              <a:solidFill>
                <a:srgbClr val="FFFFFF"/>
              </a:solidFill>
              <a:latin typeface="Verdana" pitchFamily="34" charset="0"/>
            </a:endParaRPr>
          </a:p>
        </p:txBody>
      </p:sp>
      <p:pic>
        <p:nvPicPr>
          <p:cNvPr id="21517" name="Picture 2" descr="C:\Users\user\Desktop\ftm-10.jpg"/>
          <p:cNvPicPr>
            <a:picLocks noChangeAspect="1" noChangeArrowheads="1"/>
          </p:cNvPicPr>
          <p:nvPr/>
        </p:nvPicPr>
        <p:blipFill>
          <a:blip r:embed="rId3" cstate="print"/>
          <a:srcRect/>
          <a:stretch>
            <a:fillRect/>
          </a:stretch>
        </p:blipFill>
        <p:spPr bwMode="auto">
          <a:xfrm>
            <a:off x="6286513" y="5357826"/>
            <a:ext cx="1071570" cy="577850"/>
          </a:xfrm>
          <a:prstGeom prst="rect">
            <a:avLst/>
          </a:prstGeom>
          <a:noFill/>
          <a:ln w="3175">
            <a:solidFill>
              <a:srgbClr val="FFFF00"/>
            </a:solidFill>
            <a:prstDash val="sysDot"/>
            <a:miter lim="800000"/>
            <a:headEnd/>
            <a:tailEnd/>
          </a:ln>
          <a:effectLst>
            <a:outerShdw blurRad="50800" dist="38100" dir="2700000" algn="tl" rotWithShape="0">
              <a:prstClr val="black">
                <a:alpha val="40000"/>
              </a:prstClr>
            </a:outerShdw>
          </a:effectLst>
        </p:spPr>
      </p:pic>
      <p:pic>
        <p:nvPicPr>
          <p:cNvPr id="34841" name="Picture 2"/>
          <p:cNvPicPr>
            <a:picLocks noChangeAspect="1" noChangeArrowheads="1"/>
          </p:cNvPicPr>
          <p:nvPr/>
        </p:nvPicPr>
        <p:blipFill>
          <a:blip r:embed="rId4" cstate="print"/>
          <a:srcRect/>
          <a:stretch>
            <a:fillRect/>
          </a:stretch>
        </p:blipFill>
        <p:spPr bwMode="auto">
          <a:xfrm>
            <a:off x="714348" y="571480"/>
            <a:ext cx="719138" cy="863600"/>
          </a:xfrm>
          <a:prstGeom prst="rect">
            <a:avLst/>
          </a:prstGeom>
          <a:noFill/>
          <a:ln w="6350">
            <a:solidFill>
              <a:srgbClr val="99FF99"/>
            </a:solidFill>
            <a:miter lim="800000"/>
            <a:headEnd/>
            <a:tailEnd/>
          </a:ln>
          <a:effectLst/>
        </p:spPr>
      </p:pic>
      <p:pic>
        <p:nvPicPr>
          <p:cNvPr id="34842" name="Picture 2"/>
          <p:cNvPicPr>
            <a:picLocks noChangeAspect="1" noChangeArrowheads="1"/>
          </p:cNvPicPr>
          <p:nvPr/>
        </p:nvPicPr>
        <p:blipFill>
          <a:blip r:embed="rId5" cstate="print"/>
          <a:srcRect/>
          <a:stretch>
            <a:fillRect/>
          </a:stretch>
        </p:blipFill>
        <p:spPr bwMode="auto">
          <a:xfrm>
            <a:off x="1607496" y="3008266"/>
            <a:ext cx="790575" cy="792162"/>
          </a:xfrm>
          <a:prstGeom prst="rect">
            <a:avLst/>
          </a:prstGeom>
          <a:noFill/>
          <a:ln w="9525">
            <a:solidFill>
              <a:srgbClr val="99FF99"/>
            </a:solidFill>
            <a:miter lim="800000"/>
            <a:headEnd/>
            <a:tailEnd/>
          </a:ln>
          <a:effectLst/>
        </p:spPr>
      </p:pic>
      <p:pic>
        <p:nvPicPr>
          <p:cNvPr id="160770" name="Picture 2"/>
          <p:cNvPicPr>
            <a:picLocks noChangeAspect="1" noChangeArrowheads="1"/>
          </p:cNvPicPr>
          <p:nvPr/>
        </p:nvPicPr>
        <p:blipFill>
          <a:blip r:embed="rId6" cstate="print"/>
          <a:srcRect/>
          <a:stretch>
            <a:fillRect/>
          </a:stretch>
        </p:blipFill>
        <p:spPr bwMode="auto">
          <a:xfrm>
            <a:off x="4572000" y="2857500"/>
            <a:ext cx="431800" cy="715963"/>
          </a:xfrm>
          <a:prstGeom prst="rect">
            <a:avLst/>
          </a:prstGeom>
          <a:noFill/>
          <a:ln w="6350">
            <a:solidFill>
              <a:srgbClr val="CC00FF"/>
            </a:solidFill>
            <a:miter lim="800000"/>
            <a:headEnd/>
            <a:tailEnd/>
          </a:ln>
          <a:effectLst>
            <a:outerShdw dist="107763" dir="18900000" algn="ctr" rotWithShape="0">
              <a:schemeClr val="bg2">
                <a:alpha val="50000"/>
              </a:schemeClr>
            </a:outerShdw>
          </a:effectLst>
        </p:spPr>
      </p:pic>
      <p:pic>
        <p:nvPicPr>
          <p:cNvPr id="23568" name="Picture 2" descr="C:\Users\user\Desktop\ftm-10.jpg"/>
          <p:cNvPicPr>
            <a:picLocks noChangeAspect="1" noChangeArrowheads="1"/>
          </p:cNvPicPr>
          <p:nvPr/>
        </p:nvPicPr>
        <p:blipFill>
          <a:blip r:embed="rId7" cstate="print"/>
          <a:srcRect/>
          <a:stretch>
            <a:fillRect/>
          </a:stretch>
        </p:blipFill>
        <p:spPr bwMode="auto">
          <a:xfrm>
            <a:off x="621574" y="4870450"/>
            <a:ext cx="928694" cy="576263"/>
          </a:xfrm>
          <a:prstGeom prst="rect">
            <a:avLst/>
          </a:prstGeom>
          <a:noFill/>
          <a:ln w="3175">
            <a:solidFill>
              <a:srgbClr val="FFFF00"/>
            </a:solidFill>
            <a:prstDash val="sysDot"/>
            <a:miter lim="800000"/>
            <a:headEnd/>
            <a:tailEnd/>
          </a:ln>
        </p:spPr>
      </p:pic>
      <p:pic>
        <p:nvPicPr>
          <p:cNvPr id="21528" name="Picture 2" descr="C:\Users\user\Desktop\ftm-10.jpg"/>
          <p:cNvPicPr>
            <a:picLocks noChangeAspect="1" noChangeArrowheads="1"/>
          </p:cNvPicPr>
          <p:nvPr/>
        </p:nvPicPr>
        <p:blipFill>
          <a:blip r:embed="rId8" cstate="print"/>
          <a:srcRect/>
          <a:stretch>
            <a:fillRect/>
          </a:stretch>
        </p:blipFill>
        <p:spPr bwMode="auto">
          <a:xfrm>
            <a:off x="7572375" y="4429125"/>
            <a:ext cx="746125" cy="441325"/>
          </a:xfrm>
          <a:prstGeom prst="rect">
            <a:avLst/>
          </a:prstGeom>
          <a:noFill/>
          <a:ln w="3175">
            <a:solidFill>
              <a:srgbClr val="FFFF00"/>
            </a:solidFill>
            <a:prstDash val="sysDot"/>
            <a:miter lim="800000"/>
            <a:headEnd/>
            <a:tailEnd/>
          </a:ln>
          <a:effectLst>
            <a:outerShdw blurRad="50800" dist="38100" dir="2700000" algn="tl" rotWithShape="0">
              <a:prstClr val="black">
                <a:alpha val="40000"/>
              </a:prstClr>
            </a:outerShdw>
          </a:effectLst>
        </p:spPr>
      </p:pic>
      <p:pic>
        <p:nvPicPr>
          <p:cNvPr id="21534" name="Picture 2" descr="C:\Users\user\Desktop\ftm-10.jpg"/>
          <p:cNvPicPr>
            <a:picLocks noChangeAspect="1" noChangeArrowheads="1"/>
          </p:cNvPicPr>
          <p:nvPr/>
        </p:nvPicPr>
        <p:blipFill>
          <a:blip r:embed="rId9" cstate="print"/>
          <a:srcRect/>
          <a:stretch>
            <a:fillRect/>
          </a:stretch>
        </p:blipFill>
        <p:spPr bwMode="auto">
          <a:xfrm>
            <a:off x="3643306" y="1571612"/>
            <a:ext cx="1000132" cy="571504"/>
          </a:xfrm>
          <a:prstGeom prst="rect">
            <a:avLst/>
          </a:prstGeom>
          <a:noFill/>
          <a:ln w="3175">
            <a:solidFill>
              <a:srgbClr val="FFFF00"/>
            </a:solidFill>
            <a:prstDash val="sysDot"/>
            <a:miter lim="800000"/>
            <a:headEnd/>
            <a:tailEnd/>
          </a:ln>
        </p:spPr>
      </p:pic>
      <p:pic>
        <p:nvPicPr>
          <p:cNvPr id="21535" name="Picture 2" descr="C:\Users\user\Desktop\ftm-10.jpg"/>
          <p:cNvPicPr>
            <a:picLocks noChangeAspect="1" noChangeArrowheads="1"/>
          </p:cNvPicPr>
          <p:nvPr/>
        </p:nvPicPr>
        <p:blipFill>
          <a:blip r:embed="rId10" cstate="print"/>
          <a:srcRect/>
          <a:stretch>
            <a:fillRect/>
          </a:stretch>
        </p:blipFill>
        <p:spPr bwMode="auto">
          <a:xfrm>
            <a:off x="3500430" y="2786058"/>
            <a:ext cx="857250" cy="571500"/>
          </a:xfrm>
          <a:prstGeom prst="rect">
            <a:avLst/>
          </a:prstGeom>
          <a:noFill/>
          <a:ln w="3175">
            <a:solidFill>
              <a:srgbClr val="FFFF00"/>
            </a:solidFill>
            <a:prstDash val="sysDot"/>
            <a:miter lim="800000"/>
            <a:headEnd/>
            <a:tailEnd/>
          </a:ln>
          <a:effectLst>
            <a:innerShdw blurRad="63500" dist="50800" dir="18900000">
              <a:prstClr val="black">
                <a:alpha val="50000"/>
              </a:prstClr>
            </a:innerShdw>
          </a:effectLst>
        </p:spPr>
      </p:pic>
      <p:sp>
        <p:nvSpPr>
          <p:cNvPr id="35" name="Прямоугольник 34"/>
          <p:cNvSpPr/>
          <p:nvPr/>
        </p:nvSpPr>
        <p:spPr>
          <a:xfrm rot="10800000" flipV="1">
            <a:off x="357188" y="6486525"/>
            <a:ext cx="5770562" cy="254000"/>
          </a:xfrm>
          <a:prstGeom prst="rect">
            <a:avLst/>
          </a:prstGeom>
        </p:spPr>
        <p:txBody>
          <a:bodyPr>
            <a:spAutoFit/>
          </a:bodyPr>
          <a:lstStyle/>
          <a:p>
            <a:pPr fontAlgn="auto">
              <a:spcBef>
                <a:spcPts val="0"/>
              </a:spcBef>
              <a:spcAft>
                <a:spcPts val="0"/>
              </a:spcAft>
              <a:buFont typeface="Verdana" pitchFamily="34" charset="0"/>
              <a:buNone/>
              <a:defRPr/>
            </a:pPr>
            <a:endParaRPr lang="ru-RU" sz="1050" b="1" dirty="0">
              <a:solidFill>
                <a:schemeClr val="accent1">
                  <a:lumMod val="60000"/>
                  <a:lumOff val="40000"/>
                </a:schemeClr>
              </a:solidFill>
              <a:latin typeface="+mn-lt"/>
              <a:ea typeface="Arial Unicode MS" pitchFamily="34" charset="-128"/>
              <a:cs typeface="Arial Unicode MS" pitchFamily="34" charset="-128"/>
            </a:endParaRPr>
          </a:p>
        </p:txBody>
      </p:sp>
      <p:pic>
        <p:nvPicPr>
          <p:cNvPr id="23579" name="Picture 37" descr="C:\Users\user\Pictures\emblem_seal.png"/>
          <p:cNvPicPr>
            <a:picLocks noChangeAspect="1" noChangeArrowheads="1"/>
          </p:cNvPicPr>
          <p:nvPr/>
        </p:nvPicPr>
        <p:blipFill>
          <a:blip r:embed="rId11" cstate="print"/>
          <a:srcRect/>
          <a:stretch>
            <a:fillRect/>
          </a:stretch>
        </p:blipFill>
        <p:spPr bwMode="auto">
          <a:xfrm>
            <a:off x="3714744" y="857232"/>
            <a:ext cx="642937" cy="642937"/>
          </a:xfrm>
          <a:prstGeom prst="rect">
            <a:avLst/>
          </a:prstGeom>
          <a:noFill/>
          <a:ln w="9525">
            <a:noFill/>
            <a:miter lim="800000"/>
            <a:headEnd/>
            <a:tailEnd/>
          </a:ln>
        </p:spPr>
      </p:pic>
      <p:pic>
        <p:nvPicPr>
          <p:cNvPr id="23580" name="Picture 38" descr="C:\Users\user\Pictures\jfcc-imd.jpg"/>
          <p:cNvPicPr>
            <a:picLocks noChangeAspect="1" noChangeArrowheads="1"/>
          </p:cNvPicPr>
          <p:nvPr/>
        </p:nvPicPr>
        <p:blipFill>
          <a:blip r:embed="rId12" cstate="print"/>
          <a:srcRect/>
          <a:stretch>
            <a:fillRect/>
          </a:stretch>
        </p:blipFill>
        <p:spPr bwMode="auto">
          <a:xfrm>
            <a:off x="3071802" y="928670"/>
            <a:ext cx="500062" cy="500063"/>
          </a:xfrm>
          <a:prstGeom prst="rect">
            <a:avLst/>
          </a:prstGeom>
          <a:noFill/>
          <a:ln w="19050">
            <a:solidFill>
              <a:schemeClr val="accent1"/>
            </a:solidFill>
            <a:miter lim="800000"/>
            <a:headEnd/>
            <a:tailEnd/>
          </a:ln>
        </p:spPr>
      </p:pic>
      <p:pic>
        <p:nvPicPr>
          <p:cNvPr id="21541" name="Picture 37" descr="FBX_T"/>
          <p:cNvPicPr>
            <a:picLocks noChangeAspect="1" noChangeArrowheads="1"/>
          </p:cNvPicPr>
          <p:nvPr/>
        </p:nvPicPr>
        <p:blipFill>
          <a:blip r:embed="rId13" cstate="print"/>
          <a:srcRect/>
          <a:stretch>
            <a:fillRect/>
          </a:stretch>
        </p:blipFill>
        <p:spPr bwMode="auto">
          <a:xfrm>
            <a:off x="7715250" y="5500688"/>
            <a:ext cx="928688" cy="5000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583" name="Picture 39" descr="C:\Users\user\Pictures\th_TH_Launcher.jpg"/>
          <p:cNvPicPr>
            <a:picLocks noChangeAspect="1" noChangeArrowheads="1"/>
          </p:cNvPicPr>
          <p:nvPr/>
        </p:nvPicPr>
        <p:blipFill>
          <a:blip r:embed="rId14" cstate="print"/>
          <a:srcRect/>
          <a:stretch>
            <a:fillRect/>
          </a:stretch>
        </p:blipFill>
        <p:spPr bwMode="auto">
          <a:xfrm>
            <a:off x="4929188" y="4643438"/>
            <a:ext cx="642937" cy="500062"/>
          </a:xfrm>
          <a:prstGeom prst="rect">
            <a:avLst/>
          </a:prstGeom>
          <a:noFill/>
          <a:ln w="9525">
            <a:noFill/>
            <a:miter lim="800000"/>
            <a:headEnd/>
            <a:tailEnd/>
          </a:ln>
        </p:spPr>
      </p:pic>
      <p:pic>
        <p:nvPicPr>
          <p:cNvPr id="23584" name="Picture 39" descr="C:\Users\user\Pictures\th_TH_Launcher.jpg"/>
          <p:cNvPicPr>
            <a:picLocks noChangeAspect="1" noChangeArrowheads="1"/>
          </p:cNvPicPr>
          <p:nvPr/>
        </p:nvPicPr>
        <p:blipFill>
          <a:blip r:embed="rId15" cstate="print"/>
          <a:srcRect/>
          <a:stretch>
            <a:fillRect/>
          </a:stretch>
        </p:blipFill>
        <p:spPr bwMode="auto">
          <a:xfrm>
            <a:off x="4929188" y="4643438"/>
            <a:ext cx="642937" cy="500062"/>
          </a:xfrm>
          <a:prstGeom prst="rect">
            <a:avLst/>
          </a:prstGeom>
          <a:noFill/>
          <a:ln w="12700">
            <a:solidFill>
              <a:srgbClr val="C00000"/>
            </a:solidFill>
            <a:miter lim="800000"/>
            <a:headEnd/>
            <a:tailEnd/>
          </a:ln>
        </p:spPr>
      </p:pic>
      <p:pic>
        <p:nvPicPr>
          <p:cNvPr id="23586" name="Picture 41" descr="C:\Users\user\Pictures\th_TH_Launcher.jpg"/>
          <p:cNvPicPr>
            <a:picLocks noChangeAspect="1" noChangeArrowheads="1"/>
          </p:cNvPicPr>
          <p:nvPr/>
        </p:nvPicPr>
        <p:blipFill>
          <a:blip r:embed="rId15" cstate="print"/>
          <a:srcRect/>
          <a:stretch>
            <a:fillRect/>
          </a:stretch>
        </p:blipFill>
        <p:spPr bwMode="auto">
          <a:xfrm>
            <a:off x="3571875" y="3571875"/>
            <a:ext cx="500063" cy="285750"/>
          </a:xfrm>
          <a:prstGeom prst="rect">
            <a:avLst/>
          </a:prstGeom>
          <a:noFill/>
          <a:ln w="19050">
            <a:solidFill>
              <a:schemeClr val="tx1"/>
            </a:solidFill>
            <a:miter lim="800000"/>
            <a:headEnd/>
            <a:tailEnd/>
          </a:ln>
        </p:spPr>
      </p:pic>
      <p:pic>
        <p:nvPicPr>
          <p:cNvPr id="21547" name="Picture 43" descr="C:\Users\user\Pictures\PAC-3_t.jpg"/>
          <p:cNvPicPr>
            <a:picLocks noChangeAspect="1" noChangeArrowheads="1"/>
          </p:cNvPicPr>
          <p:nvPr/>
        </p:nvPicPr>
        <p:blipFill>
          <a:blip r:embed="rId16" cstate="print"/>
          <a:srcRect/>
          <a:stretch>
            <a:fillRect/>
          </a:stretch>
        </p:blipFill>
        <p:spPr bwMode="auto">
          <a:xfrm>
            <a:off x="5143500" y="3357563"/>
            <a:ext cx="381000" cy="285750"/>
          </a:xfrm>
          <a:prstGeom prst="rect">
            <a:avLst/>
          </a:prstGeom>
          <a:noFill/>
          <a:effectLst>
            <a:outerShdw blurRad="50800" dist="38100" dir="2700000" algn="tl" rotWithShape="0">
              <a:prstClr val="black">
                <a:alpha val="40000"/>
              </a:prstClr>
            </a:outerShdw>
          </a:effectLst>
        </p:spPr>
      </p:pic>
      <p:pic>
        <p:nvPicPr>
          <p:cNvPr id="21548" name="Picture 44" descr="C:\Users\user\Pictures\PAC-3_t.jpg"/>
          <p:cNvPicPr>
            <a:picLocks noChangeAspect="1" noChangeArrowheads="1"/>
          </p:cNvPicPr>
          <p:nvPr/>
        </p:nvPicPr>
        <p:blipFill>
          <a:blip r:embed="rId17" cstate="print"/>
          <a:srcRect/>
          <a:stretch>
            <a:fillRect/>
          </a:stretch>
        </p:blipFill>
        <p:spPr bwMode="auto">
          <a:xfrm>
            <a:off x="5857875" y="4643438"/>
            <a:ext cx="523875" cy="423862"/>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47" name="Picture 38" descr="C:\Users\user\Pictures\AegisAshore_DeckHouseComplex_andLauncher_3dRendering_small.jpg"/>
          <p:cNvPicPr>
            <a:picLocks noChangeAspect="1" noChangeArrowheads="1"/>
          </p:cNvPicPr>
          <p:nvPr/>
        </p:nvPicPr>
        <p:blipFill>
          <a:blip r:embed="rId18" cstate="print"/>
          <a:srcRect/>
          <a:stretch>
            <a:fillRect/>
          </a:stretch>
        </p:blipFill>
        <p:spPr bwMode="auto">
          <a:xfrm>
            <a:off x="5500694" y="3143248"/>
            <a:ext cx="857250" cy="614363"/>
          </a:xfrm>
          <a:prstGeom prst="rect">
            <a:avLst/>
          </a:prstGeom>
          <a:noFill/>
          <a:effectLst>
            <a:outerShdw blurRad="50800" dist="38100" dir="2700000" algn="tl" rotWithShape="0">
              <a:prstClr val="black">
                <a:alpha val="40000"/>
              </a:prstClr>
            </a:outerShdw>
          </a:effectLst>
        </p:spPr>
      </p:pic>
      <p:pic>
        <p:nvPicPr>
          <p:cNvPr id="23593" name="Picture 3" descr="C:\Users\user\Pictures\B61_nuclear_bombs.jpg"/>
          <p:cNvPicPr>
            <a:picLocks noChangeAspect="1" noChangeArrowheads="1"/>
          </p:cNvPicPr>
          <p:nvPr/>
        </p:nvPicPr>
        <p:blipFill>
          <a:blip r:embed="rId19" cstate="print"/>
          <a:srcRect/>
          <a:stretch>
            <a:fillRect/>
          </a:stretch>
        </p:blipFill>
        <p:spPr bwMode="auto">
          <a:xfrm>
            <a:off x="7929563" y="4714875"/>
            <a:ext cx="714375" cy="419100"/>
          </a:xfrm>
          <a:prstGeom prst="rect">
            <a:avLst/>
          </a:prstGeom>
          <a:noFill/>
          <a:ln w="38100">
            <a:solidFill>
              <a:srgbClr val="FF0000"/>
            </a:solidFill>
            <a:miter lim="800000"/>
            <a:headEnd/>
            <a:tailEnd/>
          </a:ln>
        </p:spPr>
      </p:pic>
      <p:pic>
        <p:nvPicPr>
          <p:cNvPr id="23594" name="Picture 3" descr="C:\Users\user\Pictures\B61_nuclear_bombs.jpg"/>
          <p:cNvPicPr>
            <a:picLocks noChangeAspect="1" noChangeArrowheads="1"/>
          </p:cNvPicPr>
          <p:nvPr/>
        </p:nvPicPr>
        <p:blipFill>
          <a:blip r:embed="rId19" cstate="print"/>
          <a:srcRect/>
          <a:stretch>
            <a:fillRect/>
          </a:stretch>
        </p:blipFill>
        <p:spPr bwMode="auto">
          <a:xfrm>
            <a:off x="4214813" y="4071938"/>
            <a:ext cx="714375" cy="419100"/>
          </a:xfrm>
          <a:prstGeom prst="rect">
            <a:avLst/>
          </a:prstGeom>
          <a:noFill/>
          <a:ln w="38100">
            <a:solidFill>
              <a:srgbClr val="FF0000"/>
            </a:solidFill>
            <a:miter lim="800000"/>
            <a:headEnd/>
            <a:tailEnd/>
          </a:ln>
        </p:spPr>
      </p:pic>
      <p:pic>
        <p:nvPicPr>
          <p:cNvPr id="23595" name="Picture 3" descr="C:\Users\user\Pictures\B61_nuclear_bombs.jpg"/>
          <p:cNvPicPr>
            <a:picLocks noChangeAspect="1" noChangeArrowheads="1"/>
          </p:cNvPicPr>
          <p:nvPr/>
        </p:nvPicPr>
        <p:blipFill>
          <a:blip r:embed="rId19" cstate="print"/>
          <a:srcRect/>
          <a:stretch>
            <a:fillRect/>
          </a:stretch>
        </p:blipFill>
        <p:spPr bwMode="auto">
          <a:xfrm>
            <a:off x="5054626" y="5206206"/>
            <a:ext cx="714375" cy="419100"/>
          </a:xfrm>
          <a:prstGeom prst="rect">
            <a:avLst/>
          </a:prstGeom>
          <a:noFill/>
          <a:ln w="38100">
            <a:solidFill>
              <a:srgbClr val="FF0000"/>
            </a:solidFill>
            <a:miter lim="800000"/>
            <a:headEnd/>
            <a:tailEnd/>
          </a:ln>
        </p:spPr>
      </p:pic>
      <p:pic>
        <p:nvPicPr>
          <p:cNvPr id="23596" name="Picture 3" descr="C:\Users\user\Pictures\B61_nuclear_bombs.jpg"/>
          <p:cNvPicPr>
            <a:picLocks noChangeAspect="1" noChangeArrowheads="1"/>
          </p:cNvPicPr>
          <p:nvPr/>
        </p:nvPicPr>
        <p:blipFill>
          <a:blip r:embed="rId19" cstate="print"/>
          <a:srcRect/>
          <a:stretch>
            <a:fillRect/>
          </a:stretch>
        </p:blipFill>
        <p:spPr bwMode="auto">
          <a:xfrm>
            <a:off x="3357563" y="3929063"/>
            <a:ext cx="714375" cy="419100"/>
          </a:xfrm>
          <a:prstGeom prst="rect">
            <a:avLst/>
          </a:prstGeom>
          <a:noFill/>
          <a:ln w="38100">
            <a:solidFill>
              <a:srgbClr val="FF0000"/>
            </a:solidFill>
            <a:miter lim="800000"/>
            <a:headEnd/>
            <a:tailEnd/>
          </a:ln>
        </p:spPr>
      </p:pic>
      <p:pic>
        <p:nvPicPr>
          <p:cNvPr id="23597" name="Picture 3" descr="C:\Users\user\Pictures\B61_nuclear_bombs.jpg"/>
          <p:cNvPicPr>
            <a:picLocks noChangeAspect="1" noChangeArrowheads="1"/>
          </p:cNvPicPr>
          <p:nvPr/>
        </p:nvPicPr>
        <p:blipFill>
          <a:blip r:embed="rId19" cstate="print"/>
          <a:srcRect/>
          <a:stretch>
            <a:fillRect/>
          </a:stretch>
        </p:blipFill>
        <p:spPr bwMode="auto">
          <a:xfrm>
            <a:off x="2714625" y="3786188"/>
            <a:ext cx="714375" cy="419100"/>
          </a:xfrm>
          <a:prstGeom prst="rect">
            <a:avLst/>
          </a:prstGeom>
          <a:noFill/>
          <a:ln w="38100">
            <a:solidFill>
              <a:srgbClr val="FF0000"/>
            </a:solidFill>
            <a:miter lim="800000"/>
            <a:headEnd/>
            <a:tailEnd/>
          </a:ln>
        </p:spPr>
      </p:pic>
      <p:pic>
        <p:nvPicPr>
          <p:cNvPr id="53" name="Picture 44" descr="C:\Users\user\Pictures\PAC-3_t.jpg"/>
          <p:cNvPicPr>
            <a:picLocks noChangeAspect="1" noChangeArrowheads="1"/>
          </p:cNvPicPr>
          <p:nvPr/>
        </p:nvPicPr>
        <p:blipFill>
          <a:blip r:embed="rId17" cstate="print"/>
          <a:srcRect/>
          <a:stretch>
            <a:fillRect/>
          </a:stretch>
        </p:blipFill>
        <p:spPr bwMode="auto">
          <a:xfrm>
            <a:off x="5857875" y="4643438"/>
            <a:ext cx="523875" cy="423862"/>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54" name="Picture 37" descr="FBX_T"/>
          <p:cNvPicPr>
            <a:picLocks noChangeAspect="1" noChangeArrowheads="1"/>
          </p:cNvPicPr>
          <p:nvPr/>
        </p:nvPicPr>
        <p:blipFill>
          <a:blip r:embed="rId13" cstate="print"/>
          <a:srcRect/>
          <a:stretch>
            <a:fillRect/>
          </a:stretch>
        </p:blipFill>
        <p:spPr bwMode="auto">
          <a:xfrm>
            <a:off x="7715250" y="5500688"/>
            <a:ext cx="928688" cy="5000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601" name="Picture 44" descr="C:\Users\user\Pictures\250px-Aegis_bmd_mda.jpg"/>
          <p:cNvPicPr>
            <a:picLocks noChangeAspect="1" noChangeArrowheads="1"/>
          </p:cNvPicPr>
          <p:nvPr/>
        </p:nvPicPr>
        <p:blipFill>
          <a:blip r:embed="rId20" cstate="print"/>
          <a:srcRect/>
          <a:stretch>
            <a:fillRect/>
          </a:stretch>
        </p:blipFill>
        <p:spPr bwMode="auto">
          <a:xfrm>
            <a:off x="4357686" y="857232"/>
            <a:ext cx="785812" cy="571500"/>
          </a:xfrm>
          <a:prstGeom prst="rect">
            <a:avLst/>
          </a:prstGeom>
          <a:noFill/>
          <a:ln w="9525">
            <a:noFill/>
            <a:miter lim="800000"/>
            <a:headEnd/>
            <a:tailEnd/>
          </a:ln>
        </p:spPr>
      </p:pic>
      <p:pic>
        <p:nvPicPr>
          <p:cNvPr id="55" name="Picture 6" descr="opasnost-militarizacii-arktiki-priarkticheskie-manevry-nato-i-soyuznikov-2">
            <a:hlinkClick r:id="rId21" tooltip="&quot;Локатор Глобус-II. Вардё. Норвегия. Фото: NRK, REGNUM&quot;"/>
          </p:cNvPr>
          <p:cNvPicPr>
            <a:picLocks noChangeAspect="1" noChangeArrowheads="1"/>
          </p:cNvPicPr>
          <p:nvPr/>
        </p:nvPicPr>
        <p:blipFill>
          <a:blip r:embed="rId22" cstate="print"/>
          <a:srcRect/>
          <a:stretch>
            <a:fillRect/>
          </a:stretch>
        </p:blipFill>
        <p:spPr bwMode="auto">
          <a:xfrm>
            <a:off x="5357818" y="642918"/>
            <a:ext cx="857260" cy="571484"/>
          </a:xfrm>
          <a:prstGeom prst="rect">
            <a:avLst/>
          </a:prstGeom>
          <a:noFill/>
          <a:ln w="28575">
            <a:solidFill>
              <a:schemeClr val="tx2">
                <a:lumMod val="75000"/>
              </a:schemeClr>
            </a:solidFill>
            <a:miter lim="800000"/>
            <a:headEnd/>
            <a:tailEnd/>
          </a:ln>
          <a:effectLst>
            <a:outerShdw blurRad="50800" dist="38100" dir="2700000" algn="tl" rotWithShape="0">
              <a:prstClr val="black">
                <a:alpha val="40000"/>
              </a:prstClr>
            </a:outerShdw>
          </a:effectLst>
        </p:spPr>
      </p:pic>
      <p:pic>
        <p:nvPicPr>
          <p:cNvPr id="58" name="Picture 15" descr="C:\Users\user\Pictures\s009531466.jpg"/>
          <p:cNvPicPr>
            <a:picLocks noChangeAspect="1" noChangeArrowheads="1"/>
          </p:cNvPicPr>
          <p:nvPr/>
        </p:nvPicPr>
        <p:blipFill>
          <a:blip r:embed="rId23" cstate="print"/>
          <a:srcRect/>
          <a:stretch>
            <a:fillRect/>
          </a:stretch>
        </p:blipFill>
        <p:spPr bwMode="auto">
          <a:xfrm>
            <a:off x="5000625" y="3929063"/>
            <a:ext cx="714375" cy="571500"/>
          </a:xfrm>
          <a:prstGeom prst="rect">
            <a:avLst/>
          </a:prstGeom>
          <a:noFill/>
          <a:ln w="12700">
            <a:solidFill>
              <a:schemeClr val="bg1">
                <a:lumMod val="50000"/>
              </a:schemeClr>
            </a:solidFill>
          </a:ln>
          <a:effectLst>
            <a:outerShdw blurRad="50800" dist="38100" algn="l" rotWithShape="0">
              <a:prstClr val="black">
                <a:alpha val="40000"/>
              </a:prstClr>
            </a:outerShdw>
          </a:effectLst>
        </p:spPr>
      </p:pic>
      <p:pic>
        <p:nvPicPr>
          <p:cNvPr id="49" name="Picture 38" descr="C:\Users\user\Pictures\AegisAshore_DeckHouseComplex_andLauncher_3dRendering_small.jpg"/>
          <p:cNvPicPr>
            <a:picLocks noChangeAspect="1" noChangeArrowheads="1"/>
          </p:cNvPicPr>
          <p:nvPr/>
        </p:nvPicPr>
        <p:blipFill>
          <a:blip r:embed="rId18" cstate="print"/>
          <a:srcRect/>
          <a:stretch>
            <a:fillRect/>
          </a:stretch>
        </p:blipFill>
        <p:spPr bwMode="auto">
          <a:xfrm>
            <a:off x="6429388" y="4143380"/>
            <a:ext cx="857250" cy="614363"/>
          </a:xfrm>
          <a:prstGeom prst="rect">
            <a:avLst/>
          </a:prstGeom>
          <a:noFill/>
          <a:effectLst>
            <a:outerShdw blurRad="50800" dist="38100" dir="2700000" algn="tl" rotWithShape="0">
              <a:prstClr val="black">
                <a:alpha val="40000"/>
              </a:prstClr>
            </a:outerShdw>
          </a:effectLst>
        </p:spPr>
      </p:pic>
      <p:pic>
        <p:nvPicPr>
          <p:cNvPr id="1028" name="Picture 4" descr="C:\1.Козин\Common\Слайды\f10ec3.png"/>
          <p:cNvPicPr>
            <a:picLocks noChangeAspect="1" noChangeArrowheads="1"/>
          </p:cNvPicPr>
          <p:nvPr/>
        </p:nvPicPr>
        <p:blipFill>
          <a:blip r:embed="rId24" cstate="print"/>
          <a:srcRect/>
          <a:stretch>
            <a:fillRect/>
          </a:stretch>
        </p:blipFill>
        <p:spPr bwMode="auto">
          <a:xfrm>
            <a:off x="7143768" y="1785926"/>
            <a:ext cx="1285884" cy="933444"/>
          </a:xfrm>
          <a:prstGeom prst="rect">
            <a:avLst/>
          </a:prstGeom>
          <a:noFill/>
        </p:spPr>
      </p:pic>
      <p:pic>
        <p:nvPicPr>
          <p:cNvPr id="51" name="Picture 2" descr="C:\Users\Vladimir\Desktop\Ohio-7.jpg"/>
          <p:cNvPicPr>
            <a:picLocks noChangeAspect="1" noChangeArrowheads="1"/>
          </p:cNvPicPr>
          <p:nvPr/>
        </p:nvPicPr>
        <p:blipFill>
          <a:blip r:embed="rId25" cstate="print"/>
          <a:srcRect/>
          <a:stretch>
            <a:fillRect/>
          </a:stretch>
        </p:blipFill>
        <p:spPr bwMode="auto">
          <a:xfrm>
            <a:off x="2428860" y="1571612"/>
            <a:ext cx="857256" cy="497205"/>
          </a:xfrm>
          <a:prstGeom prst="rect">
            <a:avLst/>
          </a:prstGeom>
          <a:noFill/>
          <a:ln w="9525">
            <a:solidFill>
              <a:schemeClr val="accent4">
                <a:lumMod val="10000"/>
              </a:schemeClr>
            </a:solidFill>
          </a:ln>
        </p:spPr>
      </p:pic>
      <p:pic>
        <p:nvPicPr>
          <p:cNvPr id="52" name="Picture 2" descr="C:\Users\Vladimir\Desktop\Ohio-7.jpg"/>
          <p:cNvPicPr>
            <a:picLocks noChangeAspect="1" noChangeArrowheads="1"/>
          </p:cNvPicPr>
          <p:nvPr/>
        </p:nvPicPr>
        <p:blipFill>
          <a:blip r:embed="rId26" cstate="print"/>
          <a:srcRect/>
          <a:stretch>
            <a:fillRect/>
          </a:stretch>
        </p:blipFill>
        <p:spPr bwMode="auto">
          <a:xfrm>
            <a:off x="2918982" y="5117891"/>
            <a:ext cx="785818" cy="425767"/>
          </a:xfrm>
          <a:prstGeom prst="rect">
            <a:avLst/>
          </a:prstGeom>
          <a:noFill/>
          <a:ln w="9525">
            <a:solidFill>
              <a:schemeClr val="accent4">
                <a:lumMod val="10000"/>
              </a:schemeClr>
            </a:solidFill>
          </a:ln>
        </p:spPr>
      </p:pic>
      <p:pic>
        <p:nvPicPr>
          <p:cNvPr id="57" name="Picture 2" descr="C:\Users\Vladimir\Desktop\Ohio-7.jpg"/>
          <p:cNvPicPr>
            <a:picLocks noChangeAspect="1" noChangeArrowheads="1"/>
          </p:cNvPicPr>
          <p:nvPr/>
        </p:nvPicPr>
        <p:blipFill>
          <a:blip r:embed="rId27" cstate="print"/>
          <a:srcRect/>
          <a:stretch>
            <a:fillRect/>
          </a:stretch>
        </p:blipFill>
        <p:spPr bwMode="auto">
          <a:xfrm>
            <a:off x="4500562" y="500042"/>
            <a:ext cx="714380" cy="354329"/>
          </a:xfrm>
          <a:prstGeom prst="rect">
            <a:avLst/>
          </a:prstGeom>
          <a:noFill/>
          <a:ln w="9525">
            <a:solidFill>
              <a:schemeClr val="accent4">
                <a:lumMod val="10000"/>
              </a:schemeClr>
            </a:solidFill>
          </a:ln>
        </p:spPr>
      </p:pic>
      <p:pic>
        <p:nvPicPr>
          <p:cNvPr id="60" name="Picture 2" descr="Recent Photos The Commons Getty Collection Galleries World Map App ..."/>
          <p:cNvPicPr>
            <a:picLocks noChangeAspect="1" noChangeArrowheads="1"/>
          </p:cNvPicPr>
          <p:nvPr/>
        </p:nvPicPr>
        <p:blipFill>
          <a:blip r:embed="rId28" cstate="print"/>
          <a:srcRect/>
          <a:stretch>
            <a:fillRect/>
          </a:stretch>
        </p:blipFill>
        <p:spPr bwMode="auto">
          <a:xfrm>
            <a:off x="5357818" y="1571612"/>
            <a:ext cx="571504" cy="428628"/>
          </a:xfrm>
          <a:prstGeom prst="rect">
            <a:avLst/>
          </a:prstGeom>
          <a:noFill/>
          <a:ln w="38100">
            <a:solidFill>
              <a:schemeClr val="tx1"/>
            </a:solidFill>
          </a:ln>
        </p:spPr>
      </p:pic>
      <p:pic>
        <p:nvPicPr>
          <p:cNvPr id="61" name="Picture 2" descr="Recent Photos The Commons Getty Collection Galleries World Map App ..."/>
          <p:cNvPicPr>
            <a:picLocks noChangeAspect="1" noChangeArrowheads="1"/>
          </p:cNvPicPr>
          <p:nvPr/>
        </p:nvPicPr>
        <p:blipFill>
          <a:blip r:embed="rId29" cstate="print"/>
          <a:srcRect/>
          <a:stretch>
            <a:fillRect/>
          </a:stretch>
        </p:blipFill>
        <p:spPr bwMode="auto">
          <a:xfrm>
            <a:off x="6072198" y="2285992"/>
            <a:ext cx="571504" cy="449306"/>
          </a:xfrm>
          <a:prstGeom prst="rect">
            <a:avLst/>
          </a:prstGeom>
          <a:noFill/>
          <a:ln w="38100">
            <a:solidFill>
              <a:schemeClr val="tx1"/>
            </a:solidFill>
          </a:ln>
        </p:spPr>
      </p:pic>
      <p:pic>
        <p:nvPicPr>
          <p:cNvPr id="62" name="Picture 2" descr="Recent Photos The Commons Getty Collection Galleries World Map App ..."/>
          <p:cNvPicPr>
            <a:picLocks noChangeAspect="1" noChangeArrowheads="1"/>
          </p:cNvPicPr>
          <p:nvPr/>
        </p:nvPicPr>
        <p:blipFill>
          <a:blip r:embed="rId30" cstate="print"/>
          <a:srcRect/>
          <a:stretch>
            <a:fillRect/>
          </a:stretch>
        </p:blipFill>
        <p:spPr bwMode="auto">
          <a:xfrm>
            <a:off x="5572132" y="4000504"/>
            <a:ext cx="745730" cy="449306"/>
          </a:xfrm>
          <a:prstGeom prst="rect">
            <a:avLst/>
          </a:prstGeom>
          <a:noFill/>
          <a:ln w="38100">
            <a:solidFill>
              <a:schemeClr val="tx1"/>
            </a:solidFill>
          </a:ln>
        </p:spPr>
      </p:pic>
      <p:pic>
        <p:nvPicPr>
          <p:cNvPr id="63" name="Picture 2" descr="Recent Photos The Commons Getty Collection Galleries World Map App ..."/>
          <p:cNvPicPr>
            <a:picLocks noChangeAspect="1" noChangeArrowheads="1"/>
          </p:cNvPicPr>
          <p:nvPr/>
        </p:nvPicPr>
        <p:blipFill>
          <a:blip r:embed="rId31" cstate="print"/>
          <a:srcRect/>
          <a:stretch>
            <a:fillRect/>
          </a:stretch>
        </p:blipFill>
        <p:spPr bwMode="auto">
          <a:xfrm>
            <a:off x="2643174" y="4357694"/>
            <a:ext cx="674292" cy="449306"/>
          </a:xfrm>
          <a:prstGeom prst="rect">
            <a:avLst/>
          </a:prstGeom>
          <a:noFill/>
          <a:ln w="38100">
            <a:solidFill>
              <a:schemeClr val="tx1"/>
            </a:solidFill>
          </a:ln>
        </p:spPr>
      </p:pic>
      <p:pic>
        <p:nvPicPr>
          <p:cNvPr id="64" name="Picture 2" descr="Recent Photos The Commons Getty Collection Galleries World Map App ..."/>
          <p:cNvPicPr>
            <a:picLocks noChangeAspect="1" noChangeArrowheads="1"/>
          </p:cNvPicPr>
          <p:nvPr/>
        </p:nvPicPr>
        <p:blipFill>
          <a:blip r:embed="rId32" cstate="print"/>
          <a:srcRect/>
          <a:stretch>
            <a:fillRect/>
          </a:stretch>
        </p:blipFill>
        <p:spPr bwMode="auto">
          <a:xfrm>
            <a:off x="4286248" y="3429000"/>
            <a:ext cx="602854" cy="449306"/>
          </a:xfrm>
          <a:prstGeom prst="rect">
            <a:avLst/>
          </a:prstGeom>
          <a:noFill/>
          <a:ln w="38100">
            <a:solidFill>
              <a:schemeClr val="tx1"/>
            </a:solidFill>
          </a:ln>
        </p:spPr>
      </p:pic>
      <p:pic>
        <p:nvPicPr>
          <p:cNvPr id="65" name="Picture 2" descr="Recent Photos The Commons Getty Collection Galleries World Map App ..."/>
          <p:cNvPicPr>
            <a:picLocks noChangeAspect="1" noChangeArrowheads="1"/>
          </p:cNvPicPr>
          <p:nvPr/>
        </p:nvPicPr>
        <p:blipFill>
          <a:blip r:embed="rId31" cstate="print"/>
          <a:srcRect/>
          <a:stretch>
            <a:fillRect/>
          </a:stretch>
        </p:blipFill>
        <p:spPr bwMode="auto">
          <a:xfrm>
            <a:off x="5214942" y="2214554"/>
            <a:ext cx="674292" cy="449306"/>
          </a:xfrm>
          <a:prstGeom prst="rect">
            <a:avLst/>
          </a:prstGeom>
          <a:noFill/>
          <a:ln w="38100">
            <a:solidFill>
              <a:schemeClr val="tx1"/>
            </a:solidFill>
          </a:ln>
        </p:spPr>
      </p:pic>
      <p:pic>
        <p:nvPicPr>
          <p:cNvPr id="66" name="Picture 2" descr="Recent Photos The Commons Getty Collection Galleries World Map App ..."/>
          <p:cNvPicPr>
            <a:picLocks noChangeAspect="1" noChangeArrowheads="1"/>
          </p:cNvPicPr>
          <p:nvPr/>
        </p:nvPicPr>
        <p:blipFill>
          <a:blip r:embed="rId31" cstate="print"/>
          <a:srcRect/>
          <a:stretch>
            <a:fillRect/>
          </a:stretch>
        </p:blipFill>
        <p:spPr bwMode="auto">
          <a:xfrm>
            <a:off x="6286512" y="3357562"/>
            <a:ext cx="674292" cy="449306"/>
          </a:xfrm>
          <a:prstGeom prst="rect">
            <a:avLst/>
          </a:prstGeom>
          <a:noFill/>
          <a:ln w="38100">
            <a:solidFill>
              <a:schemeClr val="tx1"/>
            </a:solidFill>
          </a:ln>
        </p:spPr>
      </p:pic>
      <p:sp>
        <p:nvSpPr>
          <p:cNvPr id="2" name="Прямоугольник 1">
            <a:extLst>
              <a:ext uri="{FF2B5EF4-FFF2-40B4-BE49-F238E27FC236}">
                <a16:creationId xmlns:a16="http://schemas.microsoft.com/office/drawing/2014/main" id="{7B73DCD6-99E8-40F7-9C0D-0ADBBDAC8CC9}"/>
              </a:ext>
            </a:extLst>
          </p:cNvPr>
          <p:cNvSpPr/>
          <p:nvPr/>
        </p:nvSpPr>
        <p:spPr bwMode="auto">
          <a:xfrm>
            <a:off x="5095075" y="2775911"/>
            <a:ext cx="1240989" cy="426281"/>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r>
              <a:rPr lang="en-US" sz="1000" b="1" dirty="0">
                <a:solidFill>
                  <a:schemeClr val="accent4">
                    <a:lumMod val="10000"/>
                  </a:schemeClr>
                </a:solidFill>
                <a:latin typeface="Arial Black" panose="020B0A04020102020204" pitchFamily="34" charset="0"/>
              </a:rPr>
              <a:t>24 SM-3</a:t>
            </a:r>
            <a:r>
              <a:rPr lang="ru-RU" sz="1000" b="1" dirty="0">
                <a:solidFill>
                  <a:schemeClr val="accent4">
                    <a:lumMod val="10000"/>
                  </a:schemeClr>
                </a:solidFill>
                <a:latin typeface="Arial Black" panose="020B0A04020102020204" pitchFamily="34" charset="0"/>
              </a:rPr>
              <a:t> </a:t>
            </a:r>
            <a:r>
              <a:rPr lang="en-US" sz="1000" b="1" dirty="0">
                <a:solidFill>
                  <a:schemeClr val="accent4">
                    <a:lumMod val="10000"/>
                  </a:schemeClr>
                </a:solidFill>
                <a:latin typeface="Arial Black" panose="020B0A04020102020204" pitchFamily="34" charset="0"/>
              </a:rPr>
              <a:t>in Poland</a:t>
            </a:r>
          </a:p>
        </p:txBody>
      </p:sp>
      <p:sp>
        <p:nvSpPr>
          <p:cNvPr id="3" name="Прямоугольник 2">
            <a:extLst>
              <a:ext uri="{FF2B5EF4-FFF2-40B4-BE49-F238E27FC236}">
                <a16:creationId xmlns:a16="http://schemas.microsoft.com/office/drawing/2014/main" id="{9DA627D4-6163-4502-80CE-DC2889B2DAD7}"/>
              </a:ext>
            </a:extLst>
          </p:cNvPr>
          <p:cNvSpPr/>
          <p:nvPr/>
        </p:nvSpPr>
        <p:spPr bwMode="auto">
          <a:xfrm>
            <a:off x="6307848" y="4798220"/>
            <a:ext cx="1285884" cy="407986"/>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000" b="1" dirty="0">
                <a:solidFill>
                  <a:schemeClr val="accent4">
                    <a:lumMod val="10000"/>
                  </a:schemeClr>
                </a:solidFill>
                <a:latin typeface="Arial Black" panose="020B0A04020102020204" pitchFamily="34" charset="0"/>
              </a:rPr>
              <a:t>24 SM-3 in Romania</a:t>
            </a:r>
            <a:endParaRPr kumimoji="0" lang="ru-RU" sz="1000" b="0" i="0" u="none" strike="noStrike" cap="none" normalizeH="0" baseline="0" dirty="0">
              <a:ln>
                <a:noFill/>
              </a:ln>
              <a:solidFill>
                <a:schemeClr val="tx1"/>
              </a:solidFill>
              <a:effectLst/>
              <a:latin typeface="Arial Black" panose="020B0A04020102020204" pitchFamily="34" charset="0"/>
            </a:endParaRPr>
          </a:p>
        </p:txBody>
      </p:sp>
      <p:sp>
        <p:nvSpPr>
          <p:cNvPr id="4" name="Прямоугольник 3">
            <a:extLst>
              <a:ext uri="{FF2B5EF4-FFF2-40B4-BE49-F238E27FC236}">
                <a16:creationId xmlns:a16="http://schemas.microsoft.com/office/drawing/2014/main" id="{DC567F1D-66DB-4519-BD1E-D3EF484A8738}"/>
              </a:ext>
            </a:extLst>
          </p:cNvPr>
          <p:cNvSpPr/>
          <p:nvPr/>
        </p:nvSpPr>
        <p:spPr bwMode="auto">
          <a:xfrm>
            <a:off x="692820" y="5646439"/>
            <a:ext cx="1643089" cy="398940"/>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200" b="1" dirty="0">
                <a:solidFill>
                  <a:schemeClr val="tx2">
                    <a:lumMod val="10000"/>
                  </a:schemeClr>
                </a:solidFill>
                <a:latin typeface="Arial Black" panose="020B0A04020102020204" pitchFamily="34" charset="0"/>
              </a:rPr>
              <a:t>4 U.S. AEGIS SHIPS in Spain</a:t>
            </a:r>
            <a:endParaRPr lang="ru-RU" sz="1200" b="1" dirty="0">
              <a:solidFill>
                <a:schemeClr val="tx2">
                  <a:lumMod val="10000"/>
                </a:schemeClr>
              </a:solidFill>
              <a:latin typeface="Arial Black" panose="020B0A040201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Arial" charset="0"/>
            </a:endParaRPr>
          </a:p>
        </p:txBody>
      </p:sp>
      <p:sp>
        <p:nvSpPr>
          <p:cNvPr id="5" name="Прямоугольник 4">
            <a:extLst>
              <a:ext uri="{FF2B5EF4-FFF2-40B4-BE49-F238E27FC236}">
                <a16:creationId xmlns:a16="http://schemas.microsoft.com/office/drawing/2014/main" id="{CE57143F-E8FC-4CE4-B2C9-D7AF011B0DEC}"/>
              </a:ext>
            </a:extLst>
          </p:cNvPr>
          <p:cNvSpPr/>
          <p:nvPr/>
        </p:nvSpPr>
        <p:spPr bwMode="auto">
          <a:xfrm>
            <a:off x="1460797" y="904271"/>
            <a:ext cx="1140313" cy="369333"/>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b="1" dirty="0">
                <a:solidFill>
                  <a:srgbClr val="006600"/>
                </a:solidFill>
                <a:latin typeface="Verdana" pitchFamily="34" charset="0"/>
              </a:rPr>
              <a:t>EWR</a:t>
            </a:r>
            <a:endParaRPr lang="ru-RU" b="1" dirty="0">
              <a:solidFill>
                <a:srgbClr val="006600"/>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Arial" charset="0"/>
            </a:endParaRPr>
          </a:p>
        </p:txBody>
      </p:sp>
      <p:sp>
        <p:nvSpPr>
          <p:cNvPr id="67" name="Прямоугольник 66">
            <a:extLst>
              <a:ext uri="{FF2B5EF4-FFF2-40B4-BE49-F238E27FC236}">
                <a16:creationId xmlns:a16="http://schemas.microsoft.com/office/drawing/2014/main" id="{80C00258-E844-4A31-8BCA-54A0817B6C11}"/>
              </a:ext>
            </a:extLst>
          </p:cNvPr>
          <p:cNvSpPr/>
          <p:nvPr/>
        </p:nvSpPr>
        <p:spPr bwMode="auto">
          <a:xfrm>
            <a:off x="6304129" y="591717"/>
            <a:ext cx="1140313" cy="369333"/>
          </a:xfrm>
          <a:prstGeom prst="rect">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b="1" dirty="0">
                <a:solidFill>
                  <a:srgbClr val="006600"/>
                </a:solidFill>
                <a:latin typeface="Verdana" pitchFamily="34" charset="0"/>
              </a:rPr>
              <a:t>EWR</a:t>
            </a:r>
            <a:endParaRPr lang="ru-RU" b="1" dirty="0">
              <a:solidFill>
                <a:srgbClr val="006600"/>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Arial" charset="0"/>
            </a:endParaRPr>
          </a:p>
        </p:txBody>
      </p:sp>
      <p:sp>
        <p:nvSpPr>
          <p:cNvPr id="68" name="Прямоугольник 67">
            <a:extLst>
              <a:ext uri="{FF2B5EF4-FFF2-40B4-BE49-F238E27FC236}">
                <a16:creationId xmlns:a16="http://schemas.microsoft.com/office/drawing/2014/main" id="{DFB551CA-524C-48F7-903A-E5F077AF4B87}"/>
              </a:ext>
            </a:extLst>
          </p:cNvPr>
          <p:cNvSpPr/>
          <p:nvPr/>
        </p:nvSpPr>
        <p:spPr bwMode="auto">
          <a:xfrm>
            <a:off x="2164816" y="2631007"/>
            <a:ext cx="1140313" cy="369333"/>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b="1" dirty="0">
                <a:solidFill>
                  <a:srgbClr val="006600"/>
                </a:solidFill>
                <a:latin typeface="Verdana" pitchFamily="34" charset="0"/>
              </a:rPr>
              <a:t>EWR</a:t>
            </a:r>
            <a:endParaRPr lang="ru-RU" b="1" dirty="0">
              <a:solidFill>
                <a:srgbClr val="006600"/>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Arial" charset="0"/>
            </a:endParaRPr>
          </a:p>
        </p:txBody>
      </p:sp>
      <p:sp>
        <p:nvSpPr>
          <p:cNvPr id="69" name="Прямоугольник 68">
            <a:extLst>
              <a:ext uri="{FF2B5EF4-FFF2-40B4-BE49-F238E27FC236}">
                <a16:creationId xmlns:a16="http://schemas.microsoft.com/office/drawing/2014/main" id="{9F0D0081-4EAD-483F-815D-B2B56839D221}"/>
              </a:ext>
            </a:extLst>
          </p:cNvPr>
          <p:cNvSpPr/>
          <p:nvPr/>
        </p:nvSpPr>
        <p:spPr bwMode="auto">
          <a:xfrm>
            <a:off x="6304129" y="4798220"/>
            <a:ext cx="1285884" cy="407986"/>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000" b="1" dirty="0">
                <a:solidFill>
                  <a:schemeClr val="accent4">
                    <a:lumMod val="10000"/>
                  </a:schemeClr>
                </a:solidFill>
                <a:latin typeface="Arial Black" panose="020B0A04020102020204" pitchFamily="34" charset="0"/>
              </a:rPr>
              <a:t>24 SM-3 in Romania</a:t>
            </a:r>
            <a:endParaRPr kumimoji="0" lang="ru-RU" sz="1000" b="0" i="0" u="none" strike="noStrike" cap="none" normalizeH="0" baseline="0" dirty="0">
              <a:ln>
                <a:noFill/>
              </a:ln>
              <a:solidFill>
                <a:schemeClr val="tx1"/>
              </a:solidFill>
              <a:effectLst/>
              <a:latin typeface="Arial Black" panose="020B0A04020102020204" pitchFamily="34" charset="0"/>
            </a:endParaRPr>
          </a:p>
        </p:txBody>
      </p:sp>
      <p:sp>
        <p:nvSpPr>
          <p:cNvPr id="70" name="Прямоугольник 69">
            <a:extLst>
              <a:ext uri="{FF2B5EF4-FFF2-40B4-BE49-F238E27FC236}">
                <a16:creationId xmlns:a16="http://schemas.microsoft.com/office/drawing/2014/main" id="{8CF74673-083E-4F8C-B57D-6F7169A7B02C}"/>
              </a:ext>
            </a:extLst>
          </p:cNvPr>
          <p:cNvSpPr/>
          <p:nvPr/>
        </p:nvSpPr>
        <p:spPr bwMode="auto">
          <a:xfrm>
            <a:off x="7444442" y="5269923"/>
            <a:ext cx="1140313" cy="369333"/>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000" b="1" dirty="0">
                <a:solidFill>
                  <a:schemeClr val="bg1">
                    <a:lumMod val="50000"/>
                  </a:schemeClr>
                </a:solidFill>
              </a:rPr>
              <a:t>AN/TPY-2 in Turkey</a:t>
            </a:r>
            <a:endParaRPr lang="ru-RU" sz="1000" b="1" dirty="0">
              <a:solidFill>
                <a:schemeClr val="bg1">
                  <a:lumMod val="50000"/>
                </a:schemeClr>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Arial" charset="0"/>
            </a:endParaRPr>
          </a:p>
        </p:txBody>
      </p:sp>
      <p:sp>
        <p:nvSpPr>
          <p:cNvPr id="6" name="Прямоугольник 5">
            <a:extLst>
              <a:ext uri="{FF2B5EF4-FFF2-40B4-BE49-F238E27FC236}">
                <a16:creationId xmlns:a16="http://schemas.microsoft.com/office/drawing/2014/main" id="{CF02B8A8-D0CC-432F-8364-5A5FCA1ACF15}"/>
              </a:ext>
            </a:extLst>
          </p:cNvPr>
          <p:cNvSpPr/>
          <p:nvPr/>
        </p:nvSpPr>
        <p:spPr bwMode="auto">
          <a:xfrm>
            <a:off x="4736621" y="1960798"/>
            <a:ext cx="717286" cy="331372"/>
          </a:xfrm>
          <a:prstGeom prst="rect">
            <a:avLst/>
          </a:prstGeom>
          <a:solidFill>
            <a:schemeClr val="tx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4">
                    <a:lumMod val="10000"/>
                  </a:schemeClr>
                </a:solidFill>
                <a:effectLst/>
                <a:latin typeface="Arial Black" panose="020B0A04020102020204" pitchFamily="34" charset="0"/>
              </a:rPr>
              <a:t>DCA</a:t>
            </a:r>
            <a:endParaRPr kumimoji="0" lang="ru-RU" sz="1400" b="0" i="0" u="none" strike="noStrike" cap="none" normalizeH="0" baseline="0" dirty="0">
              <a:ln>
                <a:noFill/>
              </a:ln>
              <a:solidFill>
                <a:schemeClr val="accent4">
                  <a:lumMod val="10000"/>
                </a:schemeClr>
              </a:solidFill>
              <a:effectLst/>
              <a:latin typeface="Arial Black" panose="020B0A04020102020204" pitchFamily="34" charset="0"/>
            </a:endParaRPr>
          </a:p>
        </p:txBody>
      </p:sp>
      <p:sp>
        <p:nvSpPr>
          <p:cNvPr id="71" name="Прямоугольник 70">
            <a:extLst>
              <a:ext uri="{FF2B5EF4-FFF2-40B4-BE49-F238E27FC236}">
                <a16:creationId xmlns:a16="http://schemas.microsoft.com/office/drawing/2014/main" id="{EDFA0B9D-BC33-41F7-9261-D2DEBDFA5105}"/>
              </a:ext>
            </a:extLst>
          </p:cNvPr>
          <p:cNvSpPr/>
          <p:nvPr/>
        </p:nvSpPr>
        <p:spPr bwMode="auto">
          <a:xfrm>
            <a:off x="2183196" y="3214622"/>
            <a:ext cx="1391211" cy="369333"/>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b="1" dirty="0">
                <a:solidFill>
                  <a:srgbClr val="006600"/>
                </a:solidFill>
                <a:latin typeface="Verdana" pitchFamily="34" charset="0"/>
              </a:rPr>
              <a:t>U.S.B-52</a:t>
            </a:r>
            <a:endParaRPr lang="ru-RU" b="1" dirty="0">
              <a:solidFill>
                <a:srgbClr val="006600"/>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Arial" charset="0"/>
            </a:endParaRPr>
          </a:p>
        </p:txBody>
      </p:sp>
      <p:sp>
        <p:nvSpPr>
          <p:cNvPr id="72" name="Прямоугольник 71">
            <a:extLst>
              <a:ext uri="{FF2B5EF4-FFF2-40B4-BE49-F238E27FC236}">
                <a16:creationId xmlns:a16="http://schemas.microsoft.com/office/drawing/2014/main" id="{A45C54CA-7D4A-4535-8537-8DCC91B029AC}"/>
              </a:ext>
            </a:extLst>
          </p:cNvPr>
          <p:cNvSpPr/>
          <p:nvPr/>
        </p:nvSpPr>
        <p:spPr bwMode="auto">
          <a:xfrm>
            <a:off x="3579455" y="4922260"/>
            <a:ext cx="1140313" cy="369333"/>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b="1" dirty="0">
                <a:solidFill>
                  <a:srgbClr val="006600"/>
                </a:solidFill>
                <a:latin typeface="Verdana" pitchFamily="34" charset="0"/>
              </a:rPr>
              <a:t>CVN TF</a:t>
            </a:r>
            <a:endParaRPr lang="ru-RU" b="1" dirty="0">
              <a:solidFill>
                <a:srgbClr val="006600"/>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CVN</a:t>
            </a:r>
            <a:endParaRPr kumimoji="0" lang="ru-RU" sz="1000" b="0" i="0" u="none" strike="noStrike" cap="none" normalizeH="0" baseline="0" dirty="0">
              <a:ln>
                <a:noFill/>
              </a:ln>
              <a:solidFill>
                <a:schemeClr val="tx1"/>
              </a:solidFill>
              <a:effectLst/>
              <a:latin typeface="Arial" charset="0"/>
            </a:endParaRPr>
          </a:p>
        </p:txBody>
      </p:sp>
      <p:sp>
        <p:nvSpPr>
          <p:cNvPr id="73" name="Прямоугольник 72">
            <a:extLst>
              <a:ext uri="{FF2B5EF4-FFF2-40B4-BE49-F238E27FC236}">
                <a16:creationId xmlns:a16="http://schemas.microsoft.com/office/drawing/2014/main" id="{15091867-83CE-4D66-96E8-A5DB7802D555}"/>
              </a:ext>
            </a:extLst>
          </p:cNvPr>
          <p:cNvSpPr/>
          <p:nvPr/>
        </p:nvSpPr>
        <p:spPr bwMode="auto">
          <a:xfrm>
            <a:off x="3638943" y="4385473"/>
            <a:ext cx="717286" cy="331372"/>
          </a:xfrm>
          <a:prstGeom prst="rect">
            <a:avLst/>
          </a:prstGeom>
          <a:solidFill>
            <a:schemeClr val="tx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4">
                    <a:lumMod val="10000"/>
                  </a:schemeClr>
                </a:solidFill>
                <a:effectLst/>
                <a:latin typeface="Arial Black" panose="020B0A04020102020204" pitchFamily="34" charset="0"/>
              </a:rPr>
              <a:t>DCA</a:t>
            </a:r>
            <a:endParaRPr kumimoji="0" lang="ru-RU" sz="1400" b="0" i="0" u="none" strike="noStrike" cap="none" normalizeH="0" baseline="0" dirty="0">
              <a:ln>
                <a:noFill/>
              </a:ln>
              <a:solidFill>
                <a:schemeClr val="accent4">
                  <a:lumMod val="10000"/>
                </a:schemeClr>
              </a:solidFill>
              <a:effectLst/>
              <a:latin typeface="Arial Black" panose="020B0A040201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500042"/>
            <a:ext cx="8182004" cy="785818"/>
          </a:xfrm>
        </p:spPr>
        <p:txBody>
          <a:bodyPr>
            <a:normAutofit fontScale="90000"/>
          </a:bodyPr>
          <a:lstStyle/>
          <a:p>
            <a:pPr algn="ctr"/>
            <a:r>
              <a:rPr lang="en-US" sz="3200" dirty="0">
                <a:solidFill>
                  <a:srgbClr val="5FF9F5"/>
                </a:solidFill>
                <a:effectLst/>
                <a:latin typeface="Arial Black" panose="020B0A04020102020204" pitchFamily="34" charset="0"/>
                <a:ea typeface="Verdana" pitchFamily="34" charset="0"/>
                <a:cs typeface="Verdana" pitchFamily="34" charset="0"/>
              </a:rPr>
              <a:t>9. KEY TASKS OF THE USA IN SPACE</a:t>
            </a:r>
            <a:endParaRPr lang="ru-RU" sz="3200" dirty="0">
              <a:solidFill>
                <a:srgbClr val="5FF9F5"/>
              </a:solidFill>
              <a:effectLst/>
              <a:latin typeface="Arial Black" panose="020B0A04020102020204" pitchFamily="34" charset="0"/>
              <a:ea typeface="Verdana" pitchFamily="34" charset="0"/>
              <a:cs typeface="Verdana" pitchFamily="34" charset="0"/>
            </a:endParaRPr>
          </a:p>
        </p:txBody>
      </p:sp>
      <p:sp>
        <p:nvSpPr>
          <p:cNvPr id="3" name="Подзаголовок 2"/>
          <p:cNvSpPr>
            <a:spLocks noGrp="1"/>
          </p:cNvSpPr>
          <p:nvPr>
            <p:ph type="subTitle" idx="1"/>
          </p:nvPr>
        </p:nvSpPr>
        <p:spPr>
          <a:xfrm>
            <a:off x="480998" y="1617081"/>
            <a:ext cx="8182004" cy="3623838"/>
          </a:xfrm>
          <a:solidFill>
            <a:srgbClr val="7030A0"/>
          </a:solidFill>
          <a:ln w="38100">
            <a:solidFill>
              <a:schemeClr val="tx1"/>
            </a:solidFill>
          </a:ln>
        </p:spPr>
        <p:txBody>
          <a:bodyPr>
            <a:normAutofit fontScale="70000" lnSpcReduction="20000"/>
          </a:bodyPr>
          <a:lstStyle/>
          <a:p>
            <a:pPr algn="ctr"/>
            <a:r>
              <a:rPr lang="ru-RU" b="1" dirty="0">
                <a:latin typeface="Verdana" pitchFamily="34" charset="0"/>
                <a:ea typeface="Verdana" pitchFamily="34" charset="0"/>
                <a:cs typeface="Verdana" pitchFamily="34" charset="0"/>
              </a:rPr>
              <a:t> </a:t>
            </a:r>
          </a:p>
          <a:p>
            <a:pPr algn="ctr"/>
            <a:r>
              <a:rPr lang="en-US" sz="3400" b="1" dirty="0">
                <a:latin typeface="Arial Black" panose="020B0A04020102020204" pitchFamily="34" charset="0"/>
                <a:ea typeface="Verdana" pitchFamily="34" charset="0"/>
                <a:cs typeface="Verdana" pitchFamily="34" charset="0"/>
              </a:rPr>
              <a:t>MILITARY DOMINATION IN SPACE</a:t>
            </a:r>
          </a:p>
          <a:p>
            <a:pPr algn="ctr"/>
            <a:endParaRPr lang="ru-RU" sz="3400" b="1" dirty="0">
              <a:latin typeface="Arial Black" panose="020B0A04020102020204" pitchFamily="34" charset="0"/>
              <a:ea typeface="Verdana" pitchFamily="34" charset="0"/>
              <a:cs typeface="Verdana" pitchFamily="34" charset="0"/>
            </a:endParaRPr>
          </a:p>
          <a:p>
            <a:pPr algn="ctr"/>
            <a:r>
              <a:rPr lang="en-US" sz="3400" b="1" dirty="0">
                <a:solidFill>
                  <a:srgbClr val="FFFF00"/>
                </a:solidFill>
                <a:latin typeface="Arial Black" panose="020B0A04020102020204" pitchFamily="34" charset="0"/>
                <a:ea typeface="Verdana" pitchFamily="34" charset="0"/>
                <a:cs typeface="Verdana" pitchFamily="34" charset="0"/>
              </a:rPr>
              <a:t>MAKING SPACE AS A WAR-FIGHTING DOMAIN</a:t>
            </a:r>
          </a:p>
          <a:p>
            <a:pPr algn="ctr"/>
            <a:endParaRPr lang="ru-RU" sz="3400" b="1" dirty="0">
              <a:solidFill>
                <a:srgbClr val="FFFF00"/>
              </a:solidFill>
              <a:latin typeface="Arial Black" panose="020B0A04020102020204" pitchFamily="34" charset="0"/>
              <a:ea typeface="Verdana" pitchFamily="34" charset="0"/>
              <a:cs typeface="Verdana" pitchFamily="34" charset="0"/>
            </a:endParaRPr>
          </a:p>
          <a:p>
            <a:pPr algn="ctr"/>
            <a:r>
              <a:rPr lang="en-US" sz="3400" b="1" dirty="0">
                <a:solidFill>
                  <a:schemeClr val="tx2">
                    <a:lumMod val="90000"/>
                  </a:schemeClr>
                </a:solidFill>
                <a:latin typeface="Arial Black" panose="020B0A04020102020204" pitchFamily="34" charset="0"/>
                <a:ea typeface="Verdana" pitchFamily="34" charset="0"/>
                <a:cs typeface="Verdana" pitchFamily="34" charset="0"/>
              </a:rPr>
              <a:t>CREATION OF SPACE-BASED STRIKE WEAPONS, </a:t>
            </a:r>
          </a:p>
          <a:p>
            <a:pPr algn="ctr"/>
            <a:r>
              <a:rPr lang="en-US" sz="3400" b="1" dirty="0">
                <a:solidFill>
                  <a:srgbClr val="3CFC41"/>
                </a:solidFill>
                <a:latin typeface="Arial Black" panose="020B0A04020102020204" pitchFamily="34" charset="0"/>
                <a:ea typeface="Verdana" pitchFamily="34" charset="0"/>
                <a:cs typeface="Verdana" pitchFamily="34" charset="0"/>
              </a:rPr>
              <a:t>INCLUDING MISSILE DEFENSE SYSTEMS</a:t>
            </a:r>
          </a:p>
          <a:p>
            <a:pPr algn="ctr"/>
            <a:r>
              <a:rPr lang="en-US" sz="3400" b="1" dirty="0">
                <a:solidFill>
                  <a:srgbClr val="3CFC41"/>
                </a:solidFill>
                <a:latin typeface="Arial Black" panose="020B0A04020102020204" pitchFamily="34" charset="0"/>
                <a:ea typeface="Verdana" pitchFamily="34" charset="0"/>
                <a:cs typeface="Verdana" pitchFamily="34" charset="0"/>
              </a:rPr>
              <a:t> </a:t>
            </a:r>
            <a:endParaRPr lang="ru-RU" sz="3400" b="1" dirty="0">
              <a:solidFill>
                <a:srgbClr val="3CFC41"/>
              </a:solidFill>
              <a:latin typeface="Arial Black" panose="020B0A04020102020204" pitchFamily="34" charset="0"/>
              <a:ea typeface="Verdana" pitchFamily="34" charset="0"/>
              <a:cs typeface="Verdana" pitchFamily="34" charset="0"/>
            </a:endParaRPr>
          </a:p>
        </p:txBody>
      </p:sp>
      <p:sp>
        <p:nvSpPr>
          <p:cNvPr id="5" name="TextBox 4">
            <a:extLst>
              <a:ext uri="{FF2B5EF4-FFF2-40B4-BE49-F238E27FC236}">
                <a16:creationId xmlns:a16="http://schemas.microsoft.com/office/drawing/2014/main" id="{B7561A9C-B865-4054-A7F3-2E14578F17D2}"/>
              </a:ext>
            </a:extLst>
          </p:cNvPr>
          <p:cNvSpPr txBox="1"/>
          <p:nvPr/>
        </p:nvSpPr>
        <p:spPr>
          <a:xfrm>
            <a:off x="480998" y="5572140"/>
            <a:ext cx="4575810" cy="276999"/>
          </a:xfrm>
          <a:prstGeom prst="rect">
            <a:avLst/>
          </a:prstGeom>
          <a:noFill/>
        </p:spPr>
        <p:txBody>
          <a:bodyPr wrap="square">
            <a:spAutoFit/>
          </a:bodyPr>
          <a:lstStyle/>
          <a:p>
            <a:r>
              <a:rPr lang="en-US" sz="1200" dirty="0">
                <a:ea typeface="Arial Unicode MS" pitchFamily="34" charset="-128"/>
                <a:cs typeface="Arial Unicode MS" pitchFamily="34" charset="-128"/>
              </a:rPr>
              <a:t>© </a:t>
            </a:r>
            <a:r>
              <a:rPr lang="en-US" sz="1200" dirty="0"/>
              <a:t>Vladimir Kozin. 2021</a:t>
            </a:r>
            <a:endParaRPr lang="ru-RU" sz="1200" dirty="0"/>
          </a:p>
        </p:txBody>
      </p:sp>
    </p:spTree>
  </p:cSld>
  <p:clrMapOvr>
    <a:masterClrMapping/>
  </p:clrMapOvr>
  <p:transition>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7813"/>
            <a:ext cx="8640960" cy="990947"/>
          </a:xfrm>
          <a:solidFill>
            <a:srgbClr val="002060"/>
          </a:solidFill>
        </p:spPr>
        <p:txBody>
          <a:bodyPr/>
          <a:lstStyle/>
          <a:p>
            <a:r>
              <a:rPr lang="en-US" sz="2400" b="1" dirty="0">
                <a:latin typeface="+mn-lt"/>
              </a:rPr>
              <a:t>10. THE DIFFERENCE BETWEEN</a:t>
            </a:r>
            <a:br>
              <a:rPr lang="en-US" sz="2400" b="1" dirty="0">
                <a:latin typeface="+mn-lt"/>
              </a:rPr>
            </a:br>
            <a:r>
              <a:rPr lang="en-US" sz="2400" b="1" dirty="0">
                <a:latin typeface="+mn-lt"/>
              </a:rPr>
              <a:t> THE COLD WAR 2.0 FROM THE COLD WAR 1.0</a:t>
            </a:r>
            <a:endParaRPr lang="ru-RU" sz="2400" b="1" dirty="0">
              <a:latin typeface="+mn-lt"/>
            </a:endParaRPr>
          </a:p>
        </p:txBody>
      </p:sp>
      <p:sp>
        <p:nvSpPr>
          <p:cNvPr id="3" name="Номер слайда 2"/>
          <p:cNvSpPr>
            <a:spLocks noGrp="1"/>
          </p:cNvSpPr>
          <p:nvPr>
            <p:ph type="sldNum" sz="quarter" idx="12"/>
          </p:nvPr>
        </p:nvSpPr>
        <p:spPr/>
        <p:txBody>
          <a:bodyPr/>
          <a:lstStyle/>
          <a:p>
            <a:pPr>
              <a:defRPr/>
            </a:pPr>
            <a:fld id="{A2CA1910-CA7C-487B-AC31-3F58B56EDFAD}" type="slidenum">
              <a:rPr lang="ru-RU" smtClean="0"/>
              <a:pPr>
                <a:defRPr/>
              </a:pPr>
              <a:t>11</a:t>
            </a:fld>
            <a:endParaRPr lang="ru-RU" dirty="0"/>
          </a:p>
        </p:txBody>
      </p:sp>
      <p:sp>
        <p:nvSpPr>
          <p:cNvPr id="4" name="Прямоугольник 3"/>
          <p:cNvSpPr/>
          <p:nvPr/>
        </p:nvSpPr>
        <p:spPr>
          <a:xfrm>
            <a:off x="395536" y="1484784"/>
            <a:ext cx="8352928" cy="3847207"/>
          </a:xfrm>
          <a:prstGeom prst="rect">
            <a:avLst/>
          </a:prstGeom>
        </p:spPr>
        <p:txBody>
          <a:bodyPr wrap="square">
            <a:spAutoFit/>
          </a:bodyPr>
          <a:lstStyle/>
          <a:p>
            <a:pPr algn="ctr">
              <a:buFont typeface="Wingdings" pitchFamily="2" charset="2"/>
              <a:buChar char="v"/>
            </a:pPr>
            <a:r>
              <a:rPr lang="en-US" b="1" dirty="0">
                <a:solidFill>
                  <a:srgbClr val="00FF99"/>
                </a:solidFill>
              </a:rPr>
              <a:t> IT SLOWED DOWN THE OVERALL ARMS CONTROL PROCESS</a:t>
            </a:r>
            <a:r>
              <a:rPr lang="ru-RU" b="1" dirty="0">
                <a:solidFill>
                  <a:srgbClr val="00FF99"/>
                </a:solidFill>
              </a:rPr>
              <a:t> </a:t>
            </a:r>
            <a:endParaRPr lang="en-US" b="1" dirty="0">
              <a:solidFill>
                <a:srgbClr val="00FF99"/>
              </a:solidFill>
            </a:endParaRPr>
          </a:p>
          <a:p>
            <a:pPr algn="ctr">
              <a:buFont typeface="Wingdings" pitchFamily="2" charset="2"/>
              <a:buChar char="v"/>
            </a:pPr>
            <a:endParaRPr lang="ru-RU" b="1" dirty="0">
              <a:solidFill>
                <a:schemeClr val="accent4">
                  <a:lumMod val="10000"/>
                </a:schemeClr>
              </a:solidFill>
            </a:endParaRPr>
          </a:p>
          <a:p>
            <a:pPr algn="ctr">
              <a:buFont typeface="Wingdings" pitchFamily="2" charset="2"/>
              <a:buChar char="v"/>
            </a:pPr>
            <a:r>
              <a:rPr lang="en-US" b="1" dirty="0"/>
              <a:t> TRIGGERED ON A TOUGH WAR-FLAGGING RHETORIC VS RUSSIA</a:t>
            </a:r>
          </a:p>
          <a:p>
            <a:pPr algn="ctr">
              <a:buFont typeface="Wingdings" pitchFamily="2" charset="2"/>
              <a:buChar char="v"/>
            </a:pPr>
            <a:endParaRPr lang="en-US" b="1" dirty="0"/>
          </a:p>
          <a:p>
            <a:pPr algn="ctr">
              <a:buFont typeface="Wingdings" pitchFamily="2" charset="2"/>
              <a:buChar char="v"/>
            </a:pPr>
            <a:r>
              <a:rPr lang="en-US" b="1" dirty="0">
                <a:solidFill>
                  <a:srgbClr val="FFFF00"/>
                </a:solidFill>
              </a:rPr>
              <a:t> USES SECRET SERVICES WHENEWER IT FEELS THAT THE USE OF MILITARY FORCES WILL BE TOO COSTLY OR TOO RISKY</a:t>
            </a:r>
            <a:endParaRPr lang="en-US" dirty="0">
              <a:solidFill>
                <a:srgbClr val="FFFF00"/>
              </a:solidFill>
            </a:endParaRPr>
          </a:p>
          <a:p>
            <a:pPr algn="ctr">
              <a:buFont typeface="Wingdings" pitchFamily="2" charset="2"/>
              <a:buChar char="v"/>
            </a:pPr>
            <a:endParaRPr lang="ru-RU" dirty="0">
              <a:solidFill>
                <a:srgbClr val="FFFF00"/>
              </a:solidFill>
            </a:endParaRPr>
          </a:p>
          <a:p>
            <a:pPr algn="ctr">
              <a:buFont typeface="Wingdings" pitchFamily="2" charset="2"/>
              <a:buChar char="v"/>
            </a:pPr>
            <a:r>
              <a:rPr lang="ru-RU" b="1" dirty="0"/>
              <a:t> </a:t>
            </a:r>
            <a:r>
              <a:rPr lang="en-US" b="1" dirty="0"/>
              <a:t>INTENSIFIED NATO MILITARY ACTIVITY NEAR RUSSIAN TERRITORY </a:t>
            </a:r>
            <a:r>
              <a:rPr lang="en-US" sz="2800" b="1" dirty="0">
                <a:solidFill>
                  <a:srgbClr val="FF33CC"/>
                </a:solidFill>
              </a:rPr>
              <a:t>BY 5 TIMES </a:t>
            </a:r>
          </a:p>
          <a:p>
            <a:pPr algn="ctr">
              <a:buFont typeface="Wingdings" pitchFamily="2" charset="2"/>
              <a:buChar char="v"/>
            </a:pPr>
            <a:endParaRPr lang="ru-RU" dirty="0"/>
          </a:p>
          <a:p>
            <a:pPr algn="ctr">
              <a:buFont typeface="Wingdings" pitchFamily="2" charset="2"/>
              <a:buChar char="v"/>
            </a:pPr>
            <a:r>
              <a:rPr lang="en-US" b="1" dirty="0">
                <a:solidFill>
                  <a:srgbClr val="00B0F0"/>
                </a:solidFill>
              </a:rPr>
              <a:t> ILLEGAL AND UNJUSTIFIED SANCTIONS HAVE BEEN IMPOSED</a:t>
            </a:r>
            <a:endParaRPr lang="ru-RU" dirty="0"/>
          </a:p>
        </p:txBody>
      </p:sp>
      <p:sp>
        <p:nvSpPr>
          <p:cNvPr id="5" name="TextBox 4"/>
          <p:cNvSpPr txBox="1"/>
          <p:nvPr/>
        </p:nvSpPr>
        <p:spPr>
          <a:xfrm>
            <a:off x="539552" y="6237312"/>
            <a:ext cx="3312368" cy="276999"/>
          </a:xfrm>
          <a:prstGeom prst="rect">
            <a:avLst/>
          </a:prstGeom>
          <a:noFill/>
        </p:spPr>
        <p:txBody>
          <a:bodyPr wrap="square" rtlCol="0">
            <a:spAutoFit/>
          </a:bodyPr>
          <a:lstStyle/>
          <a:p>
            <a:r>
              <a:rPr lang="en-US" sz="1200" dirty="0"/>
              <a:t>©Vladimir </a:t>
            </a:r>
            <a:r>
              <a:rPr lang="en-US" sz="1200" dirty="0" err="1"/>
              <a:t>Kozin</a:t>
            </a:r>
            <a:r>
              <a:rPr lang="en-US" sz="1200" dirty="0"/>
              <a:t>. 2014</a:t>
            </a:r>
            <a:endParaRPr lang="ru-RU" sz="1200" dirty="0"/>
          </a:p>
        </p:txBody>
      </p:sp>
    </p:spTree>
  </p:cSld>
  <p:clrMapOvr>
    <a:masterClrMapping/>
  </p:clrMapOvr>
  <p:transition>
    <p:pull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BA9878A-8257-48A1-8877-59BFD0276B41}" type="slidenum">
              <a:rPr lang="ru-RU" smtClean="0"/>
              <a:pPr>
                <a:defRPr/>
              </a:pPr>
              <a:t>12</a:t>
            </a:fld>
            <a:endParaRPr lang="ru-RU" dirty="0"/>
          </a:p>
        </p:txBody>
      </p:sp>
      <p:sp>
        <p:nvSpPr>
          <p:cNvPr id="3" name="TextBox 2"/>
          <p:cNvSpPr txBox="1"/>
          <p:nvPr/>
        </p:nvSpPr>
        <p:spPr>
          <a:xfrm>
            <a:off x="251520" y="3573016"/>
            <a:ext cx="8640959" cy="230832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57150">
            <a:solidFill>
              <a:schemeClr val="tx1"/>
            </a:solidFill>
          </a:ln>
        </p:spPr>
        <p:txBody>
          <a:bodyPr wrap="square" rtlCol="0">
            <a:spAutoFit/>
          </a:bodyPr>
          <a:lstStyle/>
          <a:p>
            <a:pPr algn="ctr"/>
            <a:r>
              <a:rPr lang="en-US" sz="2400" b="1" dirty="0"/>
              <a:t> </a:t>
            </a:r>
          </a:p>
          <a:p>
            <a:pPr algn="ctr"/>
            <a:r>
              <a:rPr lang="en-US" sz="2400" b="1" dirty="0">
                <a:solidFill>
                  <a:schemeClr val="bg2">
                    <a:lumMod val="10000"/>
                    <a:lumOff val="90000"/>
                  </a:schemeClr>
                </a:solidFill>
              </a:rPr>
              <a:t>20</a:t>
            </a:r>
            <a:r>
              <a:rPr lang="en-US" sz="2400" b="1" baseline="30000" dirty="0">
                <a:solidFill>
                  <a:schemeClr val="bg2">
                    <a:lumMod val="10000"/>
                    <a:lumOff val="90000"/>
                  </a:schemeClr>
                </a:solidFill>
              </a:rPr>
              <a:t>th </a:t>
            </a:r>
            <a:r>
              <a:rPr lang="en-US" sz="2400" b="1" dirty="0">
                <a:solidFill>
                  <a:schemeClr val="bg2">
                    <a:lumMod val="10000"/>
                    <a:lumOff val="90000"/>
                  </a:schemeClr>
                </a:solidFill>
              </a:rPr>
              <a:t>CENTURY= </a:t>
            </a:r>
            <a:r>
              <a:rPr lang="en-US" sz="2400" b="1" dirty="0">
                <a:solidFill>
                  <a:schemeClr val="bg1">
                    <a:lumMod val="60000"/>
                    <a:lumOff val="40000"/>
                  </a:schemeClr>
                </a:solidFill>
              </a:rPr>
              <a:t>NUCLEAR ARMS RACE AGE</a:t>
            </a:r>
            <a:endParaRPr lang="ru-RU" sz="2400" b="1" dirty="0">
              <a:solidFill>
                <a:schemeClr val="bg1">
                  <a:lumMod val="60000"/>
                  <a:lumOff val="40000"/>
                </a:schemeClr>
              </a:solidFill>
            </a:endParaRPr>
          </a:p>
          <a:p>
            <a:pPr algn="ctr"/>
            <a:r>
              <a:rPr lang="en-US" sz="2400" b="1" dirty="0">
                <a:solidFill>
                  <a:schemeClr val="bg2">
                    <a:lumMod val="10000"/>
                    <a:lumOff val="90000"/>
                  </a:schemeClr>
                </a:solidFill>
              </a:rPr>
              <a:t>21</a:t>
            </a:r>
            <a:r>
              <a:rPr lang="en-US" sz="2400" b="1" baseline="30000" dirty="0">
                <a:solidFill>
                  <a:schemeClr val="bg2">
                    <a:lumMod val="10000"/>
                    <a:lumOff val="90000"/>
                  </a:schemeClr>
                </a:solidFill>
              </a:rPr>
              <a:t>st </a:t>
            </a:r>
            <a:r>
              <a:rPr lang="en-US" sz="2400" b="1" dirty="0">
                <a:solidFill>
                  <a:schemeClr val="bg2">
                    <a:lumMod val="10000"/>
                    <a:lumOff val="90000"/>
                  </a:schemeClr>
                </a:solidFill>
              </a:rPr>
              <a:t>CENTURY= </a:t>
            </a:r>
            <a:r>
              <a:rPr lang="en-US" sz="2400" b="1" dirty="0">
                <a:solidFill>
                  <a:schemeClr val="bg1">
                    <a:lumMod val="60000"/>
                    <a:lumOff val="40000"/>
                  </a:schemeClr>
                </a:solidFill>
              </a:rPr>
              <a:t>NUCLEAR ARMS RACE AGE</a:t>
            </a:r>
            <a:r>
              <a:rPr lang="en-US" sz="2400" b="1" dirty="0">
                <a:solidFill>
                  <a:srgbClr val="66FF99"/>
                </a:solidFill>
              </a:rPr>
              <a:t>, </a:t>
            </a:r>
            <a:r>
              <a:rPr lang="en-US" sz="2400" b="1" dirty="0">
                <a:solidFill>
                  <a:srgbClr val="FFFF00"/>
                </a:solidFill>
              </a:rPr>
              <a:t>MISSILE DEFENSE ARMS RACE AGE</a:t>
            </a:r>
            <a:r>
              <a:rPr lang="en-US" sz="2400" b="1" dirty="0">
                <a:solidFill>
                  <a:srgbClr val="66FF99"/>
                </a:solidFill>
              </a:rPr>
              <a:t> &amp; SPACE ARMS RACE  AGE</a:t>
            </a:r>
          </a:p>
          <a:p>
            <a:pPr algn="ctr"/>
            <a:endParaRPr lang="ru-RU" sz="2400" b="1" dirty="0">
              <a:solidFill>
                <a:schemeClr val="tx2">
                  <a:lumMod val="75000"/>
                </a:schemeClr>
              </a:solidFill>
            </a:endParaRPr>
          </a:p>
        </p:txBody>
      </p:sp>
      <p:sp>
        <p:nvSpPr>
          <p:cNvPr id="9" name="TextBox 8"/>
          <p:cNvSpPr txBox="1"/>
          <p:nvPr/>
        </p:nvSpPr>
        <p:spPr>
          <a:xfrm rot="10800000" flipV="1">
            <a:off x="317543" y="1467789"/>
            <a:ext cx="8568951" cy="707886"/>
          </a:xfrm>
          <a:prstGeom prst="rect">
            <a:avLst/>
          </a:prstGeom>
          <a:solidFill>
            <a:srgbClr val="C00000"/>
          </a:solidFill>
          <a:ln w="38100">
            <a:solidFill>
              <a:schemeClr val="tx1"/>
            </a:solidFill>
          </a:ln>
        </p:spPr>
        <p:txBody>
          <a:bodyPr wrap="square" rtlCol="0">
            <a:spAutoFit/>
          </a:bodyPr>
          <a:lstStyle/>
          <a:p>
            <a:pPr algn="ctr"/>
            <a:r>
              <a:rPr lang="en-US" sz="2000" b="1" dirty="0"/>
              <a:t>NUCLEAR ARMS REDUCTIONS PROCESS HAS STALLED, WITH NO HOPES FOR ITS PROMPT RESUMPTION</a:t>
            </a:r>
            <a:endParaRPr lang="ru-RU" sz="2000" dirty="0"/>
          </a:p>
        </p:txBody>
      </p:sp>
      <p:sp>
        <p:nvSpPr>
          <p:cNvPr id="10" name="TextBox 9"/>
          <p:cNvSpPr txBox="1"/>
          <p:nvPr/>
        </p:nvSpPr>
        <p:spPr>
          <a:xfrm>
            <a:off x="287523" y="2502832"/>
            <a:ext cx="8568951" cy="707886"/>
          </a:xfrm>
          <a:prstGeom prst="rect">
            <a:avLst/>
          </a:prstGeom>
          <a:blipFill>
            <a:blip r:embed="rId2"/>
            <a:tile tx="0" ty="0" sx="100000" sy="100000" flip="none" algn="tl"/>
          </a:blipFill>
          <a:ln w="38100">
            <a:solidFill>
              <a:srgbClr val="92D050"/>
            </a:solidFill>
          </a:ln>
        </p:spPr>
        <p:txBody>
          <a:bodyPr wrap="square" rtlCol="0">
            <a:spAutoFit/>
          </a:bodyPr>
          <a:lstStyle/>
          <a:p>
            <a:pPr algn="ctr"/>
            <a:r>
              <a:rPr lang="en-US" sz="2000" b="1" dirty="0"/>
              <a:t>CHANCES FOR EMPLOYMENT OF NUCLEAR WEAPONS</a:t>
            </a:r>
          </a:p>
          <a:p>
            <a:pPr algn="ctr"/>
            <a:r>
              <a:rPr lang="en-US" sz="2000" b="1" dirty="0"/>
              <a:t>IN 2014-2021 HAVE GREATELY INCREASED</a:t>
            </a:r>
            <a:endParaRPr lang="ru-RU" sz="2000" dirty="0">
              <a:solidFill>
                <a:schemeClr val="accent4">
                  <a:lumMod val="10000"/>
                </a:schemeClr>
              </a:solidFill>
            </a:endParaRPr>
          </a:p>
        </p:txBody>
      </p:sp>
      <p:sp>
        <p:nvSpPr>
          <p:cNvPr id="11" name="TextBox 10"/>
          <p:cNvSpPr txBox="1"/>
          <p:nvPr/>
        </p:nvSpPr>
        <p:spPr>
          <a:xfrm>
            <a:off x="467544" y="5966639"/>
            <a:ext cx="3322712" cy="276999"/>
          </a:xfrm>
          <a:prstGeom prst="rect">
            <a:avLst/>
          </a:prstGeom>
          <a:noFill/>
        </p:spPr>
        <p:txBody>
          <a:bodyPr wrap="square" rtlCol="0">
            <a:spAutoFit/>
          </a:bodyPr>
          <a:lstStyle/>
          <a:p>
            <a:r>
              <a:rPr lang="en-US" sz="1200" dirty="0"/>
              <a:t>©  Vladimir Kozin.  2021</a:t>
            </a:r>
            <a:endParaRPr lang="ru-RU" dirty="0"/>
          </a:p>
        </p:txBody>
      </p:sp>
      <p:sp>
        <p:nvSpPr>
          <p:cNvPr id="4" name="TextBox 3">
            <a:extLst>
              <a:ext uri="{FF2B5EF4-FFF2-40B4-BE49-F238E27FC236}">
                <a16:creationId xmlns:a16="http://schemas.microsoft.com/office/drawing/2014/main" id="{325C6294-5032-4878-A6B0-E8E9314BAAE7}"/>
              </a:ext>
            </a:extLst>
          </p:cNvPr>
          <p:cNvSpPr txBox="1"/>
          <p:nvPr/>
        </p:nvSpPr>
        <p:spPr>
          <a:xfrm>
            <a:off x="827584" y="548680"/>
            <a:ext cx="7632848" cy="400110"/>
          </a:xfrm>
          <a:prstGeom prst="rect">
            <a:avLst/>
          </a:prstGeom>
          <a:noFill/>
        </p:spPr>
        <p:txBody>
          <a:bodyPr wrap="square" rtlCol="0">
            <a:spAutoFit/>
          </a:bodyPr>
          <a:lstStyle/>
          <a:p>
            <a:pPr algn="ctr"/>
            <a:r>
              <a:rPr lang="en-US" sz="2000" b="1" dirty="0">
                <a:solidFill>
                  <a:srgbClr val="66FF99"/>
                </a:solidFill>
                <a:latin typeface="Arial Black" panose="020B0A04020102020204" pitchFamily="34" charset="0"/>
              </a:rPr>
              <a:t>11. THREE ARMS RACES: ONE OLD + TWO NEW</a:t>
            </a:r>
            <a:endParaRPr lang="ru-RU" sz="2000" b="1" dirty="0">
              <a:solidFill>
                <a:srgbClr val="66FF99"/>
              </a:solidFill>
              <a:latin typeface="Arial Black" panose="020B0A04020102020204" pitchFamily="34" charset="0"/>
            </a:endParaRPr>
          </a:p>
        </p:txBody>
      </p:sp>
    </p:spTree>
    <p:extLst>
      <p:ext uri="{BB962C8B-B14F-4D97-AF65-F5344CB8AC3E}">
        <p14:creationId xmlns:p14="http://schemas.microsoft.com/office/powerpoint/2010/main" val="2833717764"/>
      </p:ext>
    </p:extLst>
  </p:cSld>
  <p:clrMapOvr>
    <a:masterClrMapping/>
  </p:clrMapOvr>
  <p:transition>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553211" y="6027126"/>
            <a:ext cx="2376518" cy="422031"/>
          </a:xfrm>
        </p:spPr>
        <p:txBody>
          <a:bodyPr/>
          <a:lstStyle/>
          <a:p>
            <a:pPr>
              <a:defRPr/>
            </a:pPr>
            <a:fld id="{DCCC5E07-8477-4085-90D0-C99A30D1D13D}" type="slidenum">
              <a:rPr lang="ru-RU" smtClean="0"/>
              <a:pPr>
                <a:defRPr/>
              </a:pPr>
              <a:t>13</a:t>
            </a:fld>
            <a:endParaRPr lang="ru-RU" dirty="0"/>
          </a:p>
        </p:txBody>
      </p:sp>
      <p:sp>
        <p:nvSpPr>
          <p:cNvPr id="3" name="Прямоугольник 2"/>
          <p:cNvSpPr/>
          <p:nvPr/>
        </p:nvSpPr>
        <p:spPr bwMode="auto">
          <a:xfrm>
            <a:off x="266642" y="580534"/>
            <a:ext cx="8663087" cy="525638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57150" cap="flat" cmpd="sng" algn="ctr">
            <a:solidFill>
              <a:schemeClr val="tx1"/>
            </a:solidFill>
            <a:prstDash val="solid"/>
            <a:round/>
            <a:headEnd type="none" w="med" len="med"/>
            <a:tailEnd type="none" w="med" len="med"/>
          </a:ln>
          <a:effectLst/>
        </p:spPr>
        <p:txBody>
          <a:bodyPr vert="horz" wrap="square" lIns="88417" tIns="44209" rIns="88417" bIns="44209" numCol="1" rtlCol="0" anchor="t" anchorCtr="0" compatLnSpc="1">
            <a:prstTxWarp prst="textNoShape">
              <a:avLst/>
            </a:prstTxWarp>
          </a:bodyPr>
          <a:lstStyle/>
          <a:p>
            <a:pPr algn="ctr" eaLnBrk="0" fontAlgn="base" hangingPunct="0">
              <a:spcBef>
                <a:spcPct val="0"/>
              </a:spcBef>
              <a:spcAft>
                <a:spcPct val="0"/>
              </a:spcAft>
            </a:pPr>
            <a:endParaRPr lang="ru-RU" sz="1015" dirty="0">
              <a:latin typeface="Arial" charset="0"/>
            </a:endParaRPr>
          </a:p>
        </p:txBody>
      </p:sp>
      <p:sp>
        <p:nvSpPr>
          <p:cNvPr id="4" name="TextBox 3"/>
          <p:cNvSpPr txBox="1"/>
          <p:nvPr/>
        </p:nvSpPr>
        <p:spPr>
          <a:xfrm>
            <a:off x="404187" y="729033"/>
            <a:ext cx="8335626" cy="4735297"/>
          </a:xfrm>
          <a:prstGeom prst="rect">
            <a:avLst/>
          </a:prstGeom>
          <a:solidFill>
            <a:srgbClr val="002060"/>
          </a:solidFill>
        </p:spPr>
        <p:txBody>
          <a:bodyPr wrap="square" lIns="88417" tIns="44209" rIns="88417" bIns="44209" rtlCol="0">
            <a:spAutoFit/>
          </a:bodyPr>
          <a:lstStyle/>
          <a:p>
            <a:pPr lvl="0"/>
            <a:endParaRPr lang="en-US" sz="1108" b="1" dirty="0">
              <a:solidFill>
                <a:srgbClr val="FFFF00"/>
              </a:solidFill>
            </a:endParaRPr>
          </a:p>
          <a:p>
            <a:pPr lvl="0"/>
            <a:r>
              <a:rPr lang="en-US" sz="1108" b="1" dirty="0">
                <a:solidFill>
                  <a:srgbClr val="FFFF00"/>
                </a:solidFill>
              </a:rPr>
              <a:t>(</a:t>
            </a:r>
            <a:r>
              <a:rPr lang="ru-RU" sz="1108" b="1" dirty="0">
                <a:solidFill>
                  <a:srgbClr val="FFFF00"/>
                </a:solidFill>
              </a:rPr>
              <a:t>1)</a:t>
            </a:r>
            <a:r>
              <a:rPr lang="en-US" sz="1108" b="1" dirty="0">
                <a:solidFill>
                  <a:srgbClr val="FFFF00"/>
                </a:solidFill>
              </a:rPr>
              <a:t> an agreement on the mutual non-use of nuclear weapons in a first strike, and as an intermediate step toward this goal – to formulate a mutually acceptable strategy of “defensive nuclear deterrence that threatens no one”; </a:t>
            </a:r>
            <a:r>
              <a:rPr lang="en-US" sz="1108" b="1" dirty="0">
                <a:solidFill>
                  <a:srgbClr val="5FF9F5"/>
                </a:solidFill>
              </a:rPr>
              <a:t>TPNW should be signed and ratified by all 9 NW states</a:t>
            </a:r>
            <a:endParaRPr lang="ru-RU" sz="1108" b="1" dirty="0">
              <a:solidFill>
                <a:srgbClr val="5FF9F5"/>
              </a:solidFill>
            </a:endParaRPr>
          </a:p>
          <a:p>
            <a:endParaRPr lang="en-US" sz="1108" b="1" dirty="0"/>
          </a:p>
          <a:p>
            <a:r>
              <a:rPr lang="en-US" sz="1108" b="1" dirty="0"/>
              <a:t>(2) an accord on complete withdrawal of the </a:t>
            </a:r>
            <a:r>
              <a:rPr lang="en-US" sz="1108" b="1" dirty="0">
                <a:solidFill>
                  <a:srgbClr val="FFFF00"/>
                </a:solidFill>
              </a:rPr>
              <a:t>U.S. tactical nuclear weapons </a:t>
            </a:r>
            <a:r>
              <a:rPr lang="en-US" sz="1108" b="1" dirty="0"/>
              <a:t>from the European continent and the Asian part of Turkey; </a:t>
            </a:r>
            <a:endParaRPr lang="ru-RU" sz="1108" b="1" dirty="0"/>
          </a:p>
          <a:p>
            <a:endParaRPr lang="en-US" sz="1108" b="1" dirty="0"/>
          </a:p>
          <a:p>
            <a:r>
              <a:rPr lang="en-US" sz="1108" b="1" dirty="0"/>
              <a:t>(3) the USA and Romania should sign an agreement on freezing of the operational use of the U.S. MD complex in </a:t>
            </a:r>
            <a:r>
              <a:rPr lang="en-US" sz="1108" b="1" dirty="0">
                <a:solidFill>
                  <a:srgbClr val="FFFF00"/>
                </a:solidFill>
              </a:rPr>
              <a:t>Romania</a:t>
            </a:r>
            <a:r>
              <a:rPr lang="en-US" sz="1108" b="1" dirty="0"/>
              <a:t> and full withdrawal of all BMD interceptors installed there, to the territory of the United States; the USA and </a:t>
            </a:r>
            <a:r>
              <a:rPr lang="en-US" sz="1108" b="1" dirty="0">
                <a:solidFill>
                  <a:srgbClr val="FFFF00"/>
                </a:solidFill>
              </a:rPr>
              <a:t>Poland</a:t>
            </a:r>
            <a:r>
              <a:rPr lang="en-US" sz="1108" b="1" dirty="0"/>
              <a:t> have to draft an accord on freezing of construction of a similar MD complex in Poland for an indefinite period of time; a new </a:t>
            </a:r>
            <a:r>
              <a:rPr lang="en-US" sz="1108" b="1" dirty="0">
                <a:solidFill>
                  <a:schemeClr val="bg1">
                    <a:lumMod val="60000"/>
                    <a:lumOff val="40000"/>
                  </a:schemeClr>
                </a:solidFill>
              </a:rPr>
              <a:t>multilateral ABM Treaty </a:t>
            </a:r>
            <a:r>
              <a:rPr lang="en-US" sz="1108" b="1" dirty="0"/>
              <a:t>on limiting the number of MD interceptors and their geographical deployments should be also elaborated;</a:t>
            </a:r>
            <a:endParaRPr lang="ru-RU" sz="1108" b="1" dirty="0"/>
          </a:p>
          <a:p>
            <a:endParaRPr lang="en-US" sz="1108" b="1" dirty="0"/>
          </a:p>
          <a:p>
            <a:r>
              <a:rPr lang="en-US" sz="1108" b="1" dirty="0"/>
              <a:t>(4) NATO must </a:t>
            </a:r>
            <a:r>
              <a:rPr lang="en-US" sz="1108" b="1" dirty="0">
                <a:solidFill>
                  <a:srgbClr val="FFFF00"/>
                </a:solidFill>
              </a:rPr>
              <a:t>return all its conventional forces deployed in Eastern and Southern Europe after April 1</a:t>
            </a:r>
            <a:r>
              <a:rPr lang="en-US" sz="1108" b="1" baseline="30000" dirty="0">
                <a:solidFill>
                  <a:srgbClr val="FFFF00"/>
                </a:solidFill>
              </a:rPr>
              <a:t>st</a:t>
            </a:r>
            <a:r>
              <a:rPr lang="en-US" sz="1108" b="1" dirty="0">
                <a:solidFill>
                  <a:srgbClr val="FFFF00"/>
                </a:solidFill>
              </a:rPr>
              <a:t>, 2014 to their original positions;</a:t>
            </a:r>
            <a:endParaRPr lang="ru-RU" sz="1108" b="1" dirty="0">
              <a:solidFill>
                <a:srgbClr val="FFFF00"/>
              </a:solidFill>
            </a:endParaRPr>
          </a:p>
          <a:p>
            <a:endParaRPr lang="en-US" sz="1108" b="1" dirty="0"/>
          </a:p>
          <a:p>
            <a:r>
              <a:rPr lang="en-US" sz="1108" b="1" dirty="0"/>
              <a:t>(5) NATO must cancel the “Baltic Air Policing” operation in three Baltic nations near the Russian borders;</a:t>
            </a:r>
            <a:endParaRPr lang="ru-RU" sz="1108" b="1" dirty="0"/>
          </a:p>
          <a:p>
            <a:r>
              <a:rPr lang="en-US" sz="1108" b="1" dirty="0"/>
              <a:t> </a:t>
            </a:r>
          </a:p>
          <a:p>
            <a:r>
              <a:rPr lang="en-US" sz="1108" b="1" dirty="0">
                <a:solidFill>
                  <a:srgbClr val="5FF9F5"/>
                </a:solidFill>
              </a:rPr>
              <a:t>(6) the USA and NATO should cancel the policy to deploy the space-based weapons in space;</a:t>
            </a:r>
            <a:endParaRPr lang="ru-RU" sz="1108" b="1" dirty="0">
              <a:solidFill>
                <a:srgbClr val="5FF9F5"/>
              </a:solidFill>
            </a:endParaRPr>
          </a:p>
          <a:p>
            <a:endParaRPr lang="en-US" sz="1108" b="1" dirty="0"/>
          </a:p>
          <a:p>
            <a:r>
              <a:rPr lang="en-US" sz="1108" b="1" dirty="0"/>
              <a:t>(7) finally, there is a need to hold in Belgrade or in Geneva a qualitatively new Conference on Security and Cooperation in Europe with the participation of all European states, as well as the United States and Canada, which would put an end to unnecessary and dangerous military confrontation on the continent, initiated by the leading countries of the Alliance.</a:t>
            </a:r>
          </a:p>
          <a:p>
            <a:endParaRPr lang="ru-RU" sz="1385" b="1" dirty="0"/>
          </a:p>
        </p:txBody>
      </p:sp>
      <p:sp>
        <p:nvSpPr>
          <p:cNvPr id="5" name="TextBox 4"/>
          <p:cNvSpPr txBox="1"/>
          <p:nvPr/>
        </p:nvSpPr>
        <p:spPr>
          <a:xfrm>
            <a:off x="428600" y="202941"/>
            <a:ext cx="8501129" cy="288118"/>
          </a:xfrm>
          <a:prstGeom prst="rect">
            <a:avLst/>
          </a:prstGeom>
          <a:noFill/>
        </p:spPr>
        <p:txBody>
          <a:bodyPr wrap="square" lIns="88417" tIns="44209" rIns="88417" bIns="44209" rtlCol="0">
            <a:spAutoFit/>
          </a:bodyPr>
          <a:lstStyle/>
          <a:p>
            <a:pPr algn="ctr"/>
            <a:r>
              <a:rPr lang="en-US" sz="1292" b="1" dirty="0">
                <a:latin typeface="Arial Black" panose="020B0A04020102020204" pitchFamily="34" charset="0"/>
              </a:rPr>
              <a:t>12. PRACTICAL SUGGESTIONS (FIRST ANNOUNCED BY ME IN 2016 IN ATHENS) </a:t>
            </a:r>
            <a:endParaRPr lang="ru-RU" sz="1292" b="1" dirty="0">
              <a:latin typeface="Arial Black" panose="020B0A04020102020204" pitchFamily="34" charset="0"/>
            </a:endParaRPr>
          </a:p>
        </p:txBody>
      </p:sp>
      <p:sp>
        <p:nvSpPr>
          <p:cNvPr id="6" name="TextBox 5"/>
          <p:cNvSpPr txBox="1"/>
          <p:nvPr/>
        </p:nvSpPr>
        <p:spPr>
          <a:xfrm>
            <a:off x="285721" y="6132656"/>
            <a:ext cx="2500330" cy="444443"/>
          </a:xfrm>
          <a:prstGeom prst="rect">
            <a:avLst/>
          </a:prstGeom>
          <a:noFill/>
        </p:spPr>
        <p:txBody>
          <a:bodyPr wrap="square" lIns="88417" tIns="44209" rIns="88417" bIns="44209" rtlCol="0">
            <a:spAutoFit/>
          </a:bodyPr>
          <a:lstStyle/>
          <a:p>
            <a:r>
              <a:rPr lang="en-US" sz="1108" dirty="0"/>
              <a:t>©  Vladimir Kozin.  2021</a:t>
            </a:r>
          </a:p>
          <a:p>
            <a:pPr>
              <a:buFont typeface="Verdana" pitchFamily="34" charset="0"/>
              <a:buNone/>
            </a:pPr>
            <a:endParaRPr lang="ru-RU" sz="1200" dirty="0">
              <a:solidFill>
                <a:srgbClr val="FFFF00"/>
              </a:solidFill>
              <a:latin typeface="Verdana" pitchFamily="34" charset="0"/>
              <a:ea typeface="Arial Unicode MS" pitchFamily="34" charset="-128"/>
              <a:cs typeface="Arial Unicode MS" pitchFamily="34" charset="-128"/>
            </a:endParaRPr>
          </a:p>
        </p:txBody>
      </p:sp>
    </p:spTree>
  </p:cSld>
  <p:clrMapOvr>
    <a:masterClrMapping/>
  </p:clrMapOvr>
  <p:transition>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BA9878A-8257-48A1-8877-59BFD0276B41}" type="slidenum">
              <a:rPr lang="ru-RU" smtClean="0"/>
              <a:pPr>
                <a:defRPr/>
              </a:pPr>
              <a:t>2</a:t>
            </a:fld>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323528" y="260648"/>
            <a:ext cx="8496944" cy="5400600"/>
          </a:xfrm>
          <a:prstGeom prst="rect">
            <a:avLst/>
          </a:prstGeom>
          <a:noFill/>
          <a:ln w="9525">
            <a:noFill/>
            <a:miter lim="800000"/>
            <a:headEnd/>
            <a:tailEnd/>
          </a:ln>
          <a:effectLst/>
        </p:spPr>
      </p:pic>
    </p:spTree>
  </p:cSld>
  <p:clrMapOvr>
    <a:masterClrMapping/>
  </p:clrMapOvr>
  <p:transition>
    <p:pull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Vladimir.Kozin\Desktop\1.Книга СНВ США.Последний вариант.2016ю Сентябрь\В12.jpg"/>
          <p:cNvPicPr>
            <a:picLocks noChangeAspect="1" noChangeArrowheads="1"/>
          </p:cNvPicPr>
          <p:nvPr/>
        </p:nvPicPr>
        <p:blipFill>
          <a:blip r:embed="rId2"/>
          <a:srcRect/>
          <a:stretch>
            <a:fillRect/>
          </a:stretch>
        </p:blipFill>
        <p:spPr bwMode="auto">
          <a:xfrm>
            <a:off x="347958" y="315590"/>
            <a:ext cx="8448084" cy="5787270"/>
          </a:xfrm>
          <a:prstGeom prst="rect">
            <a:avLst/>
          </a:prstGeom>
          <a:noFill/>
        </p:spPr>
      </p:pic>
      <p:sp>
        <p:nvSpPr>
          <p:cNvPr id="4" name="TextBox 3"/>
          <p:cNvSpPr txBox="1"/>
          <p:nvPr/>
        </p:nvSpPr>
        <p:spPr>
          <a:xfrm>
            <a:off x="533400" y="4306408"/>
            <a:ext cx="5806440" cy="1015663"/>
          </a:xfrm>
          <a:prstGeom prst="rect">
            <a:avLst/>
          </a:prstGeom>
          <a:solidFill>
            <a:srgbClr val="FFFF00"/>
          </a:solidFill>
          <a:ln w="57150">
            <a:solidFill>
              <a:schemeClr val="accent4">
                <a:lumMod val="10000"/>
              </a:schemeClr>
            </a:solidFill>
          </a:ln>
        </p:spPr>
        <p:txBody>
          <a:bodyPr wrap="square" rtlCol="0">
            <a:spAutoFit/>
          </a:bodyPr>
          <a:lstStyle/>
          <a:p>
            <a:pPr algn="ctr"/>
            <a:r>
              <a:rPr lang="en-US" sz="2000" b="1" dirty="0">
                <a:solidFill>
                  <a:srgbClr val="002060"/>
                </a:solidFill>
              </a:rPr>
              <a:t>2. NEW U.S. NUCLEAR BOMB</a:t>
            </a:r>
          </a:p>
          <a:p>
            <a:pPr algn="ctr"/>
            <a:r>
              <a:rPr lang="ru-RU" sz="2000" b="1" dirty="0">
                <a:solidFill>
                  <a:srgbClr val="FF0000"/>
                </a:solidFill>
              </a:rPr>
              <a:t>В 61-12</a:t>
            </a:r>
            <a:r>
              <a:rPr lang="en-US" sz="2000" b="1" dirty="0">
                <a:solidFill>
                  <a:srgbClr val="FF0000"/>
                </a:solidFill>
              </a:rPr>
              <a:t> </a:t>
            </a:r>
            <a:r>
              <a:rPr lang="en-US" sz="2000" b="1" dirty="0">
                <a:solidFill>
                  <a:schemeClr val="accent4">
                    <a:lumMod val="10000"/>
                  </a:schemeClr>
                </a:solidFill>
              </a:rPr>
              <a:t>TO BE DEPLOYED IN EUROPE: </a:t>
            </a:r>
          </a:p>
          <a:p>
            <a:pPr algn="ctr"/>
            <a:r>
              <a:rPr lang="en-US" sz="2000" b="1" dirty="0">
                <a:solidFill>
                  <a:srgbClr val="002060"/>
                </a:solidFill>
              </a:rPr>
              <a:t>FROM 0,3 kt to 50 kt</a:t>
            </a:r>
            <a:endParaRPr lang="ru-RU" sz="2000" b="1" dirty="0">
              <a:solidFill>
                <a:srgbClr val="002060"/>
              </a:solidFill>
            </a:endParaRPr>
          </a:p>
        </p:txBody>
      </p:sp>
    </p:spTree>
  </p:cSld>
  <p:clrMapOvr>
    <a:masterClrMapping/>
  </p:clrMapOvr>
  <p:transition>
    <p:pull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500" y="274638"/>
            <a:ext cx="8739218" cy="1143000"/>
          </a:xfrm>
        </p:spPr>
        <p:txBody>
          <a:bodyPr/>
          <a:lstStyle/>
          <a:p>
            <a:r>
              <a:rPr lang="en-US" b="1" dirty="0"/>
              <a:t> </a:t>
            </a:r>
            <a:r>
              <a:rPr lang="en-US" sz="2000" b="1" dirty="0">
                <a:latin typeface="Arial Black" panose="020B0A04020102020204" pitchFamily="34" charset="0"/>
              </a:rPr>
              <a:t>3. U.S. strategic non-nuclear capabilities in </a:t>
            </a:r>
            <a:r>
              <a:rPr lang="en-US" sz="2000" b="1" dirty="0">
                <a:solidFill>
                  <a:srgbClr val="5FF9F5"/>
                </a:solidFill>
                <a:latin typeface="Arial Black" panose="020B0A04020102020204" pitchFamily="34" charset="0"/>
              </a:rPr>
              <a:t>SSGN</a:t>
            </a:r>
            <a:r>
              <a:rPr lang="ru-RU" sz="2000" b="1" dirty="0">
                <a:solidFill>
                  <a:srgbClr val="5FF9F5"/>
                </a:solidFill>
                <a:latin typeface="Arial Black" panose="020B0A04020102020204" pitchFamily="34" charset="0"/>
              </a:rPr>
              <a:t>:</a:t>
            </a:r>
            <a:r>
              <a:rPr lang="en-US" sz="2000" b="1" dirty="0">
                <a:solidFill>
                  <a:srgbClr val="5FF9F5"/>
                </a:solidFill>
                <a:latin typeface="Arial Black" panose="020B0A04020102020204" pitchFamily="34" charset="0"/>
              </a:rPr>
              <a:t>726-729</a:t>
            </a:r>
            <a:endParaRPr lang="ru-RU" sz="2000" b="1" dirty="0">
              <a:solidFill>
                <a:srgbClr val="5FF9F5"/>
              </a:solidFill>
              <a:latin typeface="Arial Black" panose="020B0A04020102020204" pitchFamily="34" charset="0"/>
            </a:endParaRPr>
          </a:p>
        </p:txBody>
      </p:sp>
      <p:sp>
        <p:nvSpPr>
          <p:cNvPr id="11268" name="Rectangle 4"/>
          <p:cNvSpPr>
            <a:spLocks noChangeArrowheads="1"/>
          </p:cNvSpPr>
          <p:nvPr/>
        </p:nvSpPr>
        <p:spPr bwMode="auto">
          <a:xfrm>
            <a:off x="400566" y="1846413"/>
            <a:ext cx="3069355" cy="1357322"/>
          </a:xfrm>
          <a:prstGeom prst="rect">
            <a:avLst/>
          </a:prstGeom>
          <a:solidFill>
            <a:schemeClr val="accent1"/>
          </a:solidFill>
          <a:ln w="38100">
            <a:solidFill>
              <a:schemeClr val="tx1"/>
            </a:solidFill>
            <a:miter lim="800000"/>
            <a:headEnd/>
            <a:tailEnd/>
          </a:ln>
          <a:effectLst>
            <a:outerShdw blurRad="50800" dist="38100" algn="l" rotWithShape="0">
              <a:prstClr val="black">
                <a:alpha val="40000"/>
              </a:prstClr>
            </a:outerShdw>
          </a:effectLst>
        </p:spPr>
        <p:txBody>
          <a:bodyPr wrap="none" anchor="ctr"/>
          <a:lstStyle/>
          <a:p>
            <a:pPr algn="ctr" eaLnBrk="0" hangingPunct="0"/>
            <a:r>
              <a:rPr lang="en-US" sz="2800" b="1" dirty="0"/>
              <a:t>154 SLCM x 4</a:t>
            </a:r>
            <a:endParaRPr lang="ru-RU" sz="2800" b="1" dirty="0"/>
          </a:p>
          <a:p>
            <a:pPr algn="ctr" eaLnBrk="0" hangingPunct="0"/>
            <a:r>
              <a:rPr lang="en-US" sz="2800" b="1" dirty="0"/>
              <a:t>=</a:t>
            </a:r>
            <a:r>
              <a:rPr lang="ru-RU" sz="2800" b="1" dirty="0"/>
              <a:t> </a:t>
            </a:r>
            <a:r>
              <a:rPr lang="en-US" sz="2800" b="1" dirty="0"/>
              <a:t>616</a:t>
            </a:r>
            <a:r>
              <a:rPr lang="ru-RU" sz="2800" b="1" dirty="0"/>
              <a:t> </a:t>
            </a:r>
            <a:r>
              <a:rPr lang="en-US" sz="2800" b="1" dirty="0"/>
              <a:t>SLCM</a:t>
            </a:r>
            <a:endParaRPr lang="ru-RU" sz="2800" b="1" dirty="0"/>
          </a:p>
        </p:txBody>
      </p:sp>
      <p:sp>
        <p:nvSpPr>
          <p:cNvPr id="11269" name="Text Box 5"/>
          <p:cNvSpPr txBox="1">
            <a:spLocks noChangeArrowheads="1"/>
          </p:cNvSpPr>
          <p:nvPr/>
        </p:nvSpPr>
        <p:spPr bwMode="auto">
          <a:xfrm>
            <a:off x="408159" y="4304199"/>
            <a:ext cx="3069354" cy="1200329"/>
          </a:xfrm>
          <a:prstGeom prst="rect">
            <a:avLst/>
          </a:prstGeom>
          <a:solidFill>
            <a:srgbClr val="66FF99"/>
          </a:solidFill>
          <a:ln w="9525">
            <a:solidFill>
              <a:schemeClr val="accent1"/>
            </a:solidFill>
            <a:miter lim="800000"/>
            <a:headEnd/>
            <a:tailEnd/>
          </a:ln>
          <a:effectLst>
            <a:prstShdw prst="shdw17" dist="17961" dir="2700000">
              <a:schemeClr val="accent1">
                <a:gamma/>
                <a:shade val="60000"/>
                <a:invGamma/>
              </a:schemeClr>
            </a:prstShdw>
          </a:effectLst>
        </p:spPr>
        <p:txBody>
          <a:bodyPr wrap="square">
            <a:spAutoFit/>
          </a:bodyPr>
          <a:lstStyle/>
          <a:p>
            <a:pPr algn="ctr" eaLnBrk="0" hangingPunct="0">
              <a:spcBef>
                <a:spcPct val="50000"/>
              </a:spcBef>
            </a:pPr>
            <a:r>
              <a:rPr lang="en-US" sz="2400" b="1" dirty="0">
                <a:solidFill>
                  <a:schemeClr val="accent4">
                    <a:lumMod val="10000"/>
                  </a:schemeClr>
                </a:solidFill>
              </a:rPr>
              <a:t>SSGN</a:t>
            </a:r>
            <a:r>
              <a:rPr lang="ru-RU" sz="2400" b="1" dirty="0">
                <a:solidFill>
                  <a:schemeClr val="accent4">
                    <a:lumMod val="10000"/>
                  </a:schemeClr>
                </a:solidFill>
              </a:rPr>
              <a:t>:</a:t>
            </a:r>
            <a:r>
              <a:rPr lang="ru-RU" sz="2400" b="1" dirty="0">
                <a:solidFill>
                  <a:schemeClr val="bg1"/>
                </a:solidFill>
              </a:rPr>
              <a:t> </a:t>
            </a:r>
            <a:r>
              <a:rPr lang="en-US" sz="2400" b="1" dirty="0">
                <a:solidFill>
                  <a:schemeClr val="bg1"/>
                </a:solidFill>
              </a:rPr>
              <a:t>Ohio,</a:t>
            </a:r>
            <a:r>
              <a:rPr lang="ru-RU" sz="2400" b="1" dirty="0">
                <a:solidFill>
                  <a:schemeClr val="bg1"/>
                </a:solidFill>
              </a:rPr>
              <a:t> </a:t>
            </a:r>
            <a:r>
              <a:rPr lang="en-US" sz="2400" b="1" dirty="0">
                <a:solidFill>
                  <a:schemeClr val="bg1"/>
                </a:solidFill>
              </a:rPr>
              <a:t>Michigan, Florida, Georgia</a:t>
            </a:r>
            <a:endParaRPr lang="ru-RU" sz="2400" b="1" dirty="0">
              <a:solidFill>
                <a:schemeClr val="bg1"/>
              </a:solidFill>
            </a:endParaRPr>
          </a:p>
        </p:txBody>
      </p:sp>
      <p:sp>
        <p:nvSpPr>
          <p:cNvPr id="6" name="TextBox 5"/>
          <p:cNvSpPr txBox="1"/>
          <p:nvPr/>
        </p:nvSpPr>
        <p:spPr>
          <a:xfrm>
            <a:off x="357158" y="6143644"/>
            <a:ext cx="2500330" cy="369332"/>
          </a:xfrm>
          <a:prstGeom prst="rect">
            <a:avLst/>
          </a:prstGeom>
          <a:noFill/>
        </p:spPr>
        <p:txBody>
          <a:bodyPr wrap="square" rtlCol="0">
            <a:spAutoFit/>
          </a:bodyPr>
          <a:lstStyle/>
          <a:p>
            <a:endParaRPr lang="ru-RU" dirty="0"/>
          </a:p>
        </p:txBody>
      </p:sp>
      <p:sp>
        <p:nvSpPr>
          <p:cNvPr id="8" name="TextBox 7"/>
          <p:cNvSpPr txBox="1"/>
          <p:nvPr/>
        </p:nvSpPr>
        <p:spPr>
          <a:xfrm>
            <a:off x="571472" y="6072206"/>
            <a:ext cx="3000396" cy="307777"/>
          </a:xfrm>
          <a:prstGeom prst="rect">
            <a:avLst/>
          </a:prstGeom>
          <a:noFill/>
        </p:spPr>
        <p:txBody>
          <a:bodyPr wrap="square" rtlCol="0">
            <a:spAutoFit/>
          </a:bodyPr>
          <a:lstStyle/>
          <a:p>
            <a:r>
              <a:rPr lang="en-US" sz="1400" dirty="0">
                <a:ea typeface="Arial Unicode MS" pitchFamily="34" charset="-128"/>
                <a:cs typeface="Arial Unicode MS" pitchFamily="34" charset="-128"/>
              </a:rPr>
              <a:t>© </a:t>
            </a:r>
            <a:r>
              <a:rPr lang="en-US" sz="1400" dirty="0"/>
              <a:t>Vladimir Kozin. 2021</a:t>
            </a:r>
            <a:endParaRPr lang="ru-RU" sz="1400" dirty="0"/>
          </a:p>
        </p:txBody>
      </p:sp>
      <p:cxnSp>
        <p:nvCxnSpPr>
          <p:cNvPr id="13" name="Прямая соединительная линия 12"/>
          <p:cNvCxnSpPr/>
          <p:nvPr/>
        </p:nvCxnSpPr>
        <p:spPr bwMode="auto">
          <a:xfrm>
            <a:off x="428596" y="1428736"/>
            <a:ext cx="8429684" cy="1588"/>
          </a:xfrm>
          <a:prstGeom prst="line">
            <a:avLst/>
          </a:prstGeom>
          <a:solidFill>
            <a:schemeClr val="accent1"/>
          </a:solidFill>
          <a:ln w="76200" cap="flat" cmpd="sng" algn="ctr">
            <a:solidFill>
              <a:srgbClr val="FFFF00"/>
            </a:solidFill>
            <a:prstDash val="solid"/>
            <a:round/>
            <a:headEnd type="none" w="med" len="med"/>
            <a:tailEnd type="none" w="med" len="med"/>
          </a:ln>
          <a:effectLst/>
        </p:spPr>
      </p:cxnSp>
      <p:cxnSp>
        <p:nvCxnSpPr>
          <p:cNvPr id="14" name="Прямая соединительная линия 13"/>
          <p:cNvCxnSpPr>
            <a:cxnSpLocks/>
          </p:cNvCxnSpPr>
          <p:nvPr/>
        </p:nvCxnSpPr>
        <p:spPr bwMode="auto">
          <a:xfrm>
            <a:off x="467544" y="5877272"/>
            <a:ext cx="8390736" cy="0"/>
          </a:xfrm>
          <a:prstGeom prst="line">
            <a:avLst/>
          </a:prstGeom>
          <a:solidFill>
            <a:schemeClr val="accent1"/>
          </a:solidFill>
          <a:ln w="57150" cap="flat" cmpd="sng" algn="ctr">
            <a:solidFill>
              <a:srgbClr val="FFC000"/>
            </a:solidFill>
            <a:prstDash val="solid"/>
            <a:round/>
            <a:headEnd type="none" w="med" len="med"/>
            <a:tailEnd type="none" w="med" len="med"/>
          </a:ln>
          <a:effectLst/>
        </p:spPr>
      </p:cxnSp>
      <p:pic>
        <p:nvPicPr>
          <p:cNvPr id="15" name="Picture 2" descr="C:\Users\Vladimir.Kozin\Desktop\th.jpg"/>
          <p:cNvPicPr>
            <a:picLocks noChangeAspect="1" noChangeArrowheads="1"/>
          </p:cNvPicPr>
          <p:nvPr/>
        </p:nvPicPr>
        <p:blipFill>
          <a:blip r:embed="rId2" cstate="print"/>
          <a:srcRect/>
          <a:stretch>
            <a:fillRect/>
          </a:stretch>
        </p:blipFill>
        <p:spPr bwMode="auto">
          <a:xfrm>
            <a:off x="3851920" y="1846413"/>
            <a:ext cx="4896544" cy="3658115"/>
          </a:xfrm>
          <a:prstGeom prst="rect">
            <a:avLst/>
          </a:prstGeom>
          <a:noFill/>
          <a:ln w="38100">
            <a:solidFill>
              <a:schemeClr val="tx1"/>
            </a:solidFill>
          </a:ln>
        </p:spPr>
      </p:pic>
    </p:spTree>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341" y="188640"/>
            <a:ext cx="8424936" cy="338554"/>
          </a:xfrm>
          <a:prstGeom prst="rect">
            <a:avLst/>
          </a:prstGeom>
          <a:solidFill>
            <a:srgbClr val="66FFCC"/>
          </a:solidFill>
        </p:spPr>
        <p:txBody>
          <a:bodyPr wrap="square" rtlCol="0">
            <a:spAutoFit/>
          </a:bodyPr>
          <a:lstStyle/>
          <a:p>
            <a:pPr algn="just">
              <a:lnSpc>
                <a:spcPct val="105000"/>
              </a:lnSpc>
              <a:spcAft>
                <a:spcPts val="800"/>
              </a:spcAft>
            </a:pPr>
            <a:r>
              <a:rPr lang="en-US" sz="1600" b="1" dirty="0">
                <a:solidFill>
                  <a:schemeClr val="accent4">
                    <a:lumMod val="10000"/>
                  </a:schemeClr>
                </a:solidFill>
                <a:latin typeface="Arial Black" panose="020B0A04020102020204" pitchFamily="34" charset="0"/>
                <a:ea typeface="Calibri" panose="020F0502020204030204" pitchFamily="34" charset="0"/>
                <a:cs typeface="Times New Roman" panose="02020603050405020304" pitchFamily="18" charset="0"/>
              </a:rPr>
              <a:t>4</a:t>
            </a:r>
            <a:r>
              <a:rPr lang="ru-RU" sz="1600" b="1" dirty="0">
                <a:solidFill>
                  <a:schemeClr val="accent4">
                    <a:lumMod val="10000"/>
                  </a:schemeClr>
                </a:solidFill>
                <a:latin typeface="Arial Black" panose="020B0A04020102020204" pitchFamily="34" charset="0"/>
                <a:ea typeface="Calibri" panose="020F0502020204030204" pitchFamily="34" charset="0"/>
                <a:cs typeface="Times New Roman" panose="02020603050405020304" pitchFamily="18" charset="0"/>
              </a:rPr>
              <a:t>. </a:t>
            </a:r>
            <a:r>
              <a:rPr lang="en-US" sz="1600" b="1" dirty="0">
                <a:solidFill>
                  <a:schemeClr val="accent4">
                    <a:lumMod val="10000"/>
                  </a:schemeClr>
                </a:solidFill>
                <a:latin typeface="Arial Black" panose="020B0A04020102020204" pitchFamily="34" charset="0"/>
                <a:ea typeface="Calibri" panose="020F0502020204030204" pitchFamily="34" charset="0"/>
                <a:cs typeface="Times New Roman" panose="02020603050405020304" pitchFamily="18" charset="0"/>
              </a:rPr>
              <a:t>U.S. NEGATIVE ATTITUDE TOWARDS ARMS CONTROL TREATIES </a:t>
            </a:r>
            <a:endParaRPr lang="ru-RU" sz="1200" dirty="0">
              <a:solidFill>
                <a:schemeClr val="accent4">
                  <a:lumMod val="1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75606" y="755606"/>
            <a:ext cx="8424936" cy="369332"/>
          </a:xfrm>
          <a:prstGeom prst="rect">
            <a:avLst/>
          </a:prstGeom>
          <a:solidFill>
            <a:srgbClr val="92D050"/>
          </a:solidFill>
        </p:spPr>
        <p:txBody>
          <a:bodyPr wrap="square" rtlCol="0">
            <a:spAutoFit/>
          </a:bodyPr>
          <a:lstStyle/>
          <a:p>
            <a:pPr>
              <a:defRPr/>
            </a:pPr>
            <a:r>
              <a:rPr lang="en-US" b="1" dirty="0">
                <a:solidFill>
                  <a:srgbClr val="DADADA">
                    <a:lumMod val="10000"/>
                  </a:srgbClr>
                </a:solidFill>
                <a:latin typeface="Arial Black" pitchFamily="34" charset="0"/>
              </a:rPr>
              <a:t>NEW START/</a:t>
            </a:r>
            <a:r>
              <a:rPr lang="ru-RU" b="1" dirty="0">
                <a:solidFill>
                  <a:srgbClr val="DADADA">
                    <a:lumMod val="10000"/>
                  </a:srgbClr>
                </a:solidFill>
                <a:latin typeface="Arial Black" pitchFamily="34" charset="0"/>
              </a:rPr>
              <a:t>Договор СНВ-3 (2010)  </a:t>
            </a:r>
            <a:r>
              <a:rPr lang="en-US" b="1" dirty="0">
                <a:solidFill>
                  <a:srgbClr val="DADADA">
                    <a:lumMod val="10000"/>
                  </a:srgbClr>
                </a:solidFill>
                <a:latin typeface="Arial Black" pitchFamily="34" charset="0"/>
              </a:rPr>
              <a:t>………………………….</a:t>
            </a:r>
            <a:r>
              <a:rPr lang="ru-RU" b="1" dirty="0">
                <a:solidFill>
                  <a:srgbClr val="DADADA">
                    <a:lumMod val="10000"/>
                  </a:srgbClr>
                </a:solidFill>
                <a:latin typeface="Arial Black" pitchFamily="34" charset="0"/>
              </a:rPr>
              <a:t> </a:t>
            </a:r>
            <a:r>
              <a:rPr lang="en-US" b="1" dirty="0">
                <a:solidFill>
                  <a:srgbClr val="DADADA">
                    <a:lumMod val="10000"/>
                  </a:srgbClr>
                </a:solidFill>
                <a:latin typeface="Arial Black" pitchFamily="34" charset="0"/>
              </a:rPr>
              <a:t>violations</a:t>
            </a:r>
            <a:endParaRPr lang="ru-RU" b="1" dirty="0">
              <a:solidFill>
                <a:srgbClr val="DADADA">
                  <a:lumMod val="10000"/>
                </a:srgbClr>
              </a:solidFill>
              <a:latin typeface="Arial Black" pitchFamily="34" charset="0"/>
            </a:endParaRPr>
          </a:p>
        </p:txBody>
      </p:sp>
      <p:sp>
        <p:nvSpPr>
          <p:cNvPr id="5" name="TextBox 4"/>
          <p:cNvSpPr txBox="1"/>
          <p:nvPr/>
        </p:nvSpPr>
        <p:spPr>
          <a:xfrm>
            <a:off x="462511" y="1238970"/>
            <a:ext cx="8424936" cy="369332"/>
          </a:xfrm>
          <a:prstGeom prst="rect">
            <a:avLst/>
          </a:prstGeom>
          <a:solidFill>
            <a:schemeClr val="bg1">
              <a:lumMod val="20000"/>
              <a:lumOff val="80000"/>
            </a:schemeClr>
          </a:solidFill>
        </p:spPr>
        <p:txBody>
          <a:bodyPr wrap="square" rtlCol="0">
            <a:spAutoFit/>
          </a:bodyPr>
          <a:lstStyle/>
          <a:p>
            <a:pPr>
              <a:defRPr/>
            </a:pPr>
            <a:r>
              <a:rPr lang="en-US" b="1" dirty="0">
                <a:solidFill>
                  <a:srgbClr val="DADADA">
                    <a:lumMod val="10000"/>
                  </a:srgbClr>
                </a:solidFill>
                <a:latin typeface="Arial Black" pitchFamily="34" charset="0"/>
              </a:rPr>
              <a:t>INF TREATY/</a:t>
            </a:r>
            <a:r>
              <a:rPr lang="ru-RU" b="1" dirty="0">
                <a:solidFill>
                  <a:srgbClr val="DADADA">
                    <a:lumMod val="10000"/>
                  </a:srgbClr>
                </a:solidFill>
                <a:latin typeface="Arial Black" pitchFamily="34" charset="0"/>
              </a:rPr>
              <a:t> ДРСМД (1987)</a:t>
            </a:r>
            <a:r>
              <a:rPr lang="en-US" b="1" dirty="0">
                <a:solidFill>
                  <a:srgbClr val="DADADA">
                    <a:lumMod val="10000"/>
                  </a:srgbClr>
                </a:solidFill>
                <a:latin typeface="Arial Black" pitchFamily="34" charset="0"/>
              </a:rPr>
              <a:t> ..1</a:t>
            </a:r>
            <a:r>
              <a:rPr lang="ru-RU" b="1" dirty="0">
                <a:solidFill>
                  <a:srgbClr val="DADADA">
                    <a:lumMod val="10000"/>
                  </a:srgbClr>
                </a:solidFill>
                <a:latin typeface="Arial Black" pitchFamily="34" charset="0"/>
              </a:rPr>
              <a:t>17 </a:t>
            </a:r>
            <a:r>
              <a:rPr lang="en-US" b="1" dirty="0">
                <a:solidFill>
                  <a:srgbClr val="DADADA">
                    <a:lumMod val="10000"/>
                  </a:srgbClr>
                </a:solidFill>
                <a:latin typeface="Arial Black" pitchFamily="34" charset="0"/>
              </a:rPr>
              <a:t>violations &amp; withdrawal in 2019</a:t>
            </a:r>
            <a:r>
              <a:rPr lang="ru-RU" b="1" dirty="0">
                <a:solidFill>
                  <a:srgbClr val="DADADA">
                    <a:lumMod val="10000"/>
                  </a:srgbClr>
                </a:solidFill>
                <a:latin typeface="Arial Black" pitchFamily="34" charset="0"/>
              </a:rPr>
              <a:t>  </a:t>
            </a:r>
          </a:p>
        </p:txBody>
      </p:sp>
      <p:sp>
        <p:nvSpPr>
          <p:cNvPr id="6" name="TextBox 5"/>
          <p:cNvSpPr txBox="1"/>
          <p:nvPr/>
        </p:nvSpPr>
        <p:spPr>
          <a:xfrm>
            <a:off x="332397" y="2119518"/>
            <a:ext cx="8450880" cy="369332"/>
          </a:xfrm>
          <a:prstGeom prst="rect">
            <a:avLst/>
          </a:prstGeom>
          <a:solidFill>
            <a:srgbClr val="FFFF00"/>
          </a:solidFill>
        </p:spPr>
        <p:txBody>
          <a:bodyPr wrap="square" rtlCol="0">
            <a:spAutoFit/>
          </a:bodyPr>
          <a:lstStyle/>
          <a:p>
            <a:pPr>
              <a:defRPr/>
            </a:pPr>
            <a:r>
              <a:rPr lang="ru-RU" b="1" dirty="0">
                <a:solidFill>
                  <a:srgbClr val="DADADA">
                    <a:lumMod val="10000"/>
                  </a:srgbClr>
                </a:solidFill>
                <a:latin typeface="Arial Black" pitchFamily="34" charset="0"/>
              </a:rPr>
              <a:t> </a:t>
            </a:r>
            <a:r>
              <a:rPr lang="en-US" b="1" dirty="0">
                <a:solidFill>
                  <a:srgbClr val="DADADA">
                    <a:lumMod val="10000"/>
                  </a:srgbClr>
                </a:solidFill>
                <a:latin typeface="Arial Black" pitchFamily="34" charset="0"/>
              </a:rPr>
              <a:t>NPT</a:t>
            </a:r>
            <a:r>
              <a:rPr lang="ru-RU" b="1" dirty="0">
                <a:solidFill>
                  <a:srgbClr val="DADADA">
                    <a:lumMod val="10000"/>
                  </a:srgbClr>
                </a:solidFill>
                <a:latin typeface="Arial Black" pitchFamily="34" charset="0"/>
              </a:rPr>
              <a:t>/ДНЯО</a:t>
            </a:r>
            <a:r>
              <a:rPr lang="en-US" b="1" dirty="0">
                <a:solidFill>
                  <a:srgbClr val="DADADA">
                    <a:lumMod val="10000"/>
                  </a:srgbClr>
                </a:solidFill>
                <a:latin typeface="Arial Black" pitchFamily="34" charset="0"/>
              </a:rPr>
              <a:t>  </a:t>
            </a:r>
            <a:r>
              <a:rPr lang="ru-RU" b="1" dirty="0">
                <a:solidFill>
                  <a:srgbClr val="DADADA">
                    <a:lumMod val="10000"/>
                  </a:srgbClr>
                </a:solidFill>
                <a:latin typeface="Arial Black" pitchFamily="34" charset="0"/>
              </a:rPr>
              <a:t>(1967)</a:t>
            </a:r>
            <a:r>
              <a:rPr lang="en-US" b="1" dirty="0">
                <a:solidFill>
                  <a:srgbClr val="DADADA">
                    <a:lumMod val="10000"/>
                  </a:srgbClr>
                </a:solidFill>
                <a:latin typeface="Arial Black" pitchFamily="34" charset="0"/>
              </a:rPr>
              <a:t> …………………………………………………</a:t>
            </a:r>
            <a:r>
              <a:rPr lang="ru-RU" b="1" dirty="0">
                <a:solidFill>
                  <a:srgbClr val="DADADA">
                    <a:lumMod val="10000"/>
                  </a:srgbClr>
                </a:solidFill>
                <a:latin typeface="Arial Black" pitchFamily="34" charset="0"/>
              </a:rPr>
              <a:t> </a:t>
            </a:r>
            <a:r>
              <a:rPr lang="en-US" dirty="0">
                <a:solidFill>
                  <a:srgbClr val="DADADA">
                    <a:lumMod val="10000"/>
                  </a:srgbClr>
                </a:solidFill>
                <a:latin typeface="Arial Black" pitchFamily="34" charset="0"/>
              </a:rPr>
              <a:t>violations</a:t>
            </a:r>
            <a:r>
              <a:rPr lang="en-US" b="1" dirty="0">
                <a:solidFill>
                  <a:srgbClr val="DADADA">
                    <a:lumMod val="10000"/>
                  </a:srgbClr>
                </a:solidFill>
                <a:latin typeface="Arial Black" pitchFamily="34" charset="0"/>
              </a:rPr>
              <a:t>   </a:t>
            </a:r>
            <a:endParaRPr lang="ru-RU" b="1" dirty="0">
              <a:solidFill>
                <a:srgbClr val="DADADA">
                  <a:lumMod val="10000"/>
                </a:srgbClr>
              </a:solidFill>
              <a:latin typeface="Arial Black" pitchFamily="34" charset="0"/>
            </a:endParaRPr>
          </a:p>
        </p:txBody>
      </p:sp>
      <p:sp>
        <p:nvSpPr>
          <p:cNvPr id="8" name="TextBox 7"/>
          <p:cNvSpPr txBox="1"/>
          <p:nvPr/>
        </p:nvSpPr>
        <p:spPr>
          <a:xfrm>
            <a:off x="175606" y="3541807"/>
            <a:ext cx="8424936" cy="338554"/>
          </a:xfrm>
          <a:prstGeom prst="rect">
            <a:avLst/>
          </a:prstGeom>
          <a:solidFill>
            <a:schemeClr val="tx1">
              <a:lumMod val="75000"/>
            </a:schemeClr>
          </a:solidFill>
        </p:spPr>
        <p:txBody>
          <a:bodyPr wrap="square" rtlCol="0">
            <a:spAutoFit/>
          </a:bodyPr>
          <a:lstStyle/>
          <a:p>
            <a:pPr>
              <a:defRPr/>
            </a:pPr>
            <a:r>
              <a:rPr lang="en-US" sz="1600" dirty="0">
                <a:solidFill>
                  <a:srgbClr val="DADADA">
                    <a:lumMod val="10000"/>
                  </a:srgbClr>
                </a:solidFill>
                <a:latin typeface="Arial Black" pitchFamily="34" charset="0"/>
              </a:rPr>
              <a:t>ABM TREATY</a:t>
            </a:r>
            <a:r>
              <a:rPr lang="ru-RU" sz="1600" dirty="0">
                <a:solidFill>
                  <a:srgbClr val="DADADA">
                    <a:lumMod val="10000"/>
                  </a:srgbClr>
                </a:solidFill>
                <a:latin typeface="Arial Black" pitchFamily="34" charset="0"/>
              </a:rPr>
              <a:t>/ ДПРО (1972) </a:t>
            </a:r>
            <a:r>
              <a:rPr lang="en-US" sz="1600" dirty="0">
                <a:solidFill>
                  <a:srgbClr val="DADADA">
                    <a:lumMod val="10000"/>
                  </a:srgbClr>
                </a:solidFill>
                <a:latin typeface="Arial Black" pitchFamily="34" charset="0"/>
              </a:rPr>
              <a:t>…………………………………. withdrawal in 2002</a:t>
            </a:r>
            <a:endParaRPr lang="ru-RU" sz="1600" dirty="0">
              <a:solidFill>
                <a:srgbClr val="DADADA">
                  <a:lumMod val="10000"/>
                </a:srgbClr>
              </a:solidFill>
              <a:latin typeface="Arial Black" pitchFamily="34" charset="0"/>
            </a:endParaRPr>
          </a:p>
        </p:txBody>
      </p:sp>
      <p:sp>
        <p:nvSpPr>
          <p:cNvPr id="9" name="TextBox 8"/>
          <p:cNvSpPr txBox="1"/>
          <p:nvPr/>
        </p:nvSpPr>
        <p:spPr>
          <a:xfrm>
            <a:off x="213301" y="4794284"/>
            <a:ext cx="8674147" cy="369332"/>
          </a:xfrm>
          <a:prstGeom prst="rect">
            <a:avLst/>
          </a:prstGeom>
          <a:solidFill>
            <a:schemeClr val="bg1">
              <a:lumMod val="40000"/>
              <a:lumOff val="60000"/>
            </a:schemeClr>
          </a:solidFill>
        </p:spPr>
        <p:txBody>
          <a:bodyPr wrap="square" rtlCol="0">
            <a:spAutoFit/>
          </a:bodyPr>
          <a:lstStyle/>
          <a:p>
            <a:pPr>
              <a:defRPr/>
            </a:pPr>
            <a:r>
              <a:rPr lang="ru-RU" b="1" dirty="0">
                <a:solidFill>
                  <a:srgbClr val="DADADA">
                    <a:lumMod val="10000"/>
                  </a:srgbClr>
                </a:solidFill>
                <a:latin typeface="Arial Black" pitchFamily="34" charset="0"/>
              </a:rPr>
              <a:t> </a:t>
            </a:r>
            <a:r>
              <a:rPr lang="en-US" b="1" dirty="0">
                <a:solidFill>
                  <a:srgbClr val="DADADA">
                    <a:lumMod val="10000"/>
                  </a:srgbClr>
                </a:solidFill>
                <a:latin typeface="Arial Black" pitchFamily="34" charset="0"/>
              </a:rPr>
              <a:t>CFE-1A</a:t>
            </a:r>
            <a:r>
              <a:rPr lang="ru-RU" b="1" dirty="0">
                <a:solidFill>
                  <a:srgbClr val="DADADA">
                    <a:lumMod val="10000"/>
                  </a:srgbClr>
                </a:solidFill>
                <a:latin typeface="Arial Black" pitchFamily="34" charset="0"/>
              </a:rPr>
              <a:t>/ДОВСЕ-1А (1999)</a:t>
            </a:r>
            <a:r>
              <a:rPr lang="en-US" b="1" dirty="0">
                <a:solidFill>
                  <a:srgbClr val="DADADA">
                    <a:lumMod val="10000"/>
                  </a:srgbClr>
                </a:solidFill>
                <a:latin typeface="Arial Black" pitchFamily="34" charset="0"/>
              </a:rPr>
              <a:t>………………………………………no-ratification</a:t>
            </a:r>
            <a:endParaRPr lang="ru-RU" b="1" dirty="0">
              <a:solidFill>
                <a:srgbClr val="DADADA">
                  <a:lumMod val="10000"/>
                </a:srgbClr>
              </a:solidFill>
              <a:latin typeface="Arial Black" pitchFamily="34" charset="0"/>
            </a:endParaRPr>
          </a:p>
        </p:txBody>
      </p:sp>
      <p:sp>
        <p:nvSpPr>
          <p:cNvPr id="10" name="TextBox 9"/>
          <p:cNvSpPr txBox="1"/>
          <p:nvPr/>
        </p:nvSpPr>
        <p:spPr>
          <a:xfrm>
            <a:off x="347174" y="4037974"/>
            <a:ext cx="8496944" cy="338554"/>
          </a:xfrm>
          <a:prstGeom prst="rect">
            <a:avLst/>
          </a:prstGeom>
          <a:solidFill>
            <a:srgbClr val="92D050"/>
          </a:solidFill>
        </p:spPr>
        <p:txBody>
          <a:bodyPr wrap="square" rtlCol="0">
            <a:spAutoFit/>
          </a:bodyPr>
          <a:lstStyle/>
          <a:p>
            <a:pPr>
              <a:defRPr/>
            </a:pPr>
            <a:r>
              <a:rPr lang="en-US" sz="1600" b="1" dirty="0">
                <a:solidFill>
                  <a:srgbClr val="DADADA">
                    <a:lumMod val="10000"/>
                  </a:srgbClr>
                </a:solidFill>
                <a:latin typeface="Arial Black" pitchFamily="34" charset="0"/>
              </a:rPr>
              <a:t>CTBT/ </a:t>
            </a:r>
            <a:r>
              <a:rPr lang="ru-RU" sz="1600" b="1" dirty="0">
                <a:solidFill>
                  <a:srgbClr val="DADADA">
                    <a:lumMod val="10000"/>
                  </a:srgbClr>
                </a:solidFill>
                <a:latin typeface="Arial Black" pitchFamily="34" charset="0"/>
              </a:rPr>
              <a:t>ДВЗЯИ  (1996)</a:t>
            </a:r>
            <a:r>
              <a:rPr lang="en-US" sz="1600" b="1" dirty="0">
                <a:solidFill>
                  <a:srgbClr val="DADADA">
                    <a:lumMod val="10000"/>
                  </a:srgbClr>
                </a:solidFill>
                <a:latin typeface="Arial Black" pitchFamily="34" charset="0"/>
              </a:rPr>
              <a:t> ……………………………………………………..no-ratification</a:t>
            </a:r>
            <a:endParaRPr lang="ru-RU" sz="1600" b="1" dirty="0">
              <a:solidFill>
                <a:srgbClr val="DADADA">
                  <a:lumMod val="10000"/>
                </a:srgbClr>
              </a:solidFill>
              <a:latin typeface="Arial Black" pitchFamily="34" charset="0"/>
            </a:endParaRPr>
          </a:p>
        </p:txBody>
      </p:sp>
      <p:sp>
        <p:nvSpPr>
          <p:cNvPr id="11" name="TextBox 10"/>
          <p:cNvSpPr txBox="1"/>
          <p:nvPr/>
        </p:nvSpPr>
        <p:spPr>
          <a:xfrm>
            <a:off x="175607" y="1685856"/>
            <a:ext cx="8783849" cy="369332"/>
          </a:xfrm>
          <a:prstGeom prst="rect">
            <a:avLst/>
          </a:prstGeom>
          <a:solidFill>
            <a:srgbClr val="FF00FF"/>
          </a:solidFill>
        </p:spPr>
        <p:txBody>
          <a:bodyPr wrap="square" rtlCol="0">
            <a:spAutoFit/>
          </a:bodyPr>
          <a:lstStyle/>
          <a:p>
            <a:pPr>
              <a:defRPr/>
            </a:pPr>
            <a:r>
              <a:rPr lang="en-US" dirty="0">
                <a:solidFill>
                  <a:srgbClr val="DADADA">
                    <a:lumMod val="10000"/>
                  </a:srgbClr>
                </a:solidFill>
                <a:latin typeface="Arial Black" pitchFamily="34" charset="0"/>
              </a:rPr>
              <a:t> Open Skies Treaty/</a:t>
            </a:r>
            <a:r>
              <a:rPr lang="ru-RU" dirty="0">
                <a:solidFill>
                  <a:srgbClr val="DADADA">
                    <a:lumMod val="10000"/>
                  </a:srgbClr>
                </a:solidFill>
                <a:latin typeface="Arial Black" pitchFamily="34" charset="0"/>
              </a:rPr>
              <a:t>ДОН (1992)</a:t>
            </a:r>
            <a:r>
              <a:rPr lang="en-US" dirty="0">
                <a:solidFill>
                  <a:srgbClr val="DADADA">
                    <a:lumMod val="10000"/>
                  </a:srgbClr>
                </a:solidFill>
                <a:latin typeface="Arial Black" pitchFamily="34" charset="0"/>
              </a:rPr>
              <a:t>……violations and withdrawal in 2020</a:t>
            </a:r>
            <a:endParaRPr lang="ru-RU" dirty="0">
              <a:solidFill>
                <a:srgbClr val="DADADA">
                  <a:lumMod val="10000"/>
                </a:srgbClr>
              </a:solidFill>
              <a:latin typeface="Arial Black" pitchFamily="34" charset="0"/>
            </a:endParaRPr>
          </a:p>
        </p:txBody>
      </p:sp>
      <p:sp>
        <p:nvSpPr>
          <p:cNvPr id="12" name="TextBox 11"/>
          <p:cNvSpPr txBox="1"/>
          <p:nvPr/>
        </p:nvSpPr>
        <p:spPr>
          <a:xfrm>
            <a:off x="369113" y="5323876"/>
            <a:ext cx="8627361" cy="369332"/>
          </a:xfrm>
          <a:prstGeom prst="rect">
            <a:avLst/>
          </a:prstGeom>
          <a:solidFill>
            <a:srgbClr val="66FF33"/>
          </a:solidFill>
        </p:spPr>
        <p:txBody>
          <a:bodyPr wrap="square" rtlCol="0">
            <a:spAutoFit/>
          </a:bodyPr>
          <a:lstStyle/>
          <a:p>
            <a:pPr>
              <a:defRPr/>
            </a:pPr>
            <a:r>
              <a:rPr lang="en-US" dirty="0">
                <a:solidFill>
                  <a:srgbClr val="DADADA">
                    <a:lumMod val="10000"/>
                  </a:srgbClr>
                </a:solidFill>
                <a:latin typeface="Arial Black" pitchFamily="34" charset="0"/>
              </a:rPr>
              <a:t>European Security Treaty</a:t>
            </a:r>
            <a:r>
              <a:rPr lang="ru-RU" dirty="0">
                <a:solidFill>
                  <a:srgbClr val="DADADA">
                    <a:lumMod val="10000"/>
                  </a:srgbClr>
                </a:solidFill>
                <a:latin typeface="Arial Black" pitchFamily="34" charset="0"/>
              </a:rPr>
              <a:t>/ДЕБ (2009)</a:t>
            </a:r>
            <a:r>
              <a:rPr lang="en-US" dirty="0">
                <a:solidFill>
                  <a:srgbClr val="DADADA">
                    <a:lumMod val="10000"/>
                  </a:srgbClr>
                </a:solidFill>
                <a:latin typeface="Arial Black" pitchFamily="34" charset="0"/>
              </a:rPr>
              <a:t>………………. refusal to debate</a:t>
            </a:r>
            <a:r>
              <a:rPr lang="ru-RU" dirty="0">
                <a:solidFill>
                  <a:srgbClr val="DADADA">
                    <a:lumMod val="10000"/>
                  </a:srgbClr>
                </a:solidFill>
                <a:latin typeface="Arial Black" pitchFamily="34" charset="0"/>
              </a:rPr>
              <a:t> </a:t>
            </a:r>
          </a:p>
        </p:txBody>
      </p:sp>
      <p:sp>
        <p:nvSpPr>
          <p:cNvPr id="13" name="TextBox 12"/>
          <p:cNvSpPr txBox="1"/>
          <p:nvPr/>
        </p:nvSpPr>
        <p:spPr>
          <a:xfrm>
            <a:off x="334682" y="5870808"/>
            <a:ext cx="8526887" cy="338554"/>
          </a:xfrm>
          <a:prstGeom prst="rect">
            <a:avLst/>
          </a:prstGeom>
          <a:solidFill>
            <a:schemeClr val="accent6">
              <a:lumMod val="40000"/>
              <a:lumOff val="60000"/>
            </a:schemeClr>
          </a:solidFill>
        </p:spPr>
        <p:txBody>
          <a:bodyPr wrap="square" rtlCol="0">
            <a:spAutoFit/>
          </a:bodyPr>
          <a:lstStyle/>
          <a:p>
            <a:pPr>
              <a:defRPr/>
            </a:pPr>
            <a:r>
              <a:rPr lang="en-US" sz="1600" b="1" dirty="0">
                <a:solidFill>
                  <a:srgbClr val="DADADA">
                    <a:lumMod val="10000"/>
                  </a:srgbClr>
                </a:solidFill>
                <a:latin typeface="Arial Black" pitchFamily="34" charset="0"/>
              </a:rPr>
              <a:t>PAROS </a:t>
            </a:r>
            <a:r>
              <a:rPr lang="ru-RU" sz="1600" b="1" dirty="0">
                <a:solidFill>
                  <a:srgbClr val="DADADA">
                    <a:lumMod val="10000"/>
                  </a:srgbClr>
                </a:solidFill>
                <a:latin typeface="Arial Black" pitchFamily="34" charset="0"/>
              </a:rPr>
              <a:t>/ДПРОК (2008) </a:t>
            </a:r>
            <a:r>
              <a:rPr lang="en-US" sz="1600" b="1" dirty="0">
                <a:solidFill>
                  <a:srgbClr val="DADADA">
                    <a:lumMod val="10000"/>
                  </a:srgbClr>
                </a:solidFill>
                <a:latin typeface="Arial Black" pitchFamily="34" charset="0"/>
              </a:rPr>
              <a:t>………………………………………………. refusal to debate</a:t>
            </a:r>
            <a:endParaRPr lang="ru-RU" sz="1600" b="1" dirty="0">
              <a:solidFill>
                <a:srgbClr val="DADADA">
                  <a:lumMod val="10000"/>
                </a:srgbClr>
              </a:solidFill>
              <a:latin typeface="Arial Black" pitchFamily="34" charset="0"/>
            </a:endParaRPr>
          </a:p>
        </p:txBody>
      </p:sp>
      <p:sp>
        <p:nvSpPr>
          <p:cNvPr id="15" name="TextBox 14"/>
          <p:cNvSpPr txBox="1"/>
          <p:nvPr/>
        </p:nvSpPr>
        <p:spPr>
          <a:xfrm>
            <a:off x="260088" y="3014862"/>
            <a:ext cx="8627361" cy="369332"/>
          </a:xfrm>
          <a:prstGeom prst="rect">
            <a:avLst/>
          </a:prstGeom>
          <a:solidFill>
            <a:srgbClr val="66FF33"/>
          </a:solidFill>
        </p:spPr>
        <p:txBody>
          <a:bodyPr wrap="square" rtlCol="0">
            <a:spAutoFit/>
          </a:bodyPr>
          <a:lstStyle/>
          <a:p>
            <a:pPr>
              <a:defRPr/>
            </a:pPr>
            <a:r>
              <a:rPr lang="en-US" b="1" dirty="0">
                <a:solidFill>
                  <a:srgbClr val="DADADA">
                    <a:lumMod val="10000"/>
                  </a:srgbClr>
                </a:solidFill>
                <a:latin typeface="Arial Black" pitchFamily="34" charset="0"/>
              </a:rPr>
              <a:t>JCPOA/</a:t>
            </a:r>
            <a:r>
              <a:rPr lang="ru-RU" b="1" dirty="0">
                <a:solidFill>
                  <a:srgbClr val="DADADA">
                    <a:lumMod val="10000"/>
                  </a:srgbClr>
                </a:solidFill>
                <a:latin typeface="Arial Black" pitchFamily="34" charset="0"/>
              </a:rPr>
              <a:t>СВПД (2015</a:t>
            </a:r>
            <a:r>
              <a:rPr lang="en-US" b="1" dirty="0">
                <a:solidFill>
                  <a:srgbClr val="DADADA">
                    <a:lumMod val="10000"/>
                  </a:srgbClr>
                </a:solidFill>
                <a:latin typeface="Arial Black" pitchFamily="34" charset="0"/>
              </a:rPr>
              <a:t>)……………………………………</a:t>
            </a:r>
            <a:r>
              <a:rPr lang="ru-RU" b="1" dirty="0">
                <a:solidFill>
                  <a:srgbClr val="DADADA">
                    <a:lumMod val="10000"/>
                  </a:srgbClr>
                </a:solidFill>
                <a:latin typeface="Arial Black" pitchFamily="34" charset="0"/>
              </a:rPr>
              <a:t>  </a:t>
            </a:r>
            <a:r>
              <a:rPr lang="en-US" b="1" dirty="0">
                <a:solidFill>
                  <a:srgbClr val="DADADA">
                    <a:lumMod val="10000"/>
                  </a:srgbClr>
                </a:solidFill>
                <a:latin typeface="Arial Black" pitchFamily="34" charset="0"/>
              </a:rPr>
              <a:t>withdrawal in 2018</a:t>
            </a:r>
            <a:endParaRPr lang="ru-RU" b="1" dirty="0">
              <a:solidFill>
                <a:srgbClr val="DADADA">
                  <a:lumMod val="10000"/>
                </a:srgbClr>
              </a:solidFill>
              <a:latin typeface="Arial Black" pitchFamily="34" charset="0"/>
            </a:endParaRPr>
          </a:p>
        </p:txBody>
      </p:sp>
      <p:sp>
        <p:nvSpPr>
          <p:cNvPr id="20" name="TextBox 19"/>
          <p:cNvSpPr txBox="1"/>
          <p:nvPr/>
        </p:nvSpPr>
        <p:spPr>
          <a:xfrm>
            <a:off x="175608" y="2551670"/>
            <a:ext cx="8500325" cy="369332"/>
          </a:xfrm>
          <a:prstGeom prst="rect">
            <a:avLst/>
          </a:prstGeom>
          <a:solidFill>
            <a:schemeClr val="bg1">
              <a:lumMod val="20000"/>
              <a:lumOff val="80000"/>
            </a:schemeClr>
          </a:solidFill>
        </p:spPr>
        <p:txBody>
          <a:bodyPr wrap="square" rtlCol="0">
            <a:spAutoFit/>
          </a:bodyPr>
          <a:lstStyle/>
          <a:p>
            <a:pPr>
              <a:defRPr/>
            </a:pPr>
            <a:r>
              <a:rPr lang="en-US" b="1" dirty="0">
                <a:solidFill>
                  <a:srgbClr val="DADADA">
                    <a:lumMod val="10000"/>
                  </a:srgbClr>
                </a:solidFill>
                <a:latin typeface="Arial Black" pitchFamily="34" charset="0"/>
              </a:rPr>
              <a:t> CWC/ </a:t>
            </a:r>
            <a:r>
              <a:rPr lang="ru-RU" b="1" dirty="0">
                <a:solidFill>
                  <a:srgbClr val="DADADA">
                    <a:lumMod val="10000"/>
                  </a:srgbClr>
                </a:solidFill>
                <a:latin typeface="Arial Black" pitchFamily="34" charset="0"/>
              </a:rPr>
              <a:t>КЗХО (1993) </a:t>
            </a:r>
            <a:r>
              <a:rPr lang="en-US" b="1" dirty="0">
                <a:solidFill>
                  <a:srgbClr val="DADADA">
                    <a:lumMod val="10000"/>
                  </a:srgbClr>
                </a:solidFill>
                <a:latin typeface="Arial Black" pitchFamily="34" charset="0"/>
              </a:rPr>
              <a:t>……………………………………………………</a:t>
            </a:r>
            <a:r>
              <a:rPr lang="en-US" dirty="0">
                <a:solidFill>
                  <a:srgbClr val="DADADA">
                    <a:lumMod val="10000"/>
                  </a:srgbClr>
                </a:solidFill>
                <a:latin typeface="Arial Black" pitchFamily="34" charset="0"/>
              </a:rPr>
              <a:t>violations</a:t>
            </a:r>
            <a:r>
              <a:rPr lang="en-US" b="1" dirty="0">
                <a:solidFill>
                  <a:srgbClr val="DADADA">
                    <a:lumMod val="10000"/>
                  </a:srgbClr>
                </a:solidFill>
                <a:latin typeface="Arial Black" pitchFamily="34" charset="0"/>
              </a:rPr>
              <a:t> </a:t>
            </a:r>
            <a:endParaRPr lang="ru-RU" b="1" dirty="0">
              <a:solidFill>
                <a:srgbClr val="DADADA">
                  <a:lumMod val="10000"/>
                </a:srgbClr>
              </a:solidFill>
              <a:latin typeface="Arial Black" pitchFamily="34" charset="0"/>
            </a:endParaRPr>
          </a:p>
        </p:txBody>
      </p:sp>
      <p:sp>
        <p:nvSpPr>
          <p:cNvPr id="2" name="TextBox 1"/>
          <p:cNvSpPr txBox="1"/>
          <p:nvPr/>
        </p:nvSpPr>
        <p:spPr>
          <a:xfrm>
            <a:off x="462511" y="6328008"/>
            <a:ext cx="8496944" cy="338554"/>
          </a:xfrm>
          <a:prstGeom prst="rect">
            <a:avLst/>
          </a:prstGeom>
          <a:solidFill>
            <a:srgbClr val="7030A0"/>
          </a:solidFill>
        </p:spPr>
        <p:txBody>
          <a:bodyPr wrap="square" rtlCol="0">
            <a:spAutoFit/>
          </a:bodyPr>
          <a:lstStyle/>
          <a:p>
            <a:pPr>
              <a:defRPr/>
            </a:pPr>
            <a:r>
              <a:rPr lang="ru-RU" sz="1600" dirty="0">
                <a:solidFill>
                  <a:srgbClr val="FFFFFF"/>
                </a:solidFill>
                <a:latin typeface="Arial Black" pitchFamily="34" charset="0"/>
              </a:rPr>
              <a:t> </a:t>
            </a:r>
            <a:r>
              <a:rPr lang="en-US" sz="1600" dirty="0">
                <a:solidFill>
                  <a:srgbClr val="FFFFFF"/>
                </a:solidFill>
                <a:latin typeface="Arial Black" pitchFamily="34" charset="0"/>
              </a:rPr>
              <a:t>INCSEA Extension/ </a:t>
            </a:r>
            <a:r>
              <a:rPr lang="ru-RU" sz="1600" dirty="0">
                <a:solidFill>
                  <a:srgbClr val="FFFFFF"/>
                </a:solidFill>
                <a:latin typeface="Arial Black" pitchFamily="34" charset="0"/>
              </a:rPr>
              <a:t>расширение СПИОМ  (1972) </a:t>
            </a:r>
            <a:r>
              <a:rPr lang="en-US" sz="1600" dirty="0">
                <a:solidFill>
                  <a:srgbClr val="FFFFFF"/>
                </a:solidFill>
                <a:latin typeface="Arial Black" pitchFamily="34" charset="0"/>
              </a:rPr>
              <a:t>………</a:t>
            </a:r>
            <a:r>
              <a:rPr lang="ru-RU" sz="1600" dirty="0">
                <a:solidFill>
                  <a:srgbClr val="FFFFFF"/>
                </a:solidFill>
                <a:latin typeface="Arial Black" pitchFamily="34" charset="0"/>
              </a:rPr>
              <a:t> </a:t>
            </a:r>
            <a:r>
              <a:rPr lang="en-US" sz="1600" dirty="0">
                <a:solidFill>
                  <a:srgbClr val="FFFFFF"/>
                </a:solidFill>
                <a:latin typeface="Arial Black" pitchFamily="34" charset="0"/>
              </a:rPr>
              <a:t>refusal to debate</a:t>
            </a:r>
            <a:endParaRPr lang="ru-RU" sz="1600" dirty="0">
              <a:solidFill>
                <a:srgbClr val="FFFFFF"/>
              </a:solidFill>
              <a:latin typeface="Arial Black" pitchFamily="34" charset="0"/>
            </a:endParaRPr>
          </a:p>
        </p:txBody>
      </p:sp>
      <p:sp>
        <p:nvSpPr>
          <p:cNvPr id="7" name="Номер слайда 6"/>
          <p:cNvSpPr>
            <a:spLocks noGrp="1"/>
          </p:cNvSpPr>
          <p:nvPr>
            <p:ph type="sldNum" sz="quarter" idx="12"/>
          </p:nvPr>
        </p:nvSpPr>
        <p:spPr/>
        <p:txBody>
          <a:bodyPr/>
          <a:lstStyle/>
          <a:p>
            <a:pPr>
              <a:defRPr/>
            </a:pPr>
            <a:fld id="{6BA9878A-8257-48A1-8877-59BFD0276B41}" type="slidenum">
              <a:rPr lang="ru-RU">
                <a:latin typeface="Verdana"/>
              </a:rPr>
              <a:pPr>
                <a:defRPr/>
              </a:pPr>
              <a:t>5</a:t>
            </a:fld>
            <a:endParaRPr lang="ru-RU" dirty="0">
              <a:latin typeface="Verdana"/>
            </a:endParaRPr>
          </a:p>
        </p:txBody>
      </p:sp>
      <p:cxnSp>
        <p:nvCxnSpPr>
          <p:cNvPr id="16" name="Прямая соединительная линия 15"/>
          <p:cNvCxnSpPr/>
          <p:nvPr/>
        </p:nvCxnSpPr>
        <p:spPr bwMode="auto">
          <a:xfrm>
            <a:off x="157936" y="617942"/>
            <a:ext cx="8711841"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4" name="TextBox 13"/>
          <p:cNvSpPr txBox="1"/>
          <p:nvPr/>
        </p:nvSpPr>
        <p:spPr>
          <a:xfrm>
            <a:off x="214342" y="4437112"/>
            <a:ext cx="8461591" cy="338554"/>
          </a:xfrm>
          <a:prstGeom prst="rect">
            <a:avLst/>
          </a:prstGeom>
          <a:noFill/>
        </p:spPr>
        <p:txBody>
          <a:bodyPr wrap="square" rtlCol="0">
            <a:spAutoFit/>
          </a:bodyPr>
          <a:lstStyle/>
          <a:p>
            <a:pPr>
              <a:defRPr/>
            </a:pPr>
            <a:r>
              <a:rPr lang="en-US" sz="1600" b="1" dirty="0">
                <a:solidFill>
                  <a:srgbClr val="FFFFFF"/>
                </a:solidFill>
                <a:latin typeface="Arial Black" pitchFamily="34" charset="0"/>
              </a:rPr>
              <a:t>ARMS TRADE TREATY</a:t>
            </a:r>
            <a:r>
              <a:rPr lang="ru-RU" sz="1600" b="1" dirty="0">
                <a:solidFill>
                  <a:srgbClr val="FFFFFF"/>
                </a:solidFill>
                <a:latin typeface="Arial Black" pitchFamily="34" charset="0"/>
              </a:rPr>
              <a:t>/</a:t>
            </a:r>
            <a:r>
              <a:rPr lang="en-US" sz="1600" b="1" dirty="0">
                <a:solidFill>
                  <a:srgbClr val="FFFFFF"/>
                </a:solidFill>
                <a:latin typeface="Arial Black" pitchFamily="34" charset="0"/>
              </a:rPr>
              <a:t>/</a:t>
            </a:r>
            <a:r>
              <a:rPr lang="ru-RU" sz="1600" b="1" dirty="0">
                <a:solidFill>
                  <a:srgbClr val="FFFFFF"/>
                </a:solidFill>
                <a:latin typeface="Arial Black" pitchFamily="34" charset="0"/>
              </a:rPr>
              <a:t>МДТО (2013)</a:t>
            </a:r>
            <a:r>
              <a:rPr lang="en-US" sz="1600" b="1" dirty="0">
                <a:solidFill>
                  <a:srgbClr val="FFFFFF"/>
                </a:solidFill>
                <a:latin typeface="Arial Black" pitchFamily="34" charset="0"/>
              </a:rPr>
              <a:t> ………………….. withdrawal in 2019</a:t>
            </a:r>
            <a:endParaRPr lang="ru-RU" sz="1600" b="1" dirty="0">
              <a:solidFill>
                <a:srgbClr val="FFFFFF"/>
              </a:solidFill>
              <a:latin typeface="Arial Black" pitchFamily="34" charset="0"/>
            </a:endParaRPr>
          </a:p>
        </p:txBody>
      </p:sp>
    </p:spTree>
    <p:extLst>
      <p:ext uri="{BB962C8B-B14F-4D97-AF65-F5344CB8AC3E}">
        <p14:creationId xmlns:p14="http://schemas.microsoft.com/office/powerpoint/2010/main" val="2640758983"/>
      </p:ext>
    </p:extLst>
  </p:cSld>
  <p:clrMapOvr>
    <a:masterClrMapping/>
  </p:clrMapOvr>
  <p:transition>
    <p:pull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59753C-317D-47E2-8486-B3878347C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86" y="1562069"/>
            <a:ext cx="8603573" cy="458255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F0C8E6-F826-4437-B6F2-C83AECDF3F41}"/>
              </a:ext>
            </a:extLst>
          </p:cNvPr>
          <p:cNvSpPr txBox="1"/>
          <p:nvPr/>
        </p:nvSpPr>
        <p:spPr>
          <a:xfrm>
            <a:off x="296586" y="278674"/>
            <a:ext cx="8603573" cy="369332"/>
          </a:xfrm>
          <a:prstGeom prst="rect">
            <a:avLst/>
          </a:prstGeom>
          <a:solidFill>
            <a:srgbClr val="FFFF00"/>
          </a:solidFill>
          <a:ln w="28575">
            <a:solidFill>
              <a:schemeClr val="tx1"/>
            </a:solidFill>
          </a:ln>
        </p:spPr>
        <p:txBody>
          <a:bodyPr wrap="square" rtlCol="0">
            <a:spAutoFit/>
          </a:bodyPr>
          <a:lstStyle/>
          <a:p>
            <a:pPr algn="ctr"/>
            <a:r>
              <a:rPr lang="en-US" b="1" dirty="0">
                <a:solidFill>
                  <a:schemeClr val="accent4">
                    <a:lumMod val="10000"/>
                  </a:schemeClr>
                </a:solidFill>
                <a:latin typeface="Arial Black" panose="020B0A04020102020204" pitchFamily="34" charset="0"/>
              </a:rPr>
              <a:t>5. NW BALANCE BETWEEN THE USA AND THE PRC (</a:t>
            </a:r>
            <a:r>
              <a:rPr lang="en-US" b="1" dirty="0">
                <a:solidFill>
                  <a:schemeClr val="accent6">
                    <a:lumMod val="75000"/>
                  </a:schemeClr>
                </a:solidFill>
                <a:latin typeface="Arial Black" panose="020B0A04020102020204" pitchFamily="34" charset="0"/>
              </a:rPr>
              <a:t>USA</a:t>
            </a:r>
            <a:r>
              <a:rPr lang="en-US" b="1" dirty="0">
                <a:solidFill>
                  <a:schemeClr val="accent4">
                    <a:lumMod val="10000"/>
                  </a:schemeClr>
                </a:solidFill>
                <a:latin typeface="Arial Black" panose="020B0A04020102020204" pitchFamily="34" charset="0"/>
              </a:rPr>
              <a:t>)</a:t>
            </a:r>
            <a:r>
              <a:rPr lang="ru-RU" b="1" dirty="0">
                <a:solidFill>
                  <a:srgbClr val="FF0000"/>
                </a:solidFill>
                <a:latin typeface="Arial Black" panose="020B0A04020102020204" pitchFamily="34" charset="0"/>
              </a:rPr>
              <a:t> </a:t>
            </a:r>
            <a:r>
              <a:rPr lang="en-US" b="1" dirty="0">
                <a:solidFill>
                  <a:srgbClr val="FF0000"/>
                </a:solidFill>
                <a:latin typeface="Arial Black" panose="020B0A04020102020204" pitchFamily="34" charset="0"/>
              </a:rPr>
              <a:t>(CHINA)</a:t>
            </a:r>
            <a:r>
              <a:rPr lang="ru-RU" b="1" dirty="0">
                <a:solidFill>
                  <a:srgbClr val="FF0000"/>
                </a:solidFill>
                <a:latin typeface="Arial Black" panose="020B0A04020102020204" pitchFamily="34" charset="0"/>
              </a:rPr>
              <a:t>  </a:t>
            </a:r>
          </a:p>
        </p:txBody>
      </p:sp>
      <p:sp>
        <p:nvSpPr>
          <p:cNvPr id="3" name="Стрелка: вправо 2">
            <a:extLst>
              <a:ext uri="{FF2B5EF4-FFF2-40B4-BE49-F238E27FC236}">
                <a16:creationId xmlns:a16="http://schemas.microsoft.com/office/drawing/2014/main" id="{00BB5A2E-2A27-48C4-BCE6-AEF4A543A2F8}"/>
              </a:ext>
            </a:extLst>
          </p:cNvPr>
          <p:cNvSpPr/>
          <p:nvPr/>
        </p:nvSpPr>
        <p:spPr>
          <a:xfrm rot="9005988">
            <a:off x="1731121" y="1781712"/>
            <a:ext cx="5789153" cy="689021"/>
          </a:xfrm>
          <a:prstGeom prst="rightArrow">
            <a:avLst>
              <a:gd name="adj1" fmla="val 22367"/>
              <a:gd name="adj2" fmla="val 103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низ 3">
            <a:extLst>
              <a:ext uri="{FF2B5EF4-FFF2-40B4-BE49-F238E27FC236}">
                <a16:creationId xmlns:a16="http://schemas.microsoft.com/office/drawing/2014/main" id="{1BB0367D-98D8-47AC-BED9-44E81B7C1C80}"/>
              </a:ext>
            </a:extLst>
          </p:cNvPr>
          <p:cNvSpPr/>
          <p:nvPr/>
        </p:nvSpPr>
        <p:spPr>
          <a:xfrm rot="3057671">
            <a:off x="5124806" y="-744046"/>
            <a:ext cx="611324" cy="7120377"/>
          </a:xfrm>
          <a:prstGeom prst="downArrow">
            <a:avLst>
              <a:gd name="adj1" fmla="val 17263"/>
              <a:gd name="adj2" fmla="val 935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5" name="TextBox 4">
            <a:extLst>
              <a:ext uri="{FF2B5EF4-FFF2-40B4-BE49-F238E27FC236}">
                <a16:creationId xmlns:a16="http://schemas.microsoft.com/office/drawing/2014/main" id="{BBCE8F06-C483-43E8-8C91-2744C81D6F28}"/>
              </a:ext>
            </a:extLst>
          </p:cNvPr>
          <p:cNvSpPr txBox="1"/>
          <p:nvPr/>
        </p:nvSpPr>
        <p:spPr>
          <a:xfrm>
            <a:off x="625997" y="843427"/>
            <a:ext cx="2946518" cy="523220"/>
          </a:xfrm>
          <a:prstGeom prst="rect">
            <a:avLst/>
          </a:prstGeom>
          <a:solidFill>
            <a:srgbClr val="7030A0"/>
          </a:solidFill>
          <a:ln w="57150">
            <a:solidFill>
              <a:schemeClr val="tx1"/>
            </a:solidFill>
          </a:ln>
        </p:spPr>
        <p:txBody>
          <a:bodyPr wrap="square" rtlCol="0">
            <a:spAutoFit/>
          </a:bodyPr>
          <a:lstStyle/>
          <a:p>
            <a:pPr algn="ctr"/>
            <a:r>
              <a:rPr lang="ru-RU" sz="2800" b="1" dirty="0">
                <a:latin typeface="Arial Black" panose="020B0A04020102020204" pitchFamily="34" charset="0"/>
              </a:rPr>
              <a:t>5800:320=18</a:t>
            </a:r>
          </a:p>
        </p:txBody>
      </p:sp>
      <p:sp>
        <p:nvSpPr>
          <p:cNvPr id="6" name="TextBox 5">
            <a:extLst>
              <a:ext uri="{FF2B5EF4-FFF2-40B4-BE49-F238E27FC236}">
                <a16:creationId xmlns:a16="http://schemas.microsoft.com/office/drawing/2014/main" id="{C2692CCC-C93E-455B-9BF4-2BA5722329CC}"/>
              </a:ext>
            </a:extLst>
          </p:cNvPr>
          <p:cNvSpPr txBox="1"/>
          <p:nvPr/>
        </p:nvSpPr>
        <p:spPr>
          <a:xfrm>
            <a:off x="183374" y="6166136"/>
            <a:ext cx="7506295" cy="369332"/>
          </a:xfrm>
          <a:prstGeom prst="rect">
            <a:avLst/>
          </a:prstGeom>
          <a:noFill/>
        </p:spPr>
        <p:txBody>
          <a:bodyPr wrap="square" rtlCol="0">
            <a:spAutoFit/>
          </a:bodyPr>
          <a:lstStyle/>
          <a:p>
            <a:r>
              <a:rPr lang="en-US" dirty="0"/>
              <a:t> </a:t>
            </a:r>
            <a:r>
              <a:rPr lang="en-US" sz="1200" dirty="0"/>
              <a:t>Source: ACA</a:t>
            </a:r>
            <a:r>
              <a:rPr lang="ru-RU" sz="1200" dirty="0"/>
              <a:t>. 2021</a:t>
            </a:r>
          </a:p>
        </p:txBody>
      </p:sp>
    </p:spTree>
    <p:extLst>
      <p:ext uri="{BB962C8B-B14F-4D97-AF65-F5344CB8AC3E}">
        <p14:creationId xmlns:p14="http://schemas.microsoft.com/office/powerpoint/2010/main" val="2331237469"/>
      </p:ext>
    </p:extLst>
  </p:cSld>
  <p:clrMapOvr>
    <a:masterClrMapping/>
  </p:clrMapOvr>
  <p:transition>
    <p:pull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F363F7-9EED-43A3-8CEA-E56B619BFFE9}"/>
              </a:ext>
            </a:extLst>
          </p:cNvPr>
          <p:cNvSpPr>
            <a:spLocks noGrp="1"/>
          </p:cNvSpPr>
          <p:nvPr>
            <p:ph type="title"/>
          </p:nvPr>
        </p:nvSpPr>
        <p:spPr>
          <a:xfrm>
            <a:off x="2364582" y="277815"/>
            <a:ext cx="6381751" cy="1139825"/>
          </a:xfrm>
          <a:solidFill>
            <a:srgbClr val="7030A0"/>
          </a:solidFill>
          <a:ln w="57150"/>
        </p:spPr>
        <p:txBody>
          <a:bodyPr/>
          <a:lstStyle/>
          <a:p>
            <a:r>
              <a:rPr lang="en-US" sz="1800" b="1" dirty="0">
                <a:solidFill>
                  <a:schemeClr val="tx1"/>
                </a:solidFill>
                <a:latin typeface="+mn-lt"/>
              </a:rPr>
              <a:t>6. NEW U.S. </a:t>
            </a:r>
            <a:br>
              <a:rPr lang="en-US" sz="1800" b="1" dirty="0">
                <a:solidFill>
                  <a:schemeClr val="tx1"/>
                </a:solidFill>
                <a:latin typeface="+mn-lt"/>
              </a:rPr>
            </a:br>
            <a:r>
              <a:rPr lang="en-US" sz="1800" b="1" dirty="0">
                <a:solidFill>
                  <a:schemeClr val="tx1"/>
                </a:solidFill>
                <a:latin typeface="+mn-lt"/>
              </a:rPr>
              <a:t>MEDIUM-RANGE CAPABILITY MISSILES</a:t>
            </a:r>
            <a:endParaRPr lang="ru-RU" sz="1800" b="1" dirty="0">
              <a:solidFill>
                <a:schemeClr val="tx1"/>
              </a:solidFill>
              <a:latin typeface="+mn-lt"/>
            </a:endParaRPr>
          </a:p>
        </p:txBody>
      </p:sp>
      <p:sp>
        <p:nvSpPr>
          <p:cNvPr id="3" name="Номер слайда 2">
            <a:extLst>
              <a:ext uri="{FF2B5EF4-FFF2-40B4-BE49-F238E27FC236}">
                <a16:creationId xmlns:a16="http://schemas.microsoft.com/office/drawing/2014/main" id="{32177401-C1A9-49FB-AF95-CF84DB090781}"/>
              </a:ext>
            </a:extLst>
          </p:cNvPr>
          <p:cNvSpPr>
            <a:spLocks noGrp="1"/>
          </p:cNvSpPr>
          <p:nvPr>
            <p:ph type="sldNum" sz="quarter" idx="12"/>
          </p:nvPr>
        </p:nvSpPr>
        <p:spPr>
          <a:xfrm>
            <a:off x="6553199" y="6243638"/>
            <a:ext cx="2524125" cy="457200"/>
          </a:xfrm>
        </p:spPr>
        <p:txBody>
          <a:bodyPr/>
          <a:lstStyle/>
          <a:p>
            <a:pPr>
              <a:defRPr/>
            </a:pPr>
            <a:fld id="{A2CA1910-CA7C-487B-AC31-3F58B56EDFAD}" type="slidenum">
              <a:rPr lang="ru-RU" smtClean="0"/>
              <a:pPr>
                <a:defRPr/>
              </a:pPr>
              <a:t>7</a:t>
            </a:fld>
            <a:endParaRPr lang="ru-RU" dirty="0"/>
          </a:p>
        </p:txBody>
      </p:sp>
      <p:sp>
        <p:nvSpPr>
          <p:cNvPr id="4" name="TextBox 3">
            <a:extLst>
              <a:ext uri="{FF2B5EF4-FFF2-40B4-BE49-F238E27FC236}">
                <a16:creationId xmlns:a16="http://schemas.microsoft.com/office/drawing/2014/main" id="{CFB0641C-0324-4EF4-AAC8-86E086DC86DB}"/>
              </a:ext>
            </a:extLst>
          </p:cNvPr>
          <p:cNvSpPr txBox="1"/>
          <p:nvPr/>
        </p:nvSpPr>
        <p:spPr>
          <a:xfrm>
            <a:off x="452438" y="1676203"/>
            <a:ext cx="8353424" cy="3108543"/>
          </a:xfrm>
          <a:prstGeom prst="rect">
            <a:avLst/>
          </a:prstGeom>
          <a:solidFill>
            <a:srgbClr val="002060"/>
          </a:solidFill>
          <a:ln w="38100">
            <a:solidFill>
              <a:schemeClr val="tx1"/>
            </a:solidFill>
          </a:ln>
        </p:spPr>
        <p:txBody>
          <a:bodyPr wrap="square" rtlCol="0">
            <a:spAutoFit/>
          </a:bodyPr>
          <a:lstStyle/>
          <a:p>
            <a:pPr algn="just"/>
            <a:r>
              <a:rPr lang="en-US" sz="1800" b="0" i="0" dirty="0">
                <a:solidFill>
                  <a:srgbClr val="FFFF00"/>
                </a:solidFill>
                <a:effectLst/>
                <a:latin typeface="Arial Black" panose="020B0A04020102020204" pitchFamily="34" charset="0"/>
              </a:rPr>
              <a:t>	</a:t>
            </a:r>
          </a:p>
          <a:p>
            <a:pPr algn="just"/>
            <a:r>
              <a:rPr lang="en-US" dirty="0">
                <a:solidFill>
                  <a:srgbClr val="FFFF00"/>
                </a:solidFill>
                <a:latin typeface="Arial Black" panose="020B0A04020102020204" pitchFamily="34" charset="0"/>
              </a:rPr>
              <a:t>	</a:t>
            </a:r>
            <a:r>
              <a:rPr lang="en-US" sz="2000" b="1" i="0" dirty="0">
                <a:solidFill>
                  <a:srgbClr val="FFFF00"/>
                </a:solidFill>
                <a:effectLst/>
                <a:latin typeface="+mj-lt"/>
              </a:rPr>
              <a:t>November 6, 2020 Lockheed Martin and the U.S. Army</a:t>
            </a:r>
            <a:r>
              <a:rPr lang="en-US" sz="2000" b="1" dirty="0">
                <a:solidFill>
                  <a:srgbClr val="FFFF00"/>
                </a:solidFill>
                <a:latin typeface="+mj-lt"/>
              </a:rPr>
              <a:t> signed nearly $340 million contract to forge a </a:t>
            </a:r>
            <a:r>
              <a:rPr lang="en-US" sz="2000" b="1" i="0" u="sng" strike="noStrike" dirty="0">
                <a:solidFill>
                  <a:srgbClr val="FFFF00"/>
                </a:solidFill>
                <a:effectLst/>
                <a:latin typeface="+mj-lt"/>
                <a:hlinkClick r:id="rId2">
                  <a:extLst>
                    <a:ext uri="{A12FA001-AC4F-418D-AE19-62706E023703}">
                      <ahyp:hlinkClr xmlns:ahyp="http://schemas.microsoft.com/office/drawing/2018/hyperlinkcolor" val="tx"/>
                    </a:ext>
                  </a:extLst>
                </a:hlinkClick>
              </a:rPr>
              <a:t>new </a:t>
            </a:r>
            <a:r>
              <a:rPr lang="en-US" sz="2000" b="1" i="0" u="sng" strike="noStrike" dirty="0">
                <a:solidFill>
                  <a:srgbClr val="FF99FF"/>
                </a:solidFill>
                <a:effectLst/>
                <a:latin typeface="+mj-lt"/>
                <a:hlinkClick r:id="rId2">
                  <a:extLst>
                    <a:ext uri="{A12FA001-AC4F-418D-AE19-62706E023703}">
                      <ahyp:hlinkClr xmlns:ahyp="http://schemas.microsoft.com/office/drawing/2018/hyperlinkcolor" val="tx"/>
                    </a:ext>
                  </a:extLst>
                </a:hlinkClick>
              </a:rPr>
              <a:t>medium-range</a:t>
            </a:r>
            <a:r>
              <a:rPr lang="en-US" sz="2000" b="1" i="0" u="sng" strike="noStrike" dirty="0">
                <a:solidFill>
                  <a:srgbClr val="FFFF00"/>
                </a:solidFill>
                <a:effectLst/>
                <a:latin typeface="+mj-lt"/>
                <a:hlinkClick r:id="rId2">
                  <a:extLst>
                    <a:ext uri="{A12FA001-AC4F-418D-AE19-62706E023703}">
                      <ahyp:hlinkClr xmlns:ahyp="http://schemas.microsoft.com/office/drawing/2018/hyperlinkcolor" val="tx"/>
                    </a:ext>
                  </a:extLst>
                </a:hlinkClick>
              </a:rPr>
              <a:t> missile prototype</a:t>
            </a:r>
            <a:r>
              <a:rPr lang="en-US" sz="2000" b="1" i="0" strike="noStrike" dirty="0">
                <a:solidFill>
                  <a:srgbClr val="FFFF00"/>
                </a:solidFill>
                <a:effectLst/>
                <a:latin typeface="+mj-lt"/>
              </a:rPr>
              <a:t>. It </a:t>
            </a:r>
            <a:r>
              <a:rPr lang="en-US" sz="2000" b="1" i="0" dirty="0">
                <a:solidFill>
                  <a:srgbClr val="FFFF00"/>
                </a:solidFill>
                <a:effectLst/>
                <a:latin typeface="+mj-lt"/>
              </a:rPr>
              <a:t>is to be fielded in FY 2023. The Army has selected variants of the U.S. Navy SM-6 and Tomahawk cruise missiles to be part of the initial prototype. </a:t>
            </a:r>
          </a:p>
          <a:p>
            <a:pPr algn="just"/>
            <a:endParaRPr lang="en-US" sz="2000" b="1" i="0" dirty="0">
              <a:solidFill>
                <a:srgbClr val="FFFF00"/>
              </a:solidFill>
              <a:effectLst/>
              <a:latin typeface="+mj-lt"/>
            </a:endParaRPr>
          </a:p>
          <a:p>
            <a:pPr algn="just"/>
            <a:r>
              <a:rPr lang="en-US" sz="2000" b="1" dirty="0">
                <a:solidFill>
                  <a:srgbClr val="FFFF00"/>
                </a:solidFill>
                <a:latin typeface="+mj-lt"/>
              </a:rPr>
              <a:t>	Some experts claimed that the new missile would have </a:t>
            </a:r>
            <a:r>
              <a:rPr lang="en-US" sz="2000" b="1" dirty="0">
                <a:solidFill>
                  <a:schemeClr val="accent6">
                    <a:lumMod val="20000"/>
                    <a:lumOff val="80000"/>
                  </a:schemeClr>
                </a:solidFill>
                <a:latin typeface="+mj-lt"/>
              </a:rPr>
              <a:t>conventional warheads </a:t>
            </a:r>
            <a:r>
              <a:rPr lang="en-US" sz="2000" b="1" dirty="0">
                <a:solidFill>
                  <a:srgbClr val="FFFF00"/>
                </a:solidFill>
                <a:latin typeface="+mj-lt"/>
              </a:rPr>
              <a:t>only.</a:t>
            </a:r>
            <a:endParaRPr lang="ru-RU" sz="2000" b="1" dirty="0">
              <a:solidFill>
                <a:srgbClr val="FFFF00"/>
              </a:solidFill>
              <a:latin typeface="+mj-lt"/>
            </a:endParaRPr>
          </a:p>
          <a:p>
            <a:endParaRPr lang="ru-RU" dirty="0"/>
          </a:p>
        </p:txBody>
      </p:sp>
      <p:sp>
        <p:nvSpPr>
          <p:cNvPr id="5" name="TextBox 4">
            <a:extLst>
              <a:ext uri="{FF2B5EF4-FFF2-40B4-BE49-F238E27FC236}">
                <a16:creationId xmlns:a16="http://schemas.microsoft.com/office/drawing/2014/main" id="{E4229447-E808-497F-A183-15DC3D36E7B2}"/>
              </a:ext>
            </a:extLst>
          </p:cNvPr>
          <p:cNvSpPr txBox="1"/>
          <p:nvPr/>
        </p:nvSpPr>
        <p:spPr>
          <a:xfrm>
            <a:off x="452438" y="5043309"/>
            <a:ext cx="8353424" cy="646331"/>
          </a:xfrm>
          <a:prstGeom prst="rect">
            <a:avLst/>
          </a:prstGeom>
          <a:noFill/>
        </p:spPr>
        <p:txBody>
          <a:bodyPr wrap="square" rtlCol="0">
            <a:spAutoFit/>
          </a:bodyPr>
          <a:lstStyle/>
          <a:p>
            <a:pPr algn="just"/>
            <a:r>
              <a:rPr lang="en-US" sz="1200" i="0" u="sng" dirty="0">
                <a:effectLst/>
              </a:rPr>
              <a:t>Source</a:t>
            </a:r>
            <a:r>
              <a:rPr lang="en-US" sz="1200" i="0" dirty="0">
                <a:effectLst/>
              </a:rPr>
              <a:t>: Judson J. “Lockheed Martin to build mid-range missile prototype for US Army// </a:t>
            </a:r>
            <a:r>
              <a:rPr lang="en-US" sz="1200" i="0" dirty="0" err="1">
                <a:effectLst/>
              </a:rPr>
              <a:t>Defence</a:t>
            </a:r>
            <a:r>
              <a:rPr lang="en-US" sz="1200" i="0" dirty="0">
                <a:effectLst/>
              </a:rPr>
              <a:t> News. </a:t>
            </a:r>
            <a:r>
              <a:rPr lang="en-US" sz="1200" dirty="0"/>
              <a:t>November 6, 2020// https://www.defensenews.com/land/2020/11/06/lockheed-martin-to-build-mid-range-missile-prototype-for-us-army/</a:t>
            </a:r>
            <a:endParaRPr lang="ru-RU" sz="1200" dirty="0"/>
          </a:p>
        </p:txBody>
      </p:sp>
      <p:sp>
        <p:nvSpPr>
          <p:cNvPr id="6" name="TextBox 5">
            <a:extLst>
              <a:ext uri="{FF2B5EF4-FFF2-40B4-BE49-F238E27FC236}">
                <a16:creationId xmlns:a16="http://schemas.microsoft.com/office/drawing/2014/main" id="{E55191C3-053C-436D-A2FF-E992B0D6C9E8}"/>
              </a:ext>
            </a:extLst>
          </p:cNvPr>
          <p:cNvSpPr txBox="1"/>
          <p:nvPr/>
        </p:nvSpPr>
        <p:spPr>
          <a:xfrm>
            <a:off x="417196" y="5817398"/>
            <a:ext cx="3824286" cy="261610"/>
          </a:xfrm>
          <a:prstGeom prst="rect">
            <a:avLst/>
          </a:prstGeom>
          <a:noFill/>
        </p:spPr>
        <p:txBody>
          <a:bodyPr wrap="square" rtlCol="0">
            <a:spAutoFit/>
          </a:bodyPr>
          <a:lstStyle/>
          <a:p>
            <a:r>
              <a:rPr lang="en-US" sz="1100" dirty="0">
                <a:ea typeface="Arial Unicode MS" pitchFamily="34" charset="-128"/>
                <a:cs typeface="Arial Unicode MS" pitchFamily="34" charset="-128"/>
              </a:rPr>
              <a:t>© </a:t>
            </a:r>
            <a:r>
              <a:rPr lang="en-US" sz="1100" dirty="0"/>
              <a:t>Vladimir Kozin. 2021</a:t>
            </a:r>
            <a:endParaRPr lang="ru-RU" sz="1100" dirty="0"/>
          </a:p>
        </p:txBody>
      </p:sp>
    </p:spTree>
    <p:extLst>
      <p:ext uri="{BB962C8B-B14F-4D97-AF65-F5344CB8AC3E}">
        <p14:creationId xmlns:p14="http://schemas.microsoft.com/office/powerpoint/2010/main" val="2062644566"/>
      </p:ext>
    </p:extLst>
  </p:cSld>
  <p:clrMapOvr>
    <a:masterClrMapping/>
  </p:clrMapOvr>
  <p:transition>
    <p:pull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B270B-1CC1-4B53-A9CC-5646B686E6D5}"/>
              </a:ext>
            </a:extLst>
          </p:cNvPr>
          <p:cNvSpPr>
            <a:spLocks noGrp="1"/>
          </p:cNvSpPr>
          <p:nvPr>
            <p:ph type="title"/>
          </p:nvPr>
        </p:nvSpPr>
        <p:spPr>
          <a:xfrm>
            <a:off x="157162" y="157163"/>
            <a:ext cx="8782050" cy="849810"/>
          </a:xfrm>
        </p:spPr>
        <p:txBody>
          <a:bodyPr/>
          <a:lstStyle/>
          <a:p>
            <a:r>
              <a:rPr lang="en-US" sz="1800" b="1" dirty="0">
                <a:latin typeface="+mn-lt"/>
              </a:rPr>
              <a:t>7. NEW U.S. MEDIUM-RANGE GROUND-BASED MISSILES WILL BE NUCLEAR-TIPPED: SOME REASONS</a:t>
            </a:r>
            <a:endParaRPr lang="ru-RU" sz="1800" b="1" dirty="0">
              <a:latin typeface="+mn-lt"/>
            </a:endParaRPr>
          </a:p>
        </p:txBody>
      </p:sp>
      <p:sp>
        <p:nvSpPr>
          <p:cNvPr id="3" name="Номер слайда 2">
            <a:extLst>
              <a:ext uri="{FF2B5EF4-FFF2-40B4-BE49-F238E27FC236}">
                <a16:creationId xmlns:a16="http://schemas.microsoft.com/office/drawing/2014/main" id="{B20C3A5C-359B-4C59-B6B9-CA1ABF1C9033}"/>
              </a:ext>
            </a:extLst>
          </p:cNvPr>
          <p:cNvSpPr>
            <a:spLocks noGrp="1"/>
          </p:cNvSpPr>
          <p:nvPr>
            <p:ph type="sldNum" sz="quarter" idx="12"/>
          </p:nvPr>
        </p:nvSpPr>
        <p:spPr>
          <a:xfrm>
            <a:off x="6534150" y="6412929"/>
            <a:ext cx="2476500" cy="457200"/>
          </a:xfrm>
        </p:spPr>
        <p:txBody>
          <a:bodyPr/>
          <a:lstStyle/>
          <a:p>
            <a:pPr>
              <a:defRPr/>
            </a:pPr>
            <a:fld id="{A2CA1910-CA7C-487B-AC31-3F58B56EDFAD}" type="slidenum">
              <a:rPr lang="ru-RU" smtClean="0"/>
              <a:pPr>
                <a:defRPr/>
              </a:pPr>
              <a:t>8</a:t>
            </a:fld>
            <a:endParaRPr lang="ru-RU" dirty="0"/>
          </a:p>
        </p:txBody>
      </p:sp>
      <p:sp>
        <p:nvSpPr>
          <p:cNvPr id="4" name="TextBox 3">
            <a:extLst>
              <a:ext uri="{FF2B5EF4-FFF2-40B4-BE49-F238E27FC236}">
                <a16:creationId xmlns:a16="http://schemas.microsoft.com/office/drawing/2014/main" id="{CF65BFD9-E9EC-4E1C-9A0C-00652C87093D}"/>
              </a:ext>
            </a:extLst>
          </p:cNvPr>
          <p:cNvSpPr txBox="1"/>
          <p:nvPr/>
        </p:nvSpPr>
        <p:spPr>
          <a:xfrm>
            <a:off x="347660" y="1103315"/>
            <a:ext cx="8448675" cy="3600986"/>
          </a:xfrm>
          <a:prstGeom prst="rect">
            <a:avLst/>
          </a:prstGeom>
          <a:solidFill>
            <a:srgbClr val="002060"/>
          </a:solidFill>
          <a:ln w="57150">
            <a:solidFill>
              <a:schemeClr val="tx1"/>
            </a:solidFill>
          </a:ln>
        </p:spPr>
        <p:txBody>
          <a:bodyPr wrap="square" rtlCol="0">
            <a:spAutoFit/>
          </a:bodyPr>
          <a:lstStyle/>
          <a:p>
            <a:pPr algn="just"/>
            <a:r>
              <a:rPr lang="en-US" b="1" dirty="0"/>
              <a:t>	</a:t>
            </a:r>
            <a:r>
              <a:rPr lang="en-US" sz="1600" b="1" dirty="0">
                <a:solidFill>
                  <a:srgbClr val="FFFF00"/>
                </a:solidFill>
              </a:rPr>
              <a:t>1. The Pentagon claimed that such missiles will be able to hit enemy targets in the 500-2,000 kilometers range and more, because according to the INF Treaty “medium range” means range from 1,000 to 5,500 kilometers.</a:t>
            </a:r>
          </a:p>
          <a:p>
            <a:pPr algn="just"/>
            <a:r>
              <a:rPr lang="en-US" sz="1600" b="1" dirty="0"/>
              <a:t>	2. According to the U.S. officials, such missiles will have </a:t>
            </a:r>
            <a:r>
              <a:rPr lang="en-US" sz="1600" b="1" dirty="0">
                <a:solidFill>
                  <a:srgbClr val="FF99FF"/>
                </a:solidFill>
              </a:rPr>
              <a:t>“strategic capabilities” </a:t>
            </a:r>
            <a:r>
              <a:rPr lang="en-US" sz="1600" b="1" dirty="0"/>
              <a:t>that “will change the paradigm against advanced adversaries Russia and China”, and “will changes everything in the European and Pacific theaters of operation”.</a:t>
            </a:r>
          </a:p>
          <a:p>
            <a:pPr algn="just"/>
            <a:r>
              <a:rPr lang="en-US" sz="1600" b="1" dirty="0"/>
              <a:t>	</a:t>
            </a:r>
            <a:r>
              <a:rPr lang="en-US" sz="1600" b="1" dirty="0">
                <a:solidFill>
                  <a:srgbClr val="66FF99"/>
                </a:solidFill>
              </a:rPr>
              <a:t>3. It is clear the USA will deploy new nuclear medium-range missiles both in Asia Pacific Region and in Europe. It became clear from the U.S. Defense Secretary Mark Esper's remarks at the Atlantic Council October 20, 2020.</a:t>
            </a:r>
          </a:p>
          <a:p>
            <a:pPr algn="just"/>
            <a:r>
              <a:rPr lang="en-US" sz="1600" b="1" dirty="0"/>
              <a:t>	4. From the U. S. strategic </a:t>
            </a:r>
            <a:r>
              <a:rPr lang="en-US" sz="1600" b="1" dirty="0" err="1"/>
              <a:t>perpective</a:t>
            </a:r>
            <a:r>
              <a:rPr lang="en-US" sz="1600" b="1" dirty="0"/>
              <a:t>, it will be irrational to equip such new missiles with conventional warheads.</a:t>
            </a:r>
            <a:r>
              <a:rPr lang="en-US" b="1" dirty="0"/>
              <a:t> </a:t>
            </a:r>
            <a:r>
              <a:rPr lang="en-US" dirty="0">
                <a:latin typeface="Arial Black" panose="020B0A04020102020204" pitchFamily="34" charset="0"/>
              </a:rPr>
              <a:t>	</a:t>
            </a:r>
            <a:endParaRPr lang="ru-RU" dirty="0">
              <a:latin typeface="Arial Black" panose="020B0A04020102020204" pitchFamily="34" charset="0"/>
            </a:endParaRPr>
          </a:p>
        </p:txBody>
      </p:sp>
      <p:sp>
        <p:nvSpPr>
          <p:cNvPr id="5" name="TextBox 4">
            <a:extLst>
              <a:ext uri="{FF2B5EF4-FFF2-40B4-BE49-F238E27FC236}">
                <a16:creationId xmlns:a16="http://schemas.microsoft.com/office/drawing/2014/main" id="{8B5A9824-70F6-490E-88D6-FFA4DC0EBF19}"/>
              </a:ext>
            </a:extLst>
          </p:cNvPr>
          <p:cNvSpPr txBox="1"/>
          <p:nvPr/>
        </p:nvSpPr>
        <p:spPr>
          <a:xfrm>
            <a:off x="347661" y="4933950"/>
            <a:ext cx="8448674" cy="1292662"/>
          </a:xfrm>
          <a:prstGeom prst="rect">
            <a:avLst/>
          </a:prstGeom>
          <a:noFill/>
          <a:ln w="6350">
            <a:solidFill>
              <a:schemeClr val="tx1"/>
            </a:solidFill>
          </a:ln>
        </p:spPr>
        <p:txBody>
          <a:bodyPr wrap="square" rtlCol="0">
            <a:spAutoFit/>
          </a:bodyPr>
          <a:lstStyle/>
          <a:p>
            <a:pPr algn="just" fontAlgn="base"/>
            <a:r>
              <a:rPr lang="en-US" sz="1100" i="0" u="sng" dirty="0">
                <a:effectLst/>
              </a:rPr>
              <a:t>Source</a:t>
            </a:r>
            <a:r>
              <a:rPr lang="en-US" sz="1100" i="0" dirty="0">
                <a:effectLst/>
              </a:rPr>
              <a:t>: Judson J. </a:t>
            </a:r>
            <a:r>
              <a:rPr lang="en-US" sz="1100" dirty="0"/>
              <a:t>”</a:t>
            </a:r>
            <a:r>
              <a:rPr lang="en-US" sz="1100" i="0" dirty="0">
                <a:effectLst/>
              </a:rPr>
              <a:t>Lockheed Martin to build mid-range missile prototype for US Army”// </a:t>
            </a:r>
            <a:r>
              <a:rPr lang="en-US" sz="1100" i="0" dirty="0" err="1">
                <a:effectLst/>
              </a:rPr>
              <a:t>Defence</a:t>
            </a:r>
            <a:r>
              <a:rPr lang="en-US" sz="1100" i="0" dirty="0">
                <a:effectLst/>
              </a:rPr>
              <a:t> News. </a:t>
            </a:r>
            <a:r>
              <a:rPr lang="en-US" sz="1100" dirty="0"/>
              <a:t>November 6, 2020//https://www.defensenews.com/land/2020/11/06/lockheed-martin-to-build-mid-range-missile-prototype-for-us-army/ and “US Army hones in on solution for new mid-range missile pursuit”//</a:t>
            </a:r>
            <a:r>
              <a:rPr lang="en-US" sz="1100" dirty="0" err="1"/>
              <a:t>Defence</a:t>
            </a:r>
            <a:r>
              <a:rPr lang="en-US" sz="1100" dirty="0"/>
              <a:t> News//October 12,2020//https://www.defensenews.com/digital-show-dailies/ausa/2020/10/12/us-army-hones-in-on-solution-for-new-mid-range-missile-pursuit/. U.S. </a:t>
            </a:r>
            <a:r>
              <a:rPr lang="en-US" sz="1100" dirty="0">
                <a:effectLst/>
              </a:rPr>
              <a:t>Army Awards Mid-Range Capability Other Transaction Agreement. Issued by U.S. Army Rapid Capabilities and Critical Technologies Office. November 6, 2020 //https://www.army.mil/article/240666/army_awards_mid_range_capability_other_transaction_agreement</a:t>
            </a:r>
            <a:r>
              <a:rPr lang="en-US" sz="1200" dirty="0">
                <a:effectLst/>
              </a:rPr>
              <a:t>.</a:t>
            </a:r>
            <a:endParaRPr lang="en-US" b="1" i="0" dirty="0">
              <a:solidFill>
                <a:srgbClr val="000000"/>
              </a:solidFill>
              <a:effectLst/>
              <a:latin typeface="Arial Narrow" panose="020B0606020202030204" pitchFamily="34" charset="0"/>
            </a:endParaRPr>
          </a:p>
        </p:txBody>
      </p:sp>
      <p:sp>
        <p:nvSpPr>
          <p:cNvPr id="6" name="TextBox 5">
            <a:extLst>
              <a:ext uri="{FF2B5EF4-FFF2-40B4-BE49-F238E27FC236}">
                <a16:creationId xmlns:a16="http://schemas.microsoft.com/office/drawing/2014/main" id="{7C222118-F917-4749-A808-2CA7FB886C84}"/>
              </a:ext>
            </a:extLst>
          </p:cNvPr>
          <p:cNvSpPr txBox="1"/>
          <p:nvPr/>
        </p:nvSpPr>
        <p:spPr>
          <a:xfrm>
            <a:off x="428625" y="6226613"/>
            <a:ext cx="2943225" cy="538609"/>
          </a:xfrm>
          <a:prstGeom prst="rect">
            <a:avLst/>
          </a:prstGeom>
          <a:noFill/>
        </p:spPr>
        <p:txBody>
          <a:bodyPr wrap="square" rtlCol="0">
            <a:spAutoFit/>
          </a:bodyPr>
          <a:lstStyle/>
          <a:p>
            <a:r>
              <a:rPr lang="en-US" sz="1100" dirty="0">
                <a:ea typeface="Arial Unicode MS" pitchFamily="34" charset="-128"/>
                <a:cs typeface="Arial Unicode MS" pitchFamily="34" charset="-128"/>
              </a:rPr>
              <a:t>© </a:t>
            </a:r>
            <a:r>
              <a:rPr lang="en-US" sz="1100" dirty="0"/>
              <a:t>Vladimir Kozin. 2021</a:t>
            </a:r>
            <a:endParaRPr lang="ru-RU" sz="1100" dirty="0"/>
          </a:p>
          <a:p>
            <a:endParaRPr lang="ru-RU" dirty="0"/>
          </a:p>
        </p:txBody>
      </p:sp>
    </p:spTree>
    <p:extLst>
      <p:ext uri="{BB962C8B-B14F-4D97-AF65-F5344CB8AC3E}">
        <p14:creationId xmlns:p14="http://schemas.microsoft.com/office/powerpoint/2010/main" val="2632557844"/>
      </p:ext>
    </p:extLst>
  </p:cSld>
  <p:clrMapOvr>
    <a:masterClrMapping/>
  </p:clrMapOvr>
  <p:transition>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877" y="387346"/>
            <a:ext cx="5554770" cy="1527460"/>
          </a:xfrm>
          <a:ln w="19050">
            <a:prstDash val="sysDash"/>
          </a:ln>
        </p:spPr>
        <p:txBody>
          <a:bodyPr/>
          <a:lstStyle/>
          <a:p>
            <a:pPr algn="l"/>
            <a:r>
              <a:rPr lang="en-US" sz="2400" b="1" dirty="0">
                <a:latin typeface="Arial Black" panose="020B0A04020102020204" pitchFamily="34" charset="0"/>
                <a:cs typeface="Arial" panose="020B0604020202020204" pitchFamily="34" charset="0"/>
              </a:rPr>
              <a:t>8. THE USA HAS BLOCKED ALL THESE INITIATIVES</a:t>
            </a:r>
            <a:br>
              <a:rPr lang="en-US" sz="2400" b="1" dirty="0">
                <a:latin typeface="Arial Black" panose="020B0A04020102020204" pitchFamily="34" charset="0"/>
                <a:cs typeface="Arial" panose="020B0604020202020204" pitchFamily="34" charset="0"/>
              </a:rPr>
            </a:br>
            <a:r>
              <a:rPr lang="en-US" sz="2400" b="1" dirty="0">
                <a:latin typeface="Arial Black" panose="020B0A04020102020204" pitchFamily="34" charset="0"/>
                <a:cs typeface="Arial" panose="020B0604020202020204" pitchFamily="34" charset="0"/>
              </a:rPr>
              <a:t>RELATED TO SPACE</a:t>
            </a:r>
            <a:endParaRPr lang="ru-RU" sz="2400" dirty="0">
              <a:solidFill>
                <a:schemeClr val="tx2">
                  <a:lumMod val="75000"/>
                </a:schemeClr>
              </a:solidFill>
              <a:latin typeface="Arial Black" panose="020B0A04020102020204" pitchFamily="34" charset="0"/>
              <a:cs typeface="Arial" panose="020B0604020202020204" pitchFamily="34" charset="0"/>
            </a:endParaRPr>
          </a:p>
        </p:txBody>
      </p:sp>
      <p:sp>
        <p:nvSpPr>
          <p:cNvPr id="4" name="TextBox 3"/>
          <p:cNvSpPr txBox="1"/>
          <p:nvPr/>
        </p:nvSpPr>
        <p:spPr>
          <a:xfrm>
            <a:off x="171267" y="2589076"/>
            <a:ext cx="864096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600" b="1" i="0" u="none" strike="noStrike" kern="1200" cap="none" spc="0" normalizeH="0" baseline="0" noProof="0" dirty="0">
                <a:ln>
                  <a:noFill/>
                </a:ln>
                <a:solidFill>
                  <a:srgbClr val="FFFFFF"/>
                </a:solidFill>
                <a:effectLst/>
                <a:uLnTx/>
                <a:uFillTx/>
                <a:latin typeface="Verdana"/>
                <a:ea typeface="+mn-ea"/>
                <a:cs typeface="+mn-cs"/>
              </a:rPr>
              <a:t>  </a:t>
            </a:r>
            <a:r>
              <a:rPr kumimoji="0" lang="ru-RU" sz="1800" b="1" i="0" u="none" strike="noStrike" kern="1200" cap="none" spc="0" normalizeH="0" baseline="0" noProof="0" dirty="0">
                <a:ln>
                  <a:noFill/>
                </a:ln>
                <a:solidFill>
                  <a:srgbClr val="FFFFFF"/>
                </a:solidFill>
                <a:effectLst/>
                <a:uLnTx/>
                <a:uFillTx/>
                <a:latin typeface="Verdana"/>
                <a:ea typeface="+mn-ea"/>
                <a:cs typeface="+mn-cs"/>
              </a:rPr>
              <a:t>1958:  </a:t>
            </a:r>
            <a:r>
              <a:rPr kumimoji="0" lang="en-US" sz="1800" b="1" i="0" u="none" strike="noStrike" kern="1200" cap="none" spc="0" normalizeH="0" baseline="0" noProof="0" dirty="0">
                <a:ln>
                  <a:noFill/>
                </a:ln>
                <a:solidFill>
                  <a:srgbClr val="FFFFFF"/>
                </a:solidFill>
                <a:effectLst/>
                <a:uLnTx/>
                <a:uFillTx/>
                <a:latin typeface="Verdana"/>
                <a:ea typeface="+mn-ea"/>
                <a:cs typeface="+mn-cs"/>
              </a:rPr>
              <a:t>accord on banning of use of space for military purposes</a:t>
            </a:r>
            <a:endParaRPr kumimoji="0" lang="ru-RU" sz="1800" b="1"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1" i="0" u="none" strike="noStrike" kern="1200" cap="none" spc="0" normalizeH="0" baseline="0" noProof="0" dirty="0">
                <a:ln>
                  <a:noFill/>
                </a:ln>
                <a:solidFill>
                  <a:srgbClr val="FFFFFF"/>
                </a:solidFill>
                <a:effectLst/>
                <a:uLnTx/>
                <a:uFillTx/>
                <a:latin typeface="Verdana"/>
                <a:ea typeface="+mn-ea"/>
                <a:cs typeface="+mn-cs"/>
              </a:rPr>
              <a:t>  </a:t>
            </a:r>
            <a:r>
              <a:rPr kumimoji="0" lang="ru-RU" sz="1800" b="1" i="0" u="none" strike="noStrike" kern="1200" cap="none" spc="0" normalizeH="0" baseline="0" noProof="0" dirty="0">
                <a:ln>
                  <a:noFill/>
                </a:ln>
                <a:solidFill>
                  <a:srgbClr val="FFFFCC">
                    <a:lumMod val="75000"/>
                  </a:srgbClr>
                </a:solidFill>
                <a:effectLst/>
                <a:uLnTx/>
                <a:uFillTx/>
                <a:latin typeface="Verdana"/>
                <a:ea typeface="+mn-ea"/>
                <a:cs typeface="+mn-cs"/>
              </a:rPr>
              <a:t>1979: </a:t>
            </a:r>
            <a:r>
              <a:rPr kumimoji="0" lang="en-US" sz="1800" b="1" i="0" u="none" strike="noStrike" kern="1200" cap="none" spc="0" normalizeH="0" baseline="0" noProof="0" dirty="0">
                <a:ln>
                  <a:noFill/>
                </a:ln>
                <a:solidFill>
                  <a:srgbClr val="FFFFCC">
                    <a:lumMod val="75000"/>
                  </a:srgbClr>
                </a:solidFill>
                <a:effectLst/>
                <a:uLnTx/>
                <a:uFillTx/>
                <a:latin typeface="Verdana"/>
                <a:ea typeface="+mn-ea"/>
                <a:cs typeface="+mn-cs"/>
              </a:rPr>
              <a:t> agreements during USSR-USA ASAT talks</a:t>
            </a:r>
            <a:endParaRPr kumimoji="0" lang="ru-RU" sz="1800" b="1" i="0" u="none" strike="noStrike" kern="1200" cap="none" spc="0" normalizeH="0" baseline="0" noProof="0" dirty="0">
              <a:ln>
                <a:noFill/>
              </a:ln>
              <a:solidFill>
                <a:srgbClr val="FFFFCC">
                  <a:lumMod val="75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1" i="0" u="none" strike="noStrike" kern="1200" cap="none" spc="0" normalizeH="0" baseline="0" noProof="0" dirty="0">
                <a:ln>
                  <a:noFill/>
                </a:ln>
                <a:solidFill>
                  <a:srgbClr val="FFFFFF"/>
                </a:solidFill>
                <a:effectLst/>
                <a:uLnTx/>
                <a:uFillTx/>
                <a:latin typeface="Verdana"/>
                <a:ea typeface="+mn-ea"/>
                <a:cs typeface="+mn-cs"/>
              </a:rPr>
              <a:t>  1983:  </a:t>
            </a:r>
            <a:r>
              <a:rPr kumimoji="0" lang="en-US" sz="1800" b="1" i="0" u="none" strike="noStrike" kern="1200" cap="none" spc="0" normalizeH="0" baseline="0" noProof="0" dirty="0">
                <a:ln>
                  <a:noFill/>
                </a:ln>
                <a:solidFill>
                  <a:srgbClr val="FFFFFF"/>
                </a:solidFill>
                <a:effectLst/>
                <a:uLnTx/>
                <a:uFillTx/>
                <a:latin typeface="Verdana"/>
                <a:ea typeface="+mn-ea"/>
                <a:cs typeface="+mn-cs"/>
              </a:rPr>
              <a:t>proposals  on non-militarization of space</a:t>
            </a:r>
            <a:endParaRPr kumimoji="0" lang="ru-RU" sz="1800" b="1"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1" i="0" u="none" strike="noStrike" kern="1200" cap="none" spc="0" normalizeH="0" baseline="0" noProof="0" dirty="0">
                <a:ln>
                  <a:noFill/>
                </a:ln>
                <a:solidFill>
                  <a:srgbClr val="79F822"/>
                </a:solidFill>
                <a:effectLst/>
                <a:uLnTx/>
                <a:uFillTx/>
                <a:latin typeface="Verdana"/>
                <a:ea typeface="+mn-ea"/>
                <a:cs typeface="+mn-cs"/>
              </a:rPr>
              <a:t>  1985:  </a:t>
            </a:r>
            <a:r>
              <a:rPr kumimoji="0" lang="en-US" sz="1800" b="1" i="0" u="none" strike="noStrike" kern="1200" cap="none" spc="0" normalizeH="0" baseline="0" noProof="0" dirty="0">
                <a:ln>
                  <a:noFill/>
                </a:ln>
                <a:solidFill>
                  <a:srgbClr val="79F822"/>
                </a:solidFill>
                <a:effectLst/>
                <a:uLnTx/>
                <a:uFillTx/>
                <a:latin typeface="Verdana"/>
                <a:ea typeface="+mn-ea"/>
                <a:cs typeface="+mn-cs"/>
              </a:rPr>
              <a:t>an appeal to renounce testing of ASAT weapons</a:t>
            </a:r>
            <a:endParaRPr kumimoji="0" lang="ru-RU" sz="1800" b="1" i="0" u="none" strike="noStrike" kern="1200" cap="none" spc="0" normalizeH="0" baseline="0" noProof="0" dirty="0">
              <a:ln>
                <a:noFill/>
              </a:ln>
              <a:solidFill>
                <a:srgbClr val="79F822"/>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1" i="0" u="none" strike="noStrike" kern="1200" cap="none" spc="0" normalizeH="0" baseline="0" noProof="0" dirty="0">
                <a:ln>
                  <a:noFill/>
                </a:ln>
                <a:solidFill>
                  <a:srgbClr val="FFFFFF"/>
                </a:solidFill>
                <a:effectLst/>
                <a:uLnTx/>
                <a:uFillTx/>
                <a:latin typeface="Verdana"/>
                <a:ea typeface="+mn-ea"/>
                <a:cs typeface="+mn-cs"/>
              </a:rPr>
              <a:t>  1988:  </a:t>
            </a:r>
            <a:r>
              <a:rPr kumimoji="0" lang="en-US" sz="1800" b="1" i="0" u="none" strike="noStrike" kern="1200" cap="none" spc="0" normalizeH="0" baseline="0" noProof="0" dirty="0">
                <a:ln>
                  <a:noFill/>
                </a:ln>
                <a:solidFill>
                  <a:srgbClr val="FFFFFF"/>
                </a:solidFill>
                <a:effectLst/>
                <a:uLnTx/>
                <a:uFillTx/>
                <a:latin typeface="Verdana"/>
                <a:ea typeface="+mn-ea"/>
                <a:cs typeface="+mn-cs"/>
              </a:rPr>
              <a:t>agreements on nuclear and space talks</a:t>
            </a:r>
            <a:endParaRPr kumimoji="0" lang="ru-RU" sz="1800" b="1"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ru-RU" sz="1800" b="1" i="0" u="none" strike="noStrike" kern="1200" cap="none" spc="0" normalizeH="0" baseline="0" noProof="0" dirty="0">
                <a:ln>
                  <a:noFill/>
                </a:ln>
                <a:solidFill>
                  <a:srgbClr val="00FF99"/>
                </a:solidFill>
                <a:effectLst/>
                <a:uLnTx/>
                <a:uFillTx/>
                <a:latin typeface="Verdana"/>
                <a:ea typeface="+mn-ea"/>
                <a:cs typeface="+mn-cs"/>
              </a:rPr>
              <a:t>  2001:  </a:t>
            </a:r>
            <a:r>
              <a:rPr kumimoji="0" lang="en-US" sz="1800" b="1" i="0" u="none" strike="noStrike" kern="1200" cap="none" spc="0" normalizeH="0" baseline="0" noProof="0" dirty="0">
                <a:ln>
                  <a:noFill/>
                </a:ln>
                <a:solidFill>
                  <a:srgbClr val="00FF99"/>
                </a:solidFill>
                <a:effectLst/>
                <a:uLnTx/>
                <a:uFillTx/>
                <a:latin typeface="Verdana"/>
                <a:ea typeface="+mn-ea"/>
                <a:cs typeface="+mn-cs"/>
              </a:rPr>
              <a:t>initiative on banning placement of weapons of any kind in space</a:t>
            </a:r>
            <a:endParaRPr kumimoji="0" lang="ru-RU" sz="1800" b="1" i="0" u="none" strike="noStrike" kern="1200" cap="none" spc="0" normalizeH="0" baseline="0" noProof="0" dirty="0">
              <a:ln>
                <a:noFill/>
              </a:ln>
              <a:solidFill>
                <a:srgbClr val="00FF99"/>
              </a:solidFill>
              <a:effectLst/>
              <a:uLnTx/>
              <a:uFillTx/>
              <a:latin typeface="Verdana"/>
              <a:ea typeface="+mn-ea"/>
              <a:cs typeface="+mn-cs"/>
            </a:endParaRPr>
          </a:p>
          <a:p>
            <a:pPr lvl="0" defTabSz="914400">
              <a:buFont typeface="Wingdings" pitchFamily="2" charset="2"/>
              <a:buChar char="ü"/>
            </a:pPr>
            <a:r>
              <a:rPr kumimoji="0" lang="ru-RU" sz="1800" b="1" i="0" u="none" strike="noStrike" kern="1200" cap="none" spc="0" normalizeH="0" baseline="0" noProof="0" dirty="0">
                <a:ln>
                  <a:noFill/>
                </a:ln>
                <a:solidFill>
                  <a:srgbClr val="FFFFFF"/>
                </a:solidFill>
                <a:effectLst/>
                <a:uLnTx/>
                <a:uFillTx/>
                <a:latin typeface="Verdana"/>
                <a:ea typeface="+mn-ea"/>
                <a:cs typeface="+mn-cs"/>
              </a:rPr>
              <a:t>  </a:t>
            </a:r>
            <a:r>
              <a:rPr lang="en-US" b="1" dirty="0">
                <a:solidFill>
                  <a:srgbClr val="FFFF00"/>
                </a:solidFill>
              </a:rPr>
              <a:t>2004:  not to be the first to launch weapons into space</a:t>
            </a:r>
          </a:p>
          <a:p>
            <a:pPr lvl="0" defTabSz="914400">
              <a:buFont typeface="Wingdings" pitchFamily="2" charset="2"/>
              <a:buChar char="ü"/>
            </a:pPr>
            <a:r>
              <a:rPr kumimoji="0" lang="en-US" sz="1800" b="1" i="0" u="none" strike="noStrike" kern="1200" cap="none" spc="0" normalizeH="0" baseline="0" noProof="0" dirty="0">
                <a:ln>
                  <a:noFill/>
                </a:ln>
                <a:solidFill>
                  <a:srgbClr val="FFFF00"/>
                </a:solidFill>
                <a:effectLst/>
                <a:uLnTx/>
                <a:uFillTx/>
                <a:latin typeface="Verdana"/>
                <a:ea typeface="+mn-ea"/>
                <a:cs typeface="+mn-cs"/>
              </a:rPr>
              <a:t>  </a:t>
            </a:r>
            <a:r>
              <a:rPr kumimoji="0" lang="ru-RU" sz="1800" b="1" i="0" u="none" strike="noStrike" kern="1200" cap="none" spc="0" normalizeH="0" baseline="0" noProof="0" dirty="0">
                <a:ln>
                  <a:noFill/>
                </a:ln>
                <a:solidFill>
                  <a:srgbClr val="FFFFFF"/>
                </a:solidFill>
                <a:effectLst/>
                <a:uLnTx/>
                <a:uFillTx/>
                <a:latin typeface="Verdana"/>
                <a:ea typeface="+mn-ea"/>
                <a:cs typeface="+mn-cs"/>
              </a:rPr>
              <a:t>2008:  </a:t>
            </a:r>
            <a:r>
              <a:rPr kumimoji="0" lang="en-US" sz="1800" b="1" i="0" u="none" strike="noStrike" kern="1200" cap="none" spc="0" normalizeH="0" baseline="0" noProof="0" dirty="0">
                <a:ln>
                  <a:noFill/>
                </a:ln>
                <a:solidFill>
                  <a:srgbClr val="FFFFFF"/>
                </a:solidFill>
                <a:effectLst/>
                <a:uLnTx/>
                <a:uFillTx/>
                <a:latin typeface="Verdana"/>
                <a:ea typeface="+mn-ea"/>
                <a:cs typeface="+mn-cs"/>
              </a:rPr>
              <a:t>treaty prohibiting placement of weapons in space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  2011:  an agreement on banning ASAT weapons in space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800" b="1" i="0" u="none" strike="noStrike" kern="1200" cap="none" spc="0" normalizeH="0" baseline="0" noProof="0" dirty="0">
                <a:ln>
                  <a:noFill/>
                </a:ln>
                <a:solidFill>
                  <a:srgbClr val="FFFFFF"/>
                </a:solidFill>
                <a:effectLst/>
                <a:uLnTx/>
                <a:uFillTx/>
                <a:latin typeface="Verdana"/>
                <a:ea typeface="+mn-ea"/>
                <a:cs typeface="+mn-cs"/>
              </a:rPr>
              <a:t>  </a:t>
            </a:r>
            <a:r>
              <a:rPr kumimoji="0" lang="ru-RU" sz="1800" b="1" i="0" u="none" strike="noStrike" kern="1200" cap="none" spc="0" normalizeH="0" baseline="0" noProof="0" dirty="0">
                <a:ln>
                  <a:noFill/>
                </a:ln>
                <a:solidFill>
                  <a:srgbClr val="00B9E7">
                    <a:lumMod val="40000"/>
                    <a:lumOff val="60000"/>
                  </a:srgbClr>
                </a:solidFill>
                <a:effectLst/>
                <a:uLnTx/>
                <a:uFillTx/>
                <a:latin typeface="Verdana"/>
                <a:ea typeface="+mn-ea"/>
                <a:cs typeface="+mn-cs"/>
              </a:rPr>
              <a:t>2014</a:t>
            </a:r>
            <a:r>
              <a:rPr kumimoji="0" lang="en-US" sz="1800" b="1" i="0" u="none" strike="noStrike" kern="1200" cap="none" spc="0" normalizeH="0" baseline="0" noProof="0" dirty="0">
                <a:ln>
                  <a:noFill/>
                </a:ln>
                <a:solidFill>
                  <a:srgbClr val="00B9E7">
                    <a:lumMod val="40000"/>
                    <a:lumOff val="60000"/>
                  </a:srgbClr>
                </a:solidFill>
                <a:effectLst/>
                <a:uLnTx/>
                <a:uFillTx/>
                <a:latin typeface="Verdana"/>
                <a:ea typeface="+mn-ea"/>
                <a:cs typeface="+mn-cs"/>
              </a:rPr>
              <a:t>:  revised treaty banning placement of weapons in space</a:t>
            </a:r>
          </a:p>
          <a:p>
            <a:pPr marL="0" marR="0" lvl="0" indent="0" algn="l" defTabSz="914400" rtl="0" eaLnBrk="1" fontAlgn="auto" latinLnBrk="0" hangingPunct="1">
              <a:lnSpc>
                <a:spcPct val="100000"/>
              </a:lnSpc>
              <a:spcBef>
                <a:spcPts val="0"/>
              </a:spcBef>
              <a:spcAft>
                <a:spcPts val="0"/>
              </a:spcAft>
              <a:buClrTx/>
              <a:buSzTx/>
              <a:tabLst/>
              <a:defRPr/>
            </a:pPr>
            <a:r>
              <a:rPr lang="en-US" b="1" dirty="0">
                <a:solidFill>
                  <a:srgbClr val="00B9E7">
                    <a:lumMod val="40000"/>
                    <a:lumOff val="60000"/>
                  </a:srgbClr>
                </a:solidFill>
                <a:latin typeface="Verdana"/>
              </a:rPr>
              <a:t> </a:t>
            </a:r>
            <a:endParaRPr kumimoji="0" lang="ru-RU" sz="1800" b="1" i="0" u="none" strike="noStrike" kern="1200" cap="none" spc="0" normalizeH="0" baseline="0" noProof="0" dirty="0">
              <a:ln>
                <a:noFill/>
              </a:ln>
              <a:solidFill>
                <a:srgbClr val="FFFF00"/>
              </a:solidFill>
              <a:effectLst/>
              <a:uLnTx/>
              <a:uFillTx/>
              <a:latin typeface="Verdana"/>
              <a:ea typeface="+mn-ea"/>
              <a:cs typeface="+mn-cs"/>
            </a:endParaRPr>
          </a:p>
        </p:txBody>
      </p:sp>
      <p:cxnSp>
        <p:nvCxnSpPr>
          <p:cNvPr id="13" name="Прямая соединительная линия 12"/>
          <p:cNvCxnSpPr/>
          <p:nvPr/>
        </p:nvCxnSpPr>
        <p:spPr bwMode="auto">
          <a:xfrm>
            <a:off x="392877" y="2052712"/>
            <a:ext cx="8358246" cy="1588"/>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14" name="TextBox 13"/>
          <p:cNvSpPr txBox="1"/>
          <p:nvPr/>
        </p:nvSpPr>
        <p:spPr>
          <a:xfrm rot="10800000" flipV="1">
            <a:off x="428595" y="6379919"/>
            <a:ext cx="3355947" cy="26161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FFFFFF"/>
                </a:solidFill>
                <a:effectLst/>
                <a:uLnTx/>
                <a:uFillTx/>
                <a:latin typeface="Verdana"/>
                <a:ea typeface="Arial Unicode MS" pitchFamily="34" charset="-128"/>
                <a:cs typeface="Arial Unicode MS" pitchFamily="34" charset="-128"/>
              </a:rPr>
              <a:t> ©  </a:t>
            </a:r>
            <a:r>
              <a:rPr kumimoji="0" lang="en-US" sz="1100" b="1" i="0" u="none" strike="noStrike" kern="1200" cap="none" spc="0" normalizeH="0" baseline="0" noProof="0" dirty="0">
                <a:ln>
                  <a:noFill/>
                </a:ln>
                <a:solidFill>
                  <a:srgbClr val="FFFFFF"/>
                </a:solidFill>
                <a:effectLst/>
                <a:uLnTx/>
                <a:uFillTx/>
                <a:latin typeface="Verdana"/>
                <a:ea typeface="Arial Unicode MS" pitchFamily="34" charset="-128"/>
                <a:cs typeface="Arial Unicode MS" pitchFamily="34" charset="-128"/>
              </a:rPr>
              <a:t>Vladimir </a:t>
            </a:r>
            <a:r>
              <a:rPr kumimoji="0" lang="en-US" sz="1100" b="1" i="0" u="none" strike="noStrike" kern="1200" cap="none" spc="0" normalizeH="0" baseline="0" noProof="0" dirty="0" err="1">
                <a:ln>
                  <a:noFill/>
                </a:ln>
                <a:solidFill>
                  <a:srgbClr val="FFFFFF"/>
                </a:solidFill>
                <a:effectLst/>
                <a:uLnTx/>
                <a:uFillTx/>
                <a:latin typeface="Verdana"/>
                <a:ea typeface="Arial Unicode MS" pitchFamily="34" charset="-128"/>
                <a:cs typeface="Arial Unicode MS" pitchFamily="34" charset="-128"/>
              </a:rPr>
              <a:t>Kozin</a:t>
            </a:r>
            <a:r>
              <a:rPr kumimoji="0" lang="ru-RU" sz="1100" b="1" i="0" u="none" strike="noStrike" kern="1200" cap="none" spc="0" normalizeH="0" baseline="0" noProof="0" dirty="0">
                <a:ln>
                  <a:noFill/>
                </a:ln>
                <a:solidFill>
                  <a:srgbClr val="FFFFFF"/>
                </a:solidFill>
                <a:effectLst/>
                <a:uLnTx/>
                <a:uFillTx/>
                <a:latin typeface="Verdana"/>
                <a:ea typeface="Arial Unicode MS" pitchFamily="34" charset="-128"/>
                <a:cs typeface="Arial Unicode MS" pitchFamily="34" charset="-128"/>
              </a:rPr>
              <a:t>. 2021</a:t>
            </a:r>
          </a:p>
        </p:txBody>
      </p:sp>
      <p:pic>
        <p:nvPicPr>
          <p:cNvPr id="8193" name="Picture 1" descr="C:\Users\Vladimir.Kozin\Desktop\космос.jpg"/>
          <p:cNvPicPr>
            <a:picLocks noChangeAspect="1" noChangeArrowheads="1"/>
          </p:cNvPicPr>
          <p:nvPr/>
        </p:nvPicPr>
        <p:blipFill>
          <a:blip r:embed="rId2"/>
          <a:srcRect/>
          <a:stretch>
            <a:fillRect/>
          </a:stretch>
        </p:blipFill>
        <p:spPr bwMode="auto">
          <a:xfrm>
            <a:off x="6158429" y="387346"/>
            <a:ext cx="2543175" cy="1428750"/>
          </a:xfrm>
          <a:prstGeom prst="rect">
            <a:avLst/>
          </a:prstGeom>
          <a:noFill/>
          <a:ln w="38100">
            <a:solidFill>
              <a:schemeClr val="tx1"/>
            </a:solidFill>
          </a:ln>
        </p:spPr>
      </p:pic>
      <p:cxnSp>
        <p:nvCxnSpPr>
          <p:cNvPr id="5" name="Прямая соединительная линия 4">
            <a:extLst>
              <a:ext uri="{FF2B5EF4-FFF2-40B4-BE49-F238E27FC236}">
                <a16:creationId xmlns:a16="http://schemas.microsoft.com/office/drawing/2014/main" id="{0728C4A4-B463-4980-843B-B518B6236E5D}"/>
              </a:ext>
            </a:extLst>
          </p:cNvPr>
          <p:cNvCxnSpPr/>
          <p:nvPr/>
        </p:nvCxnSpPr>
        <p:spPr bwMode="auto">
          <a:xfrm>
            <a:off x="453154" y="6141714"/>
            <a:ext cx="8359073" cy="0"/>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Tree>
  </p:cSld>
  <p:clrMapOvr>
    <a:masterClrMapping/>
  </p:clrMapOvr>
  <p:transition>
    <p:pull dir="ru"/>
  </p:transition>
</p:sld>
</file>

<file path=ppt/theme/theme1.xml><?xml version="1.0" encoding="utf-8"?>
<a:theme xmlns:a="http://schemas.openxmlformats.org/drawingml/2006/main" name="7_Глобус">
  <a:themeElements>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136</TotalTime>
  <Words>1383</Words>
  <Application>Microsoft Office PowerPoint</Application>
  <PresentationFormat>Экран (4:3)</PresentationFormat>
  <Paragraphs>120</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Arial Black</vt:lpstr>
      <vt:lpstr>Arial Narrow</vt:lpstr>
      <vt:lpstr>Times New Roman</vt:lpstr>
      <vt:lpstr>Verdana</vt:lpstr>
      <vt:lpstr>Wingdings</vt:lpstr>
      <vt:lpstr>7_Глобус</vt:lpstr>
      <vt:lpstr>Презентация PowerPoint</vt:lpstr>
      <vt:lpstr>Презентация PowerPoint</vt:lpstr>
      <vt:lpstr>Презентация PowerPoint</vt:lpstr>
      <vt:lpstr> 3. U.S. strategic non-nuclear capabilities in SSGN:726-729</vt:lpstr>
      <vt:lpstr>Презентация PowerPoint</vt:lpstr>
      <vt:lpstr>Презентация PowerPoint</vt:lpstr>
      <vt:lpstr>6. NEW U.S.  MEDIUM-RANGE CAPABILITY MISSILES</vt:lpstr>
      <vt:lpstr>7. NEW U.S. MEDIUM-RANGE GROUND-BASED MISSILES WILL BE NUCLEAR-TIPPED: SOME REASONS</vt:lpstr>
      <vt:lpstr>8. THE USA HAS BLOCKED ALL THESE INITIATIVES RELATED TO SPACE</vt:lpstr>
      <vt:lpstr>9. KEY TASKS OF THE USA IN SPACE</vt:lpstr>
      <vt:lpstr>10. THE DIFFERENCE BETWEEN  THE COLD WAR 2.0 FROM THE COLD WAR 1.0</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Vladimir Kozin</dc:creator>
  <cp:lastModifiedBy>Vladimir Kozin</cp:lastModifiedBy>
  <cp:revision>28</cp:revision>
  <dcterms:created xsi:type="dcterms:W3CDTF">2021-05-05T15:49:55Z</dcterms:created>
  <dcterms:modified xsi:type="dcterms:W3CDTF">2021-05-06T14:24:36Z</dcterms:modified>
</cp:coreProperties>
</file>