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9" r:id="rId4"/>
    <p:sldId id="260" r:id="rId5"/>
    <p:sldId id="261" r:id="rId6"/>
    <p:sldId id="263" r:id="rId7"/>
    <p:sldId id="262" r:id="rId8"/>
    <p:sldId id="264" r:id="rId9"/>
    <p:sldId id="257"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88"/>
  </p:normalViewPr>
  <p:slideViewPr>
    <p:cSldViewPr snapToGrid="0" snapToObjects="1">
      <p:cViewPr varScale="1">
        <p:scale>
          <a:sx n="101" d="100"/>
          <a:sy n="101" d="100"/>
        </p:scale>
        <p:origin x="36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dirty="0"/>
              <a:t>Click to edit Master title style</a:t>
            </a:r>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dirty="0"/>
              <a:t>Click to edit Master title style</a:t>
            </a:r>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dirty="0"/>
              <a:t>Click to edit Master title style</a:t>
            </a:r>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dirty="0"/>
              <a:t>Click to edit Master title style</a:t>
            </a:r>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dirty="0"/>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dirty="0"/>
              <a:t>Click to edit Master title style</a:t>
            </a:r>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dirty="0"/>
              <a:t>Click to edit Master title style</a:t>
            </a:r>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dirty="0"/>
              <a:t>Click to edit Master title style</a:t>
            </a:r>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1/22/21</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actionnetwork.org/fundraising/fund-world-beyond-war-billboards-around-the-world" TargetMode="External"/><Relationship Id="rId2" Type="http://schemas.openxmlformats.org/officeDocument/2006/relationships/hyperlink" Target="https://worldbeyondwar.org/billboardsproject" TargetMode="External"/><Relationship Id="rId1" Type="http://schemas.openxmlformats.org/officeDocument/2006/relationships/slideLayout" Target="../slideLayouts/slideLayout2.xml"/><Relationship Id="rId4" Type="http://schemas.openxmlformats.org/officeDocument/2006/relationships/hyperlink" Target="https://worldbeyondwar.org/wp-content/uploads/2020/09/OrganizingGuideBillboards.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EDECD-5E7A-C34F-9EC8-3D06ABFA5409}"/>
              </a:ext>
            </a:extLst>
          </p:cNvPr>
          <p:cNvSpPr>
            <a:spLocks noGrp="1"/>
          </p:cNvSpPr>
          <p:nvPr>
            <p:ph type="ctrTitle"/>
          </p:nvPr>
        </p:nvSpPr>
        <p:spPr/>
        <p:txBody>
          <a:bodyPr/>
          <a:lstStyle/>
          <a:p>
            <a:r>
              <a:rPr lang="en-US"/>
              <a:t>How and why to use billboards to end war</a:t>
            </a:r>
          </a:p>
        </p:txBody>
      </p:sp>
      <p:sp>
        <p:nvSpPr>
          <p:cNvPr id="3" name="Subtitle 2">
            <a:extLst>
              <a:ext uri="{FF2B5EF4-FFF2-40B4-BE49-F238E27FC236}">
                <a16:creationId xmlns:a16="http://schemas.microsoft.com/office/drawing/2014/main" id="{26E888DE-262A-364E-AD6E-4E1CA4A64603}"/>
              </a:ext>
            </a:extLst>
          </p:cNvPr>
          <p:cNvSpPr>
            <a:spLocks noGrp="1"/>
          </p:cNvSpPr>
          <p:nvPr>
            <p:ph type="subTitle" idx="1"/>
          </p:nvPr>
        </p:nvSpPr>
        <p:spPr/>
        <p:txBody>
          <a:bodyPr/>
          <a:lstStyle/>
          <a:p>
            <a:r>
              <a:rPr lang="en-US"/>
              <a:t>David Swanson, World BEYOND War</a:t>
            </a:r>
          </a:p>
        </p:txBody>
      </p:sp>
    </p:spTree>
    <p:extLst>
      <p:ext uri="{BB962C8B-B14F-4D97-AF65-F5344CB8AC3E}">
        <p14:creationId xmlns:p14="http://schemas.microsoft.com/office/powerpoint/2010/main" val="2757128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5" name="Content Placeholder 4" descr="A group of people holding signs&#10;&#10;Description automatically generated with medium confidence">
            <a:extLst>
              <a:ext uri="{FF2B5EF4-FFF2-40B4-BE49-F238E27FC236}">
                <a16:creationId xmlns:a16="http://schemas.microsoft.com/office/drawing/2014/main" id="{2A7BDB78-6A73-8E49-9E2C-F96C31DCDBA2}"/>
              </a:ext>
            </a:extLst>
          </p:cNvPr>
          <p:cNvPicPr>
            <a:picLocks noChangeAspect="1"/>
          </p:cNvPicPr>
          <p:nvPr/>
        </p:nvPicPr>
        <p:blipFill rotWithShape="1">
          <a:blip r:embed="rId3"/>
          <a:srcRect l="4051" r="13350"/>
          <a:stretch/>
        </p:blipFill>
        <p:spPr>
          <a:xfrm>
            <a:off x="20" y="975"/>
            <a:ext cx="7552924" cy="6858000"/>
          </a:xfrm>
          <a:prstGeom prst="rect">
            <a:avLst/>
          </a:prstGeom>
        </p:spPr>
      </p:pic>
      <p:sp>
        <p:nvSpPr>
          <p:cNvPr id="9" name="Content Placeholder 8">
            <a:extLst>
              <a:ext uri="{FF2B5EF4-FFF2-40B4-BE49-F238E27FC236}">
                <a16:creationId xmlns:a16="http://schemas.microsoft.com/office/drawing/2014/main" id="{74A005D6-ADCB-4BD6-9C9A-B7F39E00B1E8}"/>
              </a:ext>
            </a:extLst>
          </p:cNvPr>
          <p:cNvSpPr>
            <a:spLocks noGrp="1"/>
          </p:cNvSpPr>
          <p:nvPr>
            <p:ph idx="1"/>
          </p:nvPr>
        </p:nvSpPr>
        <p:spPr>
          <a:xfrm>
            <a:off x="7865806" y="327804"/>
            <a:ext cx="3706762" cy="5896015"/>
          </a:xfrm>
        </p:spPr>
        <p:txBody>
          <a:bodyPr>
            <a:normAutofit/>
          </a:bodyPr>
          <a:lstStyle/>
          <a:p>
            <a:r>
              <a:rPr lang="en-US"/>
              <a:t>Billboards can raise and then make good use of funding unavailable for anything else, because there are people who like funding billboards.</a:t>
            </a:r>
          </a:p>
          <a:p>
            <a:r>
              <a:rPr lang="en-US"/>
              <a:t>Billboards can form coalitions that share the cost and/or share the activities and media organized around the billboards.</a:t>
            </a:r>
          </a:p>
          <a:p>
            <a:r>
              <a:rPr lang="en-US"/>
              <a:t>Billboards can reach new general and targeted audiences, including politicians, attendees of events like weapons shows, or potential attendees of events like peace conferences.</a:t>
            </a:r>
          </a:p>
        </p:txBody>
      </p:sp>
    </p:spTree>
    <p:extLst>
      <p:ext uri="{BB962C8B-B14F-4D97-AF65-F5344CB8AC3E}">
        <p14:creationId xmlns:p14="http://schemas.microsoft.com/office/powerpoint/2010/main" val="4208501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4B5D7-366A-4F43-A8C9-FED7151E6755}"/>
              </a:ext>
            </a:extLst>
          </p:cNvPr>
          <p:cNvSpPr>
            <a:spLocks noGrp="1"/>
          </p:cNvSpPr>
          <p:nvPr>
            <p:ph type="title"/>
          </p:nvPr>
        </p:nvSpPr>
        <p:spPr>
          <a:xfrm>
            <a:off x="685801" y="609600"/>
            <a:ext cx="5219699" cy="1456267"/>
          </a:xfrm>
        </p:spPr>
        <p:txBody>
          <a:bodyPr>
            <a:normAutofit/>
          </a:bodyPr>
          <a:lstStyle/>
          <a:p>
            <a:r>
              <a:rPr lang="en-US"/>
              <a:t>Building on billboards</a:t>
            </a:r>
          </a:p>
        </p:txBody>
      </p:sp>
      <p:sp>
        <p:nvSpPr>
          <p:cNvPr id="9" name="Content Placeholder 8">
            <a:extLst>
              <a:ext uri="{FF2B5EF4-FFF2-40B4-BE49-F238E27FC236}">
                <a16:creationId xmlns:a16="http://schemas.microsoft.com/office/drawing/2014/main" id="{4B27DECF-F2CA-4202-A3C8-155EAC2819AE}"/>
              </a:ext>
            </a:extLst>
          </p:cNvPr>
          <p:cNvSpPr>
            <a:spLocks noGrp="1"/>
          </p:cNvSpPr>
          <p:nvPr>
            <p:ph idx="1"/>
          </p:nvPr>
        </p:nvSpPr>
        <p:spPr>
          <a:xfrm>
            <a:off x="685801" y="2142067"/>
            <a:ext cx="5219699" cy="3649133"/>
          </a:xfrm>
        </p:spPr>
        <p:txBody>
          <a:bodyPr>
            <a:normAutofit/>
          </a:bodyPr>
          <a:lstStyle/>
          <a:p>
            <a:r>
              <a:rPr lang="en-US"/>
              <a:t>Billboards and bus stop ads and other big ads create opportunities for events, rallies, flyering, op-eds, letters to editors, press conferences, media interviews, signature gathering, membership building.</a:t>
            </a:r>
          </a:p>
          <a:p>
            <a:r>
              <a:rPr lang="en-US"/>
              <a:t>Billboards can create alliances with co-sponsors and endorsers of the billboards.</a:t>
            </a:r>
          </a:p>
        </p:txBody>
      </p:sp>
      <p:pic>
        <p:nvPicPr>
          <p:cNvPr id="5" name="Content Placeholder 4" descr="A group of women sitting on a sidewalk next to a sign&#10;&#10;Description automatically generated with low confidence">
            <a:extLst>
              <a:ext uri="{FF2B5EF4-FFF2-40B4-BE49-F238E27FC236}">
                <a16:creationId xmlns:a16="http://schemas.microsoft.com/office/drawing/2014/main" id="{D156DD6C-8255-1A46-A0D7-4D1F60C83A5C}"/>
              </a:ext>
            </a:extLst>
          </p:cNvPr>
          <p:cNvPicPr>
            <a:picLocks noChangeAspect="1"/>
          </p:cNvPicPr>
          <p:nvPr/>
        </p:nvPicPr>
        <p:blipFill rotWithShape="1">
          <a:blip r:embed="rId3"/>
          <a:srcRect l="17305" r="8516" b="-1"/>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9056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B28A-7A6D-724E-AD26-72B940C80948}"/>
              </a:ext>
            </a:extLst>
          </p:cNvPr>
          <p:cNvSpPr>
            <a:spLocks noGrp="1"/>
          </p:cNvSpPr>
          <p:nvPr>
            <p:ph type="title"/>
          </p:nvPr>
        </p:nvSpPr>
        <p:spPr>
          <a:xfrm>
            <a:off x="7865806" y="643463"/>
            <a:ext cx="3706762" cy="1608124"/>
          </a:xfrm>
        </p:spPr>
        <p:txBody>
          <a:bodyPr>
            <a:normAutofit/>
          </a:bodyPr>
          <a:lstStyle/>
          <a:p>
            <a:r>
              <a:rPr lang="en-US"/>
              <a:t>Billboards can educate</a:t>
            </a:r>
          </a:p>
        </p:txBody>
      </p:sp>
      <p:pic>
        <p:nvPicPr>
          <p:cNvPr id="5" name="Content Placeholder 4" descr="A sign with a group of people on it&#10;&#10;Description automatically generated with low confidence">
            <a:extLst>
              <a:ext uri="{FF2B5EF4-FFF2-40B4-BE49-F238E27FC236}">
                <a16:creationId xmlns:a16="http://schemas.microsoft.com/office/drawing/2014/main" id="{D5B92BD0-7333-C343-9AB9-D6B6F5BC064C}"/>
              </a:ext>
            </a:extLst>
          </p:cNvPr>
          <p:cNvPicPr>
            <a:picLocks noChangeAspect="1"/>
          </p:cNvPicPr>
          <p:nvPr/>
        </p:nvPicPr>
        <p:blipFill>
          <a:blip r:embed="rId3"/>
          <a:stretch>
            <a:fillRect/>
          </a:stretch>
        </p:blipFill>
        <p:spPr>
          <a:xfrm>
            <a:off x="643464" y="1493613"/>
            <a:ext cx="6897878" cy="388005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
        <p:nvSpPr>
          <p:cNvPr id="9" name="Content Placeholder 8">
            <a:extLst>
              <a:ext uri="{FF2B5EF4-FFF2-40B4-BE49-F238E27FC236}">
                <a16:creationId xmlns:a16="http://schemas.microsoft.com/office/drawing/2014/main" id="{B0739224-5827-454A-AA1D-1D25B5178C45}"/>
              </a:ext>
            </a:extLst>
          </p:cNvPr>
          <p:cNvSpPr>
            <a:spLocks noGrp="1"/>
          </p:cNvSpPr>
          <p:nvPr>
            <p:ph idx="1"/>
          </p:nvPr>
        </p:nvSpPr>
        <p:spPr>
          <a:xfrm>
            <a:off x="7865806" y="2251587"/>
            <a:ext cx="3706762" cy="3972232"/>
          </a:xfrm>
        </p:spPr>
        <p:txBody>
          <a:bodyPr>
            <a:normAutofit/>
          </a:bodyPr>
          <a:lstStyle/>
          <a:p>
            <a:r>
              <a:rPr lang="en-US"/>
              <a:t>Billboards can educate people and move people, raise awareness, direct toward resources for learning.</a:t>
            </a:r>
          </a:p>
        </p:txBody>
      </p:sp>
    </p:spTree>
    <p:extLst>
      <p:ext uri="{BB962C8B-B14F-4D97-AF65-F5344CB8AC3E}">
        <p14:creationId xmlns:p14="http://schemas.microsoft.com/office/powerpoint/2010/main" val="3446809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CF8E9-4AD5-D543-A6C0-43489A963891}"/>
              </a:ext>
            </a:extLst>
          </p:cNvPr>
          <p:cNvSpPr>
            <a:spLocks noGrp="1"/>
          </p:cNvSpPr>
          <p:nvPr>
            <p:ph type="title"/>
          </p:nvPr>
        </p:nvSpPr>
        <p:spPr>
          <a:xfrm>
            <a:off x="7865806" y="643463"/>
            <a:ext cx="3706762" cy="1608124"/>
          </a:xfrm>
        </p:spPr>
        <p:txBody>
          <a:bodyPr>
            <a:normAutofit/>
          </a:bodyPr>
          <a:lstStyle/>
          <a:p>
            <a:r>
              <a:rPr lang="en-US"/>
              <a:t>there are many types</a:t>
            </a:r>
          </a:p>
        </p:txBody>
      </p:sp>
      <p:pic>
        <p:nvPicPr>
          <p:cNvPr id="5" name="Content Placeholder 4" descr="A poster on a wall&#10;&#10;Description automatically generated with medium confidence">
            <a:extLst>
              <a:ext uri="{FF2B5EF4-FFF2-40B4-BE49-F238E27FC236}">
                <a16:creationId xmlns:a16="http://schemas.microsoft.com/office/drawing/2014/main" id="{A9A3E3A2-C136-384F-B15D-795EA31481A9}"/>
              </a:ext>
            </a:extLst>
          </p:cNvPr>
          <p:cNvPicPr>
            <a:picLocks noChangeAspect="1"/>
          </p:cNvPicPr>
          <p:nvPr/>
        </p:nvPicPr>
        <p:blipFill rotWithShape="1">
          <a:blip r:embed="rId3"/>
          <a:srcRect t="5287" r="-1" b="20030"/>
          <a:stretch/>
        </p:blipFill>
        <p:spPr>
          <a:xfrm>
            <a:off x="0" y="0"/>
            <a:ext cx="7552924" cy="6858000"/>
          </a:xfrm>
          <a:prstGeom prst="rect">
            <a:avLst/>
          </a:prstGeom>
        </p:spPr>
      </p:pic>
      <p:sp>
        <p:nvSpPr>
          <p:cNvPr id="9" name="Content Placeholder 8">
            <a:extLst>
              <a:ext uri="{FF2B5EF4-FFF2-40B4-BE49-F238E27FC236}">
                <a16:creationId xmlns:a16="http://schemas.microsoft.com/office/drawing/2014/main" id="{8A4402AC-332B-4C34-A6D5-FE4AF44451F3}"/>
              </a:ext>
            </a:extLst>
          </p:cNvPr>
          <p:cNvSpPr>
            <a:spLocks noGrp="1"/>
          </p:cNvSpPr>
          <p:nvPr>
            <p:ph idx="1"/>
          </p:nvPr>
        </p:nvSpPr>
        <p:spPr>
          <a:xfrm>
            <a:off x="7865806" y="2251587"/>
            <a:ext cx="3706762" cy="3972232"/>
          </a:xfrm>
        </p:spPr>
        <p:txBody>
          <a:bodyPr>
            <a:normAutofit/>
          </a:bodyPr>
          <a:lstStyle/>
          <a:p>
            <a:r>
              <a:rPr lang="en-US"/>
              <a:t>There are still and movie, fixed and electronic, large and small, outdoor and indoor.</a:t>
            </a:r>
          </a:p>
          <a:p>
            <a:r>
              <a:rPr lang="en-US"/>
              <a:t>This is in a subway station on Toronto.</a:t>
            </a:r>
          </a:p>
        </p:txBody>
      </p:sp>
    </p:spTree>
    <p:extLst>
      <p:ext uri="{BB962C8B-B14F-4D97-AF65-F5344CB8AC3E}">
        <p14:creationId xmlns:p14="http://schemas.microsoft.com/office/powerpoint/2010/main" val="2949814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3B891-E979-D54B-BF04-EBCD44CEF852}"/>
              </a:ext>
            </a:extLst>
          </p:cNvPr>
          <p:cNvSpPr>
            <a:spLocks noGrp="1"/>
          </p:cNvSpPr>
          <p:nvPr>
            <p:ph type="title"/>
          </p:nvPr>
        </p:nvSpPr>
        <p:spPr>
          <a:xfrm>
            <a:off x="685801" y="1358900"/>
            <a:ext cx="3771899" cy="1651000"/>
          </a:xfrm>
        </p:spPr>
        <p:txBody>
          <a:bodyPr anchor="b">
            <a:normAutofit/>
          </a:bodyPr>
          <a:lstStyle/>
          <a:p>
            <a:r>
              <a:rPr lang="en-US" sz="2400"/>
              <a:t>Call attention to your billboards</a:t>
            </a:r>
          </a:p>
        </p:txBody>
      </p:sp>
      <p:sp>
        <p:nvSpPr>
          <p:cNvPr id="9" name="Content Placeholder 8">
            <a:extLst>
              <a:ext uri="{FF2B5EF4-FFF2-40B4-BE49-F238E27FC236}">
                <a16:creationId xmlns:a16="http://schemas.microsoft.com/office/drawing/2014/main" id="{20534D50-7612-48F4-9EAB-BBE3EE80CBEF}"/>
              </a:ext>
            </a:extLst>
          </p:cNvPr>
          <p:cNvSpPr>
            <a:spLocks noGrp="1"/>
          </p:cNvSpPr>
          <p:nvPr>
            <p:ph idx="1"/>
          </p:nvPr>
        </p:nvSpPr>
        <p:spPr>
          <a:xfrm>
            <a:off x="685801" y="3009900"/>
            <a:ext cx="3771899" cy="2781300"/>
          </a:xfrm>
        </p:spPr>
        <p:txBody>
          <a:bodyPr anchor="t">
            <a:normAutofit/>
          </a:bodyPr>
          <a:lstStyle/>
          <a:p>
            <a:endParaRPr lang="en-US" sz="1600"/>
          </a:p>
          <a:p>
            <a:r>
              <a:rPr lang="en-US" sz="1600"/>
              <a:t>And let them call attention to you.</a:t>
            </a:r>
          </a:p>
        </p:txBody>
      </p:sp>
      <p:pic>
        <p:nvPicPr>
          <p:cNvPr id="5" name="Content Placeholder 4" descr="A group of people holding signs&#10;&#10;Description automatically generated">
            <a:extLst>
              <a:ext uri="{FF2B5EF4-FFF2-40B4-BE49-F238E27FC236}">
                <a16:creationId xmlns:a16="http://schemas.microsoft.com/office/drawing/2014/main" id="{ADD971D8-7086-394D-AB48-E7AE7C2C5DD3}"/>
              </a:ext>
            </a:extLst>
          </p:cNvPr>
          <p:cNvPicPr>
            <a:picLocks noChangeAspect="1"/>
          </p:cNvPicPr>
          <p:nvPr/>
        </p:nvPicPr>
        <p:blipFill>
          <a:blip r:embed="rId3"/>
          <a:stretch>
            <a:fillRect/>
          </a:stretch>
        </p:blipFill>
        <p:spPr>
          <a:xfrm>
            <a:off x="4838700" y="1581047"/>
            <a:ext cx="5978527" cy="3318082"/>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6450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EEEE-FB1F-DC44-8E22-BCF2C970245F}"/>
              </a:ext>
            </a:extLst>
          </p:cNvPr>
          <p:cNvSpPr>
            <a:spLocks noGrp="1"/>
          </p:cNvSpPr>
          <p:nvPr>
            <p:ph type="title"/>
          </p:nvPr>
        </p:nvSpPr>
        <p:spPr>
          <a:xfrm>
            <a:off x="685801" y="609600"/>
            <a:ext cx="5219699" cy="1456267"/>
          </a:xfrm>
        </p:spPr>
        <p:txBody>
          <a:bodyPr>
            <a:normAutofit/>
          </a:bodyPr>
          <a:lstStyle/>
          <a:p>
            <a:r>
              <a:rPr lang="en-US"/>
              <a:t>censorship is your friend</a:t>
            </a:r>
          </a:p>
        </p:txBody>
      </p:sp>
      <p:sp>
        <p:nvSpPr>
          <p:cNvPr id="9" name="Content Placeholder 8">
            <a:extLst>
              <a:ext uri="{FF2B5EF4-FFF2-40B4-BE49-F238E27FC236}">
                <a16:creationId xmlns:a16="http://schemas.microsoft.com/office/drawing/2014/main" id="{01CF8BD4-B216-4A90-A5A4-6E33212244B2}"/>
              </a:ext>
            </a:extLst>
          </p:cNvPr>
          <p:cNvSpPr>
            <a:spLocks noGrp="1"/>
          </p:cNvSpPr>
          <p:nvPr>
            <p:ph idx="1"/>
          </p:nvPr>
        </p:nvSpPr>
        <p:spPr>
          <a:xfrm>
            <a:off x="685801" y="2142067"/>
            <a:ext cx="5219699" cy="3649133"/>
          </a:xfrm>
        </p:spPr>
        <p:txBody>
          <a:bodyPr>
            <a:normAutofit/>
          </a:bodyPr>
          <a:lstStyle/>
          <a:p>
            <a:r>
              <a:rPr lang="en-US"/>
              <a:t>Censorship can lead to free media coverage, which can lead to many of the things the billboards were meant for, and even to the acceptance of your billboards by the same or another company.</a:t>
            </a:r>
          </a:p>
        </p:txBody>
      </p:sp>
      <p:pic>
        <p:nvPicPr>
          <p:cNvPr id="5" name="Content Placeholder 4" descr="Graphical user interface, application, Teams&#10;&#10;Description automatically generated">
            <a:extLst>
              <a:ext uri="{FF2B5EF4-FFF2-40B4-BE49-F238E27FC236}">
                <a16:creationId xmlns:a16="http://schemas.microsoft.com/office/drawing/2014/main" id="{285ED9E0-8D88-2843-A2FE-2441195A1139}"/>
              </a:ext>
            </a:extLst>
          </p:cNvPr>
          <p:cNvPicPr>
            <a:picLocks noChangeAspect="1"/>
          </p:cNvPicPr>
          <p:nvPr/>
        </p:nvPicPr>
        <p:blipFill rotWithShape="1">
          <a:blip r:embed="rId3"/>
          <a:srcRect l="19511" r="16685" b="-1"/>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1308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783F9-04CA-374F-AE29-F36DFB9A7973}"/>
              </a:ext>
            </a:extLst>
          </p:cNvPr>
          <p:cNvSpPr>
            <a:spLocks noGrp="1"/>
          </p:cNvSpPr>
          <p:nvPr>
            <p:ph type="title"/>
          </p:nvPr>
        </p:nvSpPr>
        <p:spPr>
          <a:xfrm>
            <a:off x="685801" y="609600"/>
            <a:ext cx="5219699" cy="1456267"/>
          </a:xfrm>
        </p:spPr>
        <p:txBody>
          <a:bodyPr>
            <a:normAutofit/>
          </a:bodyPr>
          <a:lstStyle/>
          <a:p>
            <a:r>
              <a:rPr lang="en-US"/>
              <a:t>Amplify your billboards</a:t>
            </a:r>
          </a:p>
        </p:txBody>
      </p:sp>
      <p:sp>
        <p:nvSpPr>
          <p:cNvPr id="9" name="Content Placeholder 8">
            <a:extLst>
              <a:ext uri="{FF2B5EF4-FFF2-40B4-BE49-F238E27FC236}">
                <a16:creationId xmlns:a16="http://schemas.microsoft.com/office/drawing/2014/main" id="{068A47E4-12D4-4451-8B2E-44212662CD71}"/>
              </a:ext>
            </a:extLst>
          </p:cNvPr>
          <p:cNvSpPr>
            <a:spLocks noGrp="1"/>
          </p:cNvSpPr>
          <p:nvPr>
            <p:ph idx="1"/>
          </p:nvPr>
        </p:nvSpPr>
        <p:spPr>
          <a:xfrm>
            <a:off x="685801" y="2142067"/>
            <a:ext cx="5219699" cy="3649133"/>
          </a:xfrm>
        </p:spPr>
        <p:txBody>
          <a:bodyPr>
            <a:normAutofit/>
          </a:bodyPr>
          <a:lstStyle/>
          <a:p>
            <a:r>
              <a:rPr lang="en-US"/>
              <a:t>Non-billboard media about billboards can reach more people than the billboards.</a:t>
            </a:r>
          </a:p>
          <a:p>
            <a:r>
              <a:rPr lang="en-US"/>
              <a:t>This includes corporate media plus using your own media to amplify the billboards.</a:t>
            </a:r>
          </a:p>
          <a:p>
            <a:r>
              <a:rPr lang="en-US"/>
              <a:t>That includes social media with photos people take of the billboards.</a:t>
            </a:r>
          </a:p>
        </p:txBody>
      </p:sp>
      <p:pic>
        <p:nvPicPr>
          <p:cNvPr id="5" name="Content Placeholder 4" descr="A picture containing diagram&#10;&#10;Description automatically generated">
            <a:extLst>
              <a:ext uri="{FF2B5EF4-FFF2-40B4-BE49-F238E27FC236}">
                <a16:creationId xmlns:a16="http://schemas.microsoft.com/office/drawing/2014/main" id="{153501BD-16AC-E246-BB91-509A8B902C4D}"/>
              </a:ext>
            </a:extLst>
          </p:cNvPr>
          <p:cNvPicPr>
            <a:picLocks noChangeAspect="1"/>
          </p:cNvPicPr>
          <p:nvPr/>
        </p:nvPicPr>
        <p:blipFill rotWithShape="1">
          <a:blip r:embed="rId3"/>
          <a:srcRect r="-3" b="18789"/>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23657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B2382-468E-F043-B6F1-33B3A9535A46}"/>
              </a:ext>
            </a:extLst>
          </p:cNvPr>
          <p:cNvSpPr>
            <a:spLocks noGrp="1"/>
          </p:cNvSpPr>
          <p:nvPr>
            <p:ph type="title"/>
          </p:nvPr>
        </p:nvSpPr>
        <p:spPr/>
        <p:txBody>
          <a:bodyPr/>
          <a:lstStyle/>
          <a:p>
            <a:r>
              <a:rPr lang="en-US"/>
              <a:t>LINKS</a:t>
            </a:r>
          </a:p>
        </p:txBody>
      </p:sp>
      <p:sp>
        <p:nvSpPr>
          <p:cNvPr id="3" name="Content Placeholder 2">
            <a:extLst>
              <a:ext uri="{FF2B5EF4-FFF2-40B4-BE49-F238E27FC236}">
                <a16:creationId xmlns:a16="http://schemas.microsoft.com/office/drawing/2014/main" id="{A033F05A-AA41-F44B-AC9C-01C8EB499A01}"/>
              </a:ext>
            </a:extLst>
          </p:cNvPr>
          <p:cNvSpPr>
            <a:spLocks noGrp="1"/>
          </p:cNvSpPr>
          <p:nvPr>
            <p:ph idx="1"/>
          </p:nvPr>
        </p:nvSpPr>
        <p:spPr>
          <a:xfrm>
            <a:off x="685801" y="2628900"/>
            <a:ext cx="10131425" cy="3162300"/>
          </a:xfrm>
        </p:spPr>
        <p:txBody>
          <a:bodyPr/>
          <a:lstStyle/>
          <a:p>
            <a:r>
              <a:rPr lang="en-US"/>
              <a:t>Billboards campaign page:</a:t>
            </a:r>
            <a:br>
              <a:rPr lang="en-US"/>
            </a:br>
            <a:r>
              <a:rPr lang="en-US">
                <a:hlinkClick r:id="rId2"/>
              </a:rPr>
              <a:t>https://worldbeyondwar.org/billboardsproject</a:t>
            </a:r>
            <a:endParaRPr lang="en-US"/>
          </a:p>
          <a:p>
            <a:r>
              <a:rPr lang="en-US"/>
              <a:t>Billboards donation page:</a:t>
            </a:r>
            <a:br>
              <a:rPr lang="en-US"/>
            </a:br>
            <a:r>
              <a:rPr lang="en-US">
                <a:hlinkClick r:id="rId3"/>
              </a:rPr>
              <a:t>https://actionnetwork.org/fundraising/fund-world-beyond-war-billboards-around-the-world</a:t>
            </a:r>
            <a:r>
              <a:rPr lang="en-US"/>
              <a:t> </a:t>
            </a:r>
          </a:p>
          <a:p>
            <a:r>
              <a:rPr lang="en-US"/>
              <a:t>Guide to using billboards:</a:t>
            </a:r>
            <a:br>
              <a:rPr lang="en-US"/>
            </a:br>
            <a:r>
              <a:rPr lang="en-US"/>
              <a:t> </a:t>
            </a:r>
            <a:r>
              <a:rPr lang="en-US">
                <a:hlinkClick r:id="rId4"/>
              </a:rPr>
              <a:t>https://worldbeyondwar.org/wp-content/uploads/2020/09/OrganizingGuideBillboards.pdf</a:t>
            </a:r>
            <a:r>
              <a:rPr lang="en-US"/>
              <a:t> </a:t>
            </a:r>
          </a:p>
        </p:txBody>
      </p:sp>
    </p:spTree>
    <p:extLst>
      <p:ext uri="{BB962C8B-B14F-4D97-AF65-F5344CB8AC3E}">
        <p14:creationId xmlns:p14="http://schemas.microsoft.com/office/powerpoint/2010/main" val="34957235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Celestial</Template>
  <TotalTime>49</TotalTime>
  <Words>334</Words>
  <Application>Microsoft Macintosh PowerPoint</Application>
  <PresentationFormat>Widescreen</PresentationFormat>
  <Paragraphs>26</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Celestial</vt:lpstr>
      <vt:lpstr>How and why to use billboards to end war</vt:lpstr>
      <vt:lpstr>PowerPoint Presentation</vt:lpstr>
      <vt:lpstr>Building on billboards</vt:lpstr>
      <vt:lpstr>Billboards can educate</vt:lpstr>
      <vt:lpstr>there are many types</vt:lpstr>
      <vt:lpstr>Call attention to your billboards</vt:lpstr>
      <vt:lpstr>censorship is your friend</vt:lpstr>
      <vt:lpstr>Amplify your billboards</vt:lpstr>
      <vt:lpstr>LINKS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and why to use billboards to end war</dc:title>
  <dc:creator>David Swanson</dc:creator>
  <cp:lastModifiedBy>David Swanson</cp:lastModifiedBy>
  <cp:revision>7</cp:revision>
  <dcterms:created xsi:type="dcterms:W3CDTF">2021-01-22T18:27:04Z</dcterms:created>
  <dcterms:modified xsi:type="dcterms:W3CDTF">2021-01-22T19:16:08Z</dcterms:modified>
</cp:coreProperties>
</file>