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4" r:id="rId4"/>
    <p:sldId id="267" r:id="rId5"/>
    <p:sldId id="268" r:id="rId6"/>
    <p:sldId id="269" r:id="rId7"/>
    <p:sldId id="266" r:id="rId8"/>
    <p:sldId id="271" r:id="rId9"/>
    <p:sldId id="270" r:id="rId10"/>
    <p:sldId id="257" r:id="rId11"/>
    <p:sldId id="259" r:id="rId12"/>
    <p:sldId id="261" r:id="rId13"/>
    <p:sldId id="258" r:id="rId14"/>
    <p:sldId id="26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9"/>
    <p:restoredTop sz="94681"/>
  </p:normalViewPr>
  <p:slideViewPr>
    <p:cSldViewPr snapToGrid="0" snapToObjects="1">
      <p:cViewPr varScale="1">
        <p:scale>
          <a:sx n="106" d="100"/>
          <a:sy n="106" d="100"/>
        </p:scale>
        <p:origin x="184" y="3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06451-811E-4443-848B-21348EB6E6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586404-DE8C-2C40-BB18-9F1BD004B9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337667-D0D4-334B-BDBB-44A8E4FB7063}"/>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5" name="Footer Placeholder 4">
            <a:extLst>
              <a:ext uri="{FF2B5EF4-FFF2-40B4-BE49-F238E27FC236}">
                <a16:creationId xmlns:a16="http://schemas.microsoft.com/office/drawing/2014/main" id="{B3A9DBF8-8F86-ED4B-A079-32F5243AA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83871-486D-C543-A798-CEA59828E554}"/>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1313042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C6911-33BF-5546-8B17-C5120239BD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48B0-0295-D540-B4F1-482D2D4CF7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B4399B-BA4F-8A4E-AC9C-43E5149EBEA6}"/>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5" name="Footer Placeholder 4">
            <a:extLst>
              <a:ext uri="{FF2B5EF4-FFF2-40B4-BE49-F238E27FC236}">
                <a16:creationId xmlns:a16="http://schemas.microsoft.com/office/drawing/2014/main" id="{5519AFD8-75C6-6943-A3E7-F2339C7459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F2476D-D8CB-FD44-9D54-ABD2C733A0A0}"/>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339206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EF5553-80D9-9744-AB41-C7E2EEF659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BC0A7B-EFC1-414F-B7D3-FA5595140B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17E77-327F-7349-A204-1DD459725B23}"/>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5" name="Footer Placeholder 4">
            <a:extLst>
              <a:ext uri="{FF2B5EF4-FFF2-40B4-BE49-F238E27FC236}">
                <a16:creationId xmlns:a16="http://schemas.microsoft.com/office/drawing/2014/main" id="{8E8FD0D4-08E3-5F46-BE21-D62CBE7F2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0DDCF-EE8D-7642-AB7B-9122B8EC5CE3}"/>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331893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27ADF-9744-364A-8D92-FAEE7E1C7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01142-48BE-5A4E-9E5D-59EC841FF7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E9A42-9C9B-6A4C-8657-78EAE47A305A}"/>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5" name="Footer Placeholder 4">
            <a:extLst>
              <a:ext uri="{FF2B5EF4-FFF2-40B4-BE49-F238E27FC236}">
                <a16:creationId xmlns:a16="http://schemas.microsoft.com/office/drawing/2014/main" id="{86B17C9A-8A84-C045-9383-8871748D2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627C2-FE17-A246-9F86-6942DDFDB752}"/>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353553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0911D-5D33-6749-B2A2-65DC73003C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E696D5-9CCA-C14E-8AB5-5627C06D3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5D9E0B-8540-C544-ADAF-599FE4B71FE6}"/>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5" name="Footer Placeholder 4">
            <a:extLst>
              <a:ext uri="{FF2B5EF4-FFF2-40B4-BE49-F238E27FC236}">
                <a16:creationId xmlns:a16="http://schemas.microsoft.com/office/drawing/2014/main" id="{E222B9D6-0706-B643-8EBD-44C653BEDE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1596F4-D230-7C4E-848D-C909B2183A76}"/>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289735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EEFD-3D4B-794F-AB20-D0D0C8A511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46452-996E-4C41-B6AD-59BAC0E32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2DB64-84A6-B14F-8D7E-B89271F6A8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0B7565-0536-A042-B0A5-F8F1B726EFB5}"/>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6" name="Footer Placeholder 5">
            <a:extLst>
              <a:ext uri="{FF2B5EF4-FFF2-40B4-BE49-F238E27FC236}">
                <a16:creationId xmlns:a16="http://schemas.microsoft.com/office/drawing/2014/main" id="{38D5154A-3742-454F-85EF-12019CEDE1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1AABA2-9E83-B24E-80D7-D56F01A1C8AC}"/>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2865090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3A402-C453-FA46-8222-92F54C49D8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C6A296-696B-4442-BB33-16148D8C0F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25D3E6-DFAE-A14C-9190-E4C20679D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E4C834-6D3E-5743-9BE0-9A0101AFA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DA9B89-0815-7D44-BC99-4B76789D70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AAC243-B043-3D47-991A-A0ED51442459}"/>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8" name="Footer Placeholder 7">
            <a:extLst>
              <a:ext uri="{FF2B5EF4-FFF2-40B4-BE49-F238E27FC236}">
                <a16:creationId xmlns:a16="http://schemas.microsoft.com/office/drawing/2014/main" id="{CCB7AE79-BBD0-5644-A15B-231FBED435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3D937D-7FE7-1C42-A4F5-062DC4352111}"/>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1586969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42FE-3217-FF41-8737-E18D39436E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32D5A0-E7DE-B54B-A1D5-0416DA448DAD}"/>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4" name="Footer Placeholder 3">
            <a:extLst>
              <a:ext uri="{FF2B5EF4-FFF2-40B4-BE49-F238E27FC236}">
                <a16:creationId xmlns:a16="http://schemas.microsoft.com/office/drawing/2014/main" id="{798035B0-EA84-A645-8B72-B64A79EC83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3A716F-5D54-B848-8728-325DB3D2CF36}"/>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173906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189029-D41D-D041-A3F2-9D1AF081276A}"/>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3" name="Footer Placeholder 2">
            <a:extLst>
              <a:ext uri="{FF2B5EF4-FFF2-40B4-BE49-F238E27FC236}">
                <a16:creationId xmlns:a16="http://schemas.microsoft.com/office/drawing/2014/main" id="{1347CD36-7420-894C-9902-F9EFB73845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B91446-28F0-7847-A09C-6906B500F0DB}"/>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3679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16CBF-4FDA-404D-B631-4B04E2AD2E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7897AE-2CFB-2D42-B29D-5CA60569E8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459C43-E272-8F43-BE63-DFD9E55B2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0232E2-219A-4546-91E3-3E52CC45956A}"/>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6" name="Footer Placeholder 5">
            <a:extLst>
              <a:ext uri="{FF2B5EF4-FFF2-40B4-BE49-F238E27FC236}">
                <a16:creationId xmlns:a16="http://schemas.microsoft.com/office/drawing/2014/main" id="{9600F324-A9EB-8E41-A78A-B7A7503DB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31AF5-52C4-C44B-B6FC-5E18098F3012}"/>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3351969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87B1-E10B-534E-B6B8-B2152FEC27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D58EA4-51DC-A347-9E32-A32447FA1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03BA3D-2626-5146-BB13-7552C9FA3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F370-176F-584A-99BE-D2CF3A3E7B15}"/>
              </a:ext>
            </a:extLst>
          </p:cNvPr>
          <p:cNvSpPr>
            <a:spLocks noGrp="1"/>
          </p:cNvSpPr>
          <p:nvPr>
            <p:ph type="dt" sz="half" idx="10"/>
          </p:nvPr>
        </p:nvSpPr>
        <p:spPr/>
        <p:txBody>
          <a:bodyPr/>
          <a:lstStyle/>
          <a:p>
            <a:fld id="{0E568AD9-77FD-7F43-9DB0-3ED6964BA5BD}" type="datetimeFigureOut">
              <a:rPr lang="en-US" smtClean="0"/>
              <a:t>1/24/21</a:t>
            </a:fld>
            <a:endParaRPr lang="en-US"/>
          </a:p>
        </p:txBody>
      </p:sp>
      <p:sp>
        <p:nvSpPr>
          <p:cNvPr id="6" name="Footer Placeholder 5">
            <a:extLst>
              <a:ext uri="{FF2B5EF4-FFF2-40B4-BE49-F238E27FC236}">
                <a16:creationId xmlns:a16="http://schemas.microsoft.com/office/drawing/2014/main" id="{4816900E-9B15-2D47-B5B0-24FA7F388E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5D6E7-9455-3D41-ABFE-FA33AF399404}"/>
              </a:ext>
            </a:extLst>
          </p:cNvPr>
          <p:cNvSpPr>
            <a:spLocks noGrp="1"/>
          </p:cNvSpPr>
          <p:nvPr>
            <p:ph type="sldNum" sz="quarter" idx="12"/>
          </p:nvPr>
        </p:nvSpPr>
        <p:spPr/>
        <p:txBody>
          <a:bodyPr/>
          <a:lstStyle/>
          <a:p>
            <a:fld id="{4C827CAB-A971-3641-A3C2-A2B336EA7C41}" type="slidenum">
              <a:rPr lang="en-US" smtClean="0"/>
              <a:t>‹#›</a:t>
            </a:fld>
            <a:endParaRPr lang="en-US"/>
          </a:p>
        </p:txBody>
      </p:sp>
    </p:spTree>
    <p:extLst>
      <p:ext uri="{BB962C8B-B14F-4D97-AF65-F5344CB8AC3E}">
        <p14:creationId xmlns:p14="http://schemas.microsoft.com/office/powerpoint/2010/main" val="299100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0DF02-1A68-C44A-A99C-CC4CA09EFB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780C0D-6EB4-7643-AF87-13B02D22D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7AB5F-DD82-C245-9D9F-FBCCF9590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68AD9-77FD-7F43-9DB0-3ED6964BA5BD}" type="datetimeFigureOut">
              <a:rPr lang="en-US" smtClean="0"/>
              <a:t>1/24/21</a:t>
            </a:fld>
            <a:endParaRPr lang="en-US"/>
          </a:p>
        </p:txBody>
      </p:sp>
      <p:sp>
        <p:nvSpPr>
          <p:cNvPr id="5" name="Footer Placeholder 4">
            <a:extLst>
              <a:ext uri="{FF2B5EF4-FFF2-40B4-BE49-F238E27FC236}">
                <a16:creationId xmlns:a16="http://schemas.microsoft.com/office/drawing/2014/main" id="{C96B19D0-898A-5F40-AA43-1A6021780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68BE9E-9AF5-A747-8418-DD9A3647E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27CAB-A971-3641-A3C2-A2B336EA7C41}" type="slidenum">
              <a:rPr lang="en-US" smtClean="0"/>
              <a:t>‹#›</a:t>
            </a:fld>
            <a:endParaRPr lang="en-US"/>
          </a:p>
        </p:txBody>
      </p:sp>
    </p:spTree>
    <p:extLst>
      <p:ext uri="{BB962C8B-B14F-4D97-AF65-F5344CB8AC3E}">
        <p14:creationId xmlns:p14="http://schemas.microsoft.com/office/powerpoint/2010/main" val="1556296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3c7oBjh" TargetMode="External"/><Relationship Id="rId2" Type="http://schemas.openxmlformats.org/officeDocument/2006/relationships/hyperlink" Target="https://bit.ly/39g346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economist.com/special-report/2020/02/06/china-is-making-substantial-investment-in-ports-and-pipelines-worldwi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2286ABF-276A-E045-83D0-E2481E8075AA}"/>
              </a:ext>
            </a:extLst>
          </p:cNvPr>
          <p:cNvSpPr>
            <a:spLocks noGrp="1"/>
          </p:cNvSpPr>
          <p:nvPr>
            <p:ph type="ctrTitle"/>
          </p:nvPr>
        </p:nvSpPr>
        <p:spPr>
          <a:xfrm>
            <a:off x="1100669" y="1097339"/>
            <a:ext cx="10011831" cy="2623885"/>
          </a:xfrm>
        </p:spPr>
        <p:txBody>
          <a:bodyPr anchor="ctr">
            <a:normAutofit/>
          </a:bodyPr>
          <a:lstStyle/>
          <a:p>
            <a:r>
              <a:rPr lang="en-US" sz="6600">
                <a:solidFill>
                  <a:srgbClr val="FFFFFF"/>
                </a:solidFill>
              </a:rPr>
              <a:t>WORLD SOCIAL FORUM 2021</a:t>
            </a:r>
          </a:p>
        </p:txBody>
      </p:sp>
      <p:sp>
        <p:nvSpPr>
          <p:cNvPr id="16"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D2B2F5EF-369F-6943-94D3-AB1B09B25368}"/>
              </a:ext>
            </a:extLst>
          </p:cNvPr>
          <p:cNvSpPr>
            <a:spLocks noGrp="1"/>
          </p:cNvSpPr>
          <p:nvPr>
            <p:ph type="subTitle" idx="1"/>
          </p:nvPr>
        </p:nvSpPr>
        <p:spPr>
          <a:xfrm>
            <a:off x="3226159" y="4843002"/>
            <a:ext cx="5760850" cy="1234345"/>
          </a:xfrm>
        </p:spPr>
        <p:txBody>
          <a:bodyPr anchor="ctr">
            <a:normAutofit fontScale="85000" lnSpcReduction="10000"/>
          </a:bodyPr>
          <a:lstStyle/>
          <a:p>
            <a:r>
              <a:rPr lang="en-US" dirty="0">
                <a:solidFill>
                  <a:schemeClr val="tx1">
                    <a:lumMod val="95000"/>
                    <a:lumOff val="5000"/>
                  </a:schemeClr>
                </a:solidFill>
              </a:rPr>
              <a:t>PEACE &amp; WAR</a:t>
            </a:r>
          </a:p>
          <a:p>
            <a:r>
              <a:rPr lang="en-GB" b="1" dirty="0">
                <a:solidFill>
                  <a:schemeClr val="tx1">
                    <a:lumMod val="95000"/>
                    <a:lumOff val="5000"/>
                  </a:schemeClr>
                </a:solidFill>
              </a:rPr>
              <a:t>Global NATO – All Countries Are Affected By NATO</a:t>
            </a:r>
          </a:p>
          <a:p>
            <a:r>
              <a:rPr lang="en-US" dirty="0">
                <a:solidFill>
                  <a:schemeClr val="tx1">
                    <a:lumMod val="95000"/>
                    <a:lumOff val="5000"/>
                  </a:schemeClr>
                </a:solidFill>
              </a:rPr>
              <a:t>By Ann Wright</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26957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98238E-F1CC-824A-82F2-35237DC1F458}"/>
              </a:ext>
            </a:extLst>
          </p:cNvPr>
          <p:cNvPicPr>
            <a:picLocks noChangeAspect="1"/>
          </p:cNvPicPr>
          <p:nvPr/>
        </p:nvPicPr>
        <p:blipFill>
          <a:blip r:embed="rId2"/>
          <a:stretch>
            <a:fillRect/>
          </a:stretch>
        </p:blipFill>
        <p:spPr>
          <a:xfrm>
            <a:off x="814121" y="457200"/>
            <a:ext cx="10563758" cy="5943600"/>
          </a:xfrm>
          <a:prstGeom prst="rect">
            <a:avLst/>
          </a:prstGeom>
        </p:spPr>
      </p:pic>
    </p:spTree>
    <p:extLst>
      <p:ext uri="{BB962C8B-B14F-4D97-AF65-F5344CB8AC3E}">
        <p14:creationId xmlns:p14="http://schemas.microsoft.com/office/powerpoint/2010/main" val="3055138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F36E2F-431F-DE46-B8DC-DB651DF1BA6A}"/>
              </a:ext>
            </a:extLst>
          </p:cNvPr>
          <p:cNvPicPr>
            <a:picLocks noChangeAspect="1"/>
          </p:cNvPicPr>
          <p:nvPr/>
        </p:nvPicPr>
        <p:blipFill>
          <a:blip r:embed="rId2"/>
          <a:stretch>
            <a:fillRect/>
          </a:stretch>
        </p:blipFill>
        <p:spPr>
          <a:xfrm>
            <a:off x="-253219" y="0"/>
            <a:ext cx="12192000" cy="6858000"/>
          </a:xfrm>
          <a:prstGeom prst="rect">
            <a:avLst/>
          </a:prstGeom>
        </p:spPr>
      </p:pic>
    </p:spTree>
    <p:extLst>
      <p:ext uri="{BB962C8B-B14F-4D97-AF65-F5344CB8AC3E}">
        <p14:creationId xmlns:p14="http://schemas.microsoft.com/office/powerpoint/2010/main" val="78493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8818466-49CA-DD43-940F-1AF0B78DFFCF}"/>
              </a:ext>
            </a:extLst>
          </p:cNvPr>
          <p:cNvPicPr>
            <a:picLocks noChangeAspect="1"/>
          </p:cNvPicPr>
          <p:nvPr/>
        </p:nvPicPr>
        <p:blipFill>
          <a:blip r:embed="rId2"/>
          <a:stretch>
            <a:fillRect/>
          </a:stretch>
        </p:blipFill>
        <p:spPr>
          <a:xfrm>
            <a:off x="814121" y="457200"/>
            <a:ext cx="10563758" cy="5943600"/>
          </a:xfrm>
          <a:prstGeom prst="rect">
            <a:avLst/>
          </a:prstGeom>
        </p:spPr>
      </p:pic>
    </p:spTree>
    <p:extLst>
      <p:ext uri="{BB962C8B-B14F-4D97-AF65-F5344CB8AC3E}">
        <p14:creationId xmlns:p14="http://schemas.microsoft.com/office/powerpoint/2010/main" val="1136144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8EB310-64B3-564C-B458-B532FF842A6C}"/>
              </a:ext>
            </a:extLst>
          </p:cNvPr>
          <p:cNvPicPr>
            <a:picLocks noChangeAspect="1"/>
          </p:cNvPicPr>
          <p:nvPr/>
        </p:nvPicPr>
        <p:blipFill>
          <a:blip r:embed="rId2"/>
          <a:stretch>
            <a:fillRect/>
          </a:stretch>
        </p:blipFill>
        <p:spPr>
          <a:xfrm>
            <a:off x="1145180" y="643467"/>
            <a:ext cx="9901639"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122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itle 3">
            <a:extLst>
              <a:ext uri="{FF2B5EF4-FFF2-40B4-BE49-F238E27FC236}">
                <a16:creationId xmlns:a16="http://schemas.microsoft.com/office/drawing/2014/main" id="{E327DE9A-78F3-AB42-80B9-7E647DFE9D7F}"/>
              </a:ext>
            </a:extLst>
          </p:cNvPr>
          <p:cNvSpPr>
            <a:spLocks noGrp="1"/>
          </p:cNvSpPr>
          <p:nvPr>
            <p:ph type="title"/>
          </p:nvPr>
        </p:nvSpPr>
        <p:spPr>
          <a:xfrm>
            <a:off x="1098468" y="885651"/>
            <a:ext cx="3229803" cy="4624603"/>
          </a:xfrm>
        </p:spPr>
        <p:txBody>
          <a:bodyPr>
            <a:normAutofit/>
          </a:bodyPr>
          <a:lstStyle/>
          <a:p>
            <a:r>
              <a:rPr lang="en-US">
                <a:solidFill>
                  <a:srgbClr val="FFFFFF"/>
                </a:solidFill>
              </a:rPr>
              <a:t>Articles by Ann Wright on NATO/US in Pacific</a:t>
            </a:r>
          </a:p>
        </p:txBody>
      </p:sp>
      <p:sp>
        <p:nvSpPr>
          <p:cNvPr id="5" name="Content Placeholder 4">
            <a:extLst>
              <a:ext uri="{FF2B5EF4-FFF2-40B4-BE49-F238E27FC236}">
                <a16:creationId xmlns:a16="http://schemas.microsoft.com/office/drawing/2014/main" id="{D24BFF5E-5595-5140-B279-2E0C6884CDF4}"/>
              </a:ext>
            </a:extLst>
          </p:cNvPr>
          <p:cNvSpPr>
            <a:spLocks noGrp="1"/>
          </p:cNvSpPr>
          <p:nvPr>
            <p:ph idx="1"/>
          </p:nvPr>
        </p:nvSpPr>
        <p:spPr>
          <a:xfrm>
            <a:off x="4978708" y="885651"/>
            <a:ext cx="6525220" cy="4616849"/>
          </a:xfrm>
        </p:spPr>
        <p:txBody>
          <a:bodyPr anchor="ctr">
            <a:normAutofit/>
          </a:bodyPr>
          <a:lstStyle/>
          <a:p>
            <a:r>
              <a:rPr lang="en-US" sz="2400" dirty="0"/>
              <a:t>Danger in the South China Sea</a:t>
            </a:r>
          </a:p>
          <a:p>
            <a:r>
              <a:rPr lang="en-US" sz="2400" dirty="0">
                <a:hlinkClick r:id="rId2"/>
              </a:rPr>
              <a:t>https://bit.ly/39g3469</a:t>
            </a:r>
            <a:endParaRPr lang="en-US" sz="2400" dirty="0"/>
          </a:p>
          <a:p>
            <a:endParaRPr lang="en-US" sz="2400" dirty="0"/>
          </a:p>
          <a:p>
            <a:r>
              <a:rPr lang="en-US" sz="2400" dirty="0"/>
              <a:t>US War Maneuvers in Pacific &amp; Europe during COVID</a:t>
            </a:r>
          </a:p>
          <a:p>
            <a:r>
              <a:rPr lang="en-US" sz="2400" dirty="0">
                <a:hlinkClick r:id="rId3"/>
              </a:rPr>
              <a:t>https://bit.ly/3c7oBjh</a:t>
            </a:r>
            <a:endParaRPr lang="en-US" sz="2400" dirty="0"/>
          </a:p>
          <a:p>
            <a:endParaRPr lang="en-US" sz="2400" dirty="0"/>
          </a:p>
        </p:txBody>
      </p:sp>
    </p:spTree>
    <p:extLst>
      <p:ext uri="{BB962C8B-B14F-4D97-AF65-F5344CB8AC3E}">
        <p14:creationId xmlns:p14="http://schemas.microsoft.com/office/powerpoint/2010/main" val="1158915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1502CFB-6CC2-FF43-A6BD-01E8D07E2AC5}"/>
              </a:ext>
            </a:extLst>
          </p:cNvPr>
          <p:cNvSpPr>
            <a:spLocks noGrp="1"/>
          </p:cNvSpPr>
          <p:nvPr>
            <p:ph type="title" idx="4294967295"/>
          </p:nvPr>
        </p:nvSpPr>
        <p:spPr>
          <a:xfrm>
            <a:off x="1047280" y="759805"/>
            <a:ext cx="10306520" cy="1325563"/>
          </a:xfrm>
        </p:spPr>
        <p:txBody>
          <a:bodyPr vert="horz" lIns="91440" tIns="45720" rIns="91440" bIns="45720" rtlCol="0" anchor="ctr">
            <a:normAutofit/>
          </a:bodyPr>
          <a:lstStyle/>
          <a:p>
            <a:r>
              <a:rPr lang="en-US" sz="4000">
                <a:solidFill>
                  <a:srgbClr val="FFFFFF"/>
                </a:solidFill>
              </a:rPr>
              <a:t>                       NATO’s 2030 REPORT</a:t>
            </a:r>
          </a:p>
        </p:txBody>
      </p:sp>
      <p:sp>
        <p:nvSpPr>
          <p:cNvPr id="3" name="Content Placeholder 2">
            <a:extLst>
              <a:ext uri="{FF2B5EF4-FFF2-40B4-BE49-F238E27FC236}">
                <a16:creationId xmlns:a16="http://schemas.microsoft.com/office/drawing/2014/main" id="{15428EBF-C58F-4148-8ED5-02F3E4E545BC}"/>
              </a:ext>
            </a:extLst>
          </p:cNvPr>
          <p:cNvSpPr>
            <a:spLocks noGrp="1"/>
          </p:cNvSpPr>
          <p:nvPr>
            <p:ph idx="4294967295"/>
          </p:nvPr>
        </p:nvSpPr>
        <p:spPr>
          <a:xfrm>
            <a:off x="1424904" y="2494450"/>
            <a:ext cx="4053545" cy="3563159"/>
          </a:xfrm>
        </p:spPr>
        <p:txBody>
          <a:bodyPr vert="horz" lIns="91440" tIns="45720" rIns="91440" bIns="45720" rtlCol="0">
            <a:normAutofit/>
          </a:bodyPr>
          <a:lstStyle/>
          <a:p>
            <a:endParaRPr lang="en-US" sz="2400"/>
          </a:p>
          <a:p>
            <a:endParaRPr lang="en-US" sz="2400"/>
          </a:p>
          <a:p>
            <a:endParaRPr lang="en-US" sz="2400"/>
          </a:p>
          <a:p>
            <a:endParaRPr lang="en-US" sz="2400"/>
          </a:p>
          <a:p>
            <a:r>
              <a:rPr lang="en-US" sz="2400"/>
              <a:t>https://bit.ly/2MphckA</a:t>
            </a:r>
          </a:p>
        </p:txBody>
      </p:sp>
      <p:pic>
        <p:nvPicPr>
          <p:cNvPr id="5" name="Picture 4">
            <a:extLst>
              <a:ext uri="{FF2B5EF4-FFF2-40B4-BE49-F238E27FC236}">
                <a16:creationId xmlns:a16="http://schemas.microsoft.com/office/drawing/2014/main" id="{ECB4B164-BCA6-FA41-B875-12501DB0C1DF}"/>
              </a:ext>
            </a:extLst>
          </p:cNvPr>
          <p:cNvPicPr>
            <a:picLocks noChangeAspect="1"/>
          </p:cNvPicPr>
          <p:nvPr/>
        </p:nvPicPr>
        <p:blipFill rotWithShape="1">
          <a:blip r:embed="rId2"/>
          <a:srcRect r="3038" b="1"/>
          <a:stretch/>
        </p:blipFill>
        <p:spPr>
          <a:xfrm>
            <a:off x="6098892" y="2492376"/>
            <a:ext cx="4802404" cy="3563372"/>
          </a:xfrm>
          <a:prstGeom prst="rect">
            <a:avLst/>
          </a:prstGeom>
        </p:spPr>
      </p:pic>
    </p:spTree>
    <p:extLst>
      <p:ext uri="{BB962C8B-B14F-4D97-AF65-F5344CB8AC3E}">
        <p14:creationId xmlns:p14="http://schemas.microsoft.com/office/powerpoint/2010/main" val="3652662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itle 4">
            <a:extLst>
              <a:ext uri="{FF2B5EF4-FFF2-40B4-BE49-F238E27FC236}">
                <a16:creationId xmlns:a16="http://schemas.microsoft.com/office/drawing/2014/main" id="{C6C746CC-2027-694D-A613-8F4E816497FE}"/>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         NATO PARTNERS IN THE PACIFIC</a:t>
            </a:r>
          </a:p>
        </p:txBody>
      </p:sp>
      <p:sp>
        <p:nvSpPr>
          <p:cNvPr id="14"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F82B4F05-2750-274B-97B4-00540E5E640A}"/>
              </a:ext>
            </a:extLst>
          </p:cNvPr>
          <p:cNvPicPr>
            <a:picLocks noChangeAspect="1"/>
          </p:cNvPicPr>
          <p:nvPr/>
        </p:nvPicPr>
        <p:blipFill rotWithShape="1">
          <a:blip r:embed="rId2"/>
          <a:srcRect t="4925" b="4026"/>
          <a:stretch/>
        </p:blipFill>
        <p:spPr>
          <a:xfrm>
            <a:off x="1258859" y="1120046"/>
            <a:ext cx="5635819" cy="3509504"/>
          </a:xfrm>
          <a:prstGeom prst="rect">
            <a:avLst/>
          </a:prstGeom>
        </p:spPr>
      </p:pic>
    </p:spTree>
    <p:extLst>
      <p:ext uri="{BB962C8B-B14F-4D97-AF65-F5344CB8AC3E}">
        <p14:creationId xmlns:p14="http://schemas.microsoft.com/office/powerpoint/2010/main" val="3661938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A714-CF17-B240-B8F9-467A2012033E}"/>
              </a:ext>
            </a:extLst>
          </p:cNvPr>
          <p:cNvSpPr>
            <a:spLocks noGrp="1"/>
          </p:cNvSpPr>
          <p:nvPr>
            <p:ph type="title"/>
          </p:nvPr>
        </p:nvSpPr>
        <p:spPr/>
        <p:txBody>
          <a:bodyPr/>
          <a:lstStyle/>
          <a:p>
            <a:r>
              <a:rPr lang="en-US" b="1" dirty="0"/>
              <a:t>                     NATO IN THE PACIFIC</a:t>
            </a:r>
          </a:p>
        </p:txBody>
      </p:sp>
      <p:sp>
        <p:nvSpPr>
          <p:cNvPr id="3" name="Content Placeholder 2">
            <a:extLst>
              <a:ext uri="{FF2B5EF4-FFF2-40B4-BE49-F238E27FC236}">
                <a16:creationId xmlns:a16="http://schemas.microsoft.com/office/drawing/2014/main" id="{CF9AB33A-FCF4-8346-B69A-7954841E78C1}"/>
              </a:ext>
            </a:extLst>
          </p:cNvPr>
          <p:cNvSpPr>
            <a:spLocks noGrp="1"/>
          </p:cNvSpPr>
          <p:nvPr>
            <p:ph idx="1"/>
          </p:nvPr>
        </p:nvSpPr>
        <p:spPr/>
        <p:txBody>
          <a:bodyPr/>
          <a:lstStyle/>
          <a:p>
            <a:r>
              <a:rPr lang="en-US" sz="3200" b="1" dirty="0"/>
              <a:t>In the Pacific, NATO has four partners  through bilateral agreements </a:t>
            </a:r>
            <a:r>
              <a:rPr lang="en-US" sz="3200" dirty="0"/>
              <a:t>– </a:t>
            </a:r>
          </a:p>
          <a:p>
            <a:r>
              <a:rPr lang="en-US" sz="3200" b="1" dirty="0"/>
              <a:t>Japan, South Korea, Australia and New Zealand. </a:t>
            </a:r>
          </a:p>
          <a:p>
            <a:r>
              <a:rPr lang="en-US" sz="3200" dirty="0"/>
              <a:t>Australia and New Zealand have deployed many troops under the NATO banner in </a:t>
            </a:r>
            <a:r>
              <a:rPr lang="en-US" sz="3200" b="1" dirty="0"/>
              <a:t>Afghanistan</a:t>
            </a:r>
            <a:r>
              <a:rPr lang="en-US" sz="3200" dirty="0"/>
              <a:t>. </a:t>
            </a:r>
          </a:p>
          <a:p>
            <a:r>
              <a:rPr lang="en-US" sz="3200" dirty="0"/>
              <a:t>Japan and South Korea have had reconstruction and development projects in Afghanistan.</a:t>
            </a:r>
          </a:p>
          <a:p>
            <a:endParaRPr lang="en-US" dirty="0"/>
          </a:p>
        </p:txBody>
      </p:sp>
    </p:spTree>
    <p:extLst>
      <p:ext uri="{BB962C8B-B14F-4D97-AF65-F5344CB8AC3E}">
        <p14:creationId xmlns:p14="http://schemas.microsoft.com/office/powerpoint/2010/main" val="399128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0F27-1897-ED4E-B921-89B8ED837A22}"/>
              </a:ext>
            </a:extLst>
          </p:cNvPr>
          <p:cNvSpPr>
            <a:spLocks noGrp="1"/>
          </p:cNvSpPr>
          <p:nvPr>
            <p:ph type="title"/>
          </p:nvPr>
        </p:nvSpPr>
        <p:spPr/>
        <p:txBody>
          <a:bodyPr/>
          <a:lstStyle/>
          <a:p>
            <a:r>
              <a:rPr lang="en-US" dirty="0"/>
              <a:t>         </a:t>
            </a:r>
            <a:r>
              <a:rPr lang="en-US" b="1" dirty="0"/>
              <a:t>NATO’S CONCERN ABOUT CHINA</a:t>
            </a:r>
          </a:p>
        </p:txBody>
      </p:sp>
      <p:sp>
        <p:nvSpPr>
          <p:cNvPr id="3" name="Content Placeholder 2">
            <a:extLst>
              <a:ext uri="{FF2B5EF4-FFF2-40B4-BE49-F238E27FC236}">
                <a16:creationId xmlns:a16="http://schemas.microsoft.com/office/drawing/2014/main" id="{BC831024-A413-104D-B4D0-273C21B16184}"/>
              </a:ext>
            </a:extLst>
          </p:cNvPr>
          <p:cNvSpPr>
            <a:spLocks noGrp="1"/>
          </p:cNvSpPr>
          <p:nvPr>
            <p:ph idx="1"/>
          </p:nvPr>
        </p:nvSpPr>
        <p:spPr/>
        <p:txBody>
          <a:bodyPr>
            <a:normAutofit fontScale="85000" lnSpcReduction="20000"/>
          </a:bodyPr>
          <a:lstStyle/>
          <a:p>
            <a:r>
              <a:rPr lang="en-US" dirty="0"/>
              <a:t>China’s “aggressive” actions in the South China Sea building 9 naval bases on atolls</a:t>
            </a:r>
          </a:p>
          <a:p>
            <a:r>
              <a:rPr lang="en-US" dirty="0"/>
              <a:t>China has largest navy in the world, 350 ships and submarines including over 130 major surface combatants. In comparison, the U.S. Navy’s has 293 ships as of early 2020. </a:t>
            </a:r>
          </a:p>
          <a:p>
            <a:r>
              <a:rPr lang="en-US" dirty="0"/>
              <a:t>Increasingly global military footprint—including the development of overseas base in </a:t>
            </a:r>
            <a:r>
              <a:rPr lang="en-US" dirty="0" err="1"/>
              <a:t>Dijbouti</a:t>
            </a:r>
            <a:r>
              <a:rPr lang="en-US" dirty="0"/>
              <a:t> &amp; 9 atolls in South China Sea</a:t>
            </a:r>
          </a:p>
          <a:p>
            <a:r>
              <a:rPr lang="en-US" dirty="0"/>
              <a:t> Commercial contracts to manage 13 European seaports: </a:t>
            </a:r>
            <a:r>
              <a:rPr lang="en-US" dirty="0" err="1"/>
              <a:t>Pireaus</a:t>
            </a:r>
            <a:r>
              <a:rPr lang="en-US" dirty="0"/>
              <a:t>, Greece; Haifa, Israel &amp; seaports in Spain, Belgium</a:t>
            </a:r>
          </a:p>
          <a:p>
            <a:r>
              <a:rPr lang="en-US" dirty="0"/>
              <a:t>COSCO Shipping Holdings Co. is the world’s third-biggest container line and has investments </a:t>
            </a:r>
            <a:r>
              <a:rPr lang="en-US" dirty="0">
                <a:hlinkClick r:id="rId2"/>
              </a:rPr>
              <a:t>in 61 port terminals around the world</a:t>
            </a:r>
            <a:r>
              <a:rPr lang="en-US" dirty="0"/>
              <a:t>. </a:t>
            </a:r>
          </a:p>
          <a:p>
            <a:r>
              <a:rPr lang="en-US" dirty="0"/>
              <a:t>Another Chinese State related corporation, China Merchants, manages 36 ports in 18 countries..</a:t>
            </a:r>
          </a:p>
        </p:txBody>
      </p:sp>
    </p:spTree>
    <p:extLst>
      <p:ext uri="{BB962C8B-B14F-4D97-AF65-F5344CB8AC3E}">
        <p14:creationId xmlns:p14="http://schemas.microsoft.com/office/powerpoint/2010/main" val="2146653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89981F6A-EF5B-5040-9D03-1585A9AAFEEC}"/>
              </a:ext>
            </a:extLst>
          </p:cNvPr>
          <p:cNvPicPr>
            <a:picLocks noChangeAspect="1"/>
          </p:cNvPicPr>
          <p:nvPr/>
        </p:nvPicPr>
        <p:blipFill rotWithShape="1">
          <a:blip r:embed="rId2"/>
          <a:srcRect t="6656"/>
          <a:stretch/>
        </p:blipFill>
        <p:spPr>
          <a:xfrm>
            <a:off x="20" y="1282"/>
            <a:ext cx="12191980" cy="6856718"/>
          </a:xfrm>
          <a:prstGeom prst="rect">
            <a:avLst/>
          </a:prstGeom>
        </p:spPr>
      </p:pic>
    </p:spTree>
    <p:extLst>
      <p:ext uri="{BB962C8B-B14F-4D97-AF65-F5344CB8AC3E}">
        <p14:creationId xmlns:p14="http://schemas.microsoft.com/office/powerpoint/2010/main" val="322521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49576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itle 4">
            <a:extLst>
              <a:ext uri="{FF2B5EF4-FFF2-40B4-BE49-F238E27FC236}">
                <a16:creationId xmlns:a16="http://schemas.microsoft.com/office/drawing/2014/main" id="{7D5A800E-5F3A-FB4E-AF13-1E60E61DD03A}"/>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China has only two aircraft carriers-US has 13</a:t>
            </a:r>
          </a:p>
        </p:txBody>
      </p:sp>
      <p:pic>
        <p:nvPicPr>
          <p:cNvPr id="4" name="Picture 3">
            <a:extLst>
              <a:ext uri="{FF2B5EF4-FFF2-40B4-BE49-F238E27FC236}">
                <a16:creationId xmlns:a16="http://schemas.microsoft.com/office/drawing/2014/main" id="{2E2D8EFE-6CA3-D04B-9AE8-5EF4EC80B65B}"/>
              </a:ext>
            </a:extLst>
          </p:cNvPr>
          <p:cNvPicPr>
            <a:picLocks noChangeAspect="1"/>
          </p:cNvPicPr>
          <p:nvPr/>
        </p:nvPicPr>
        <p:blipFill rotWithShape="1">
          <a:blip r:embed="rId2"/>
          <a:srcRect t="22219" r="-1" b="7795"/>
          <a:stretch/>
        </p:blipFill>
        <p:spPr>
          <a:xfrm>
            <a:off x="4044603" y="448056"/>
            <a:ext cx="7680450" cy="3802932"/>
          </a:xfrm>
          <a:prstGeom prst="rect">
            <a:avLst/>
          </a:prstGeom>
        </p:spPr>
      </p:pic>
      <p:sp>
        <p:nvSpPr>
          <p:cNvPr id="47" name="Rectangle 1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16552"/>
            <a:ext cx="7688475" cy="1984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ontent Placeholder 5">
            <a:extLst>
              <a:ext uri="{FF2B5EF4-FFF2-40B4-BE49-F238E27FC236}">
                <a16:creationId xmlns:a16="http://schemas.microsoft.com/office/drawing/2014/main" id="{46B99E10-A306-8743-B693-D43529E90610}"/>
              </a:ext>
            </a:extLst>
          </p:cNvPr>
          <p:cNvSpPr>
            <a:spLocks noGrp="1"/>
          </p:cNvSpPr>
          <p:nvPr>
            <p:ph idx="1"/>
          </p:nvPr>
        </p:nvSpPr>
        <p:spPr>
          <a:xfrm>
            <a:off x="4379709" y="4642338"/>
            <a:ext cx="7037591" cy="1564310"/>
          </a:xfrm>
        </p:spPr>
        <p:txBody>
          <a:bodyPr anchor="ctr">
            <a:normAutofit/>
          </a:bodyPr>
          <a:lstStyle/>
          <a:p>
            <a:r>
              <a:rPr lang="en-US" sz="1800" dirty="0"/>
              <a:t>This aircraft carrier is a converted 30 year old Soviet aircraft carrier (notice unique upswept bow for launching aircraft)</a:t>
            </a:r>
          </a:p>
        </p:txBody>
      </p:sp>
    </p:spTree>
    <p:extLst>
      <p:ext uri="{BB962C8B-B14F-4D97-AF65-F5344CB8AC3E}">
        <p14:creationId xmlns:p14="http://schemas.microsoft.com/office/powerpoint/2010/main" val="394027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6D0E8A-B9EC-2C46-9671-2FC4AC3C2398}"/>
              </a:ext>
            </a:extLst>
          </p:cNvPr>
          <p:cNvSpPr>
            <a:spLocks noGrp="1"/>
          </p:cNvSpPr>
          <p:nvPr>
            <p:ph type="title"/>
          </p:nvPr>
        </p:nvSpPr>
        <p:spPr/>
        <p:txBody>
          <a:bodyPr>
            <a:normAutofit fontScale="90000"/>
          </a:bodyPr>
          <a:lstStyle/>
          <a:p>
            <a:r>
              <a:rPr lang="en-US" b="1" dirty="0"/>
              <a:t>     CHINA “THREAT” --NATO allies United Kingdom &amp; France increased presence in the Indo-Pacific</a:t>
            </a:r>
          </a:p>
        </p:txBody>
      </p:sp>
      <p:sp>
        <p:nvSpPr>
          <p:cNvPr id="4" name="Content Placeholder 3">
            <a:extLst>
              <a:ext uri="{FF2B5EF4-FFF2-40B4-BE49-F238E27FC236}">
                <a16:creationId xmlns:a16="http://schemas.microsoft.com/office/drawing/2014/main" id="{165AC173-734E-5746-B180-BC671364D1E1}"/>
              </a:ext>
            </a:extLst>
          </p:cNvPr>
          <p:cNvSpPr>
            <a:spLocks noGrp="1"/>
          </p:cNvSpPr>
          <p:nvPr>
            <p:ph idx="1"/>
          </p:nvPr>
        </p:nvSpPr>
        <p:spPr/>
        <p:txBody>
          <a:bodyPr/>
          <a:lstStyle/>
          <a:p>
            <a:r>
              <a:rPr lang="en-US" dirty="0"/>
              <a:t>. The United Kingdom conducted its first joint exercise with the United States in the South China Sea in 2019 and deployed the HMS Albion to conduct Freedom of Navigation (FON) exercises near the Paracel islands in August 2018. </a:t>
            </a:r>
          </a:p>
          <a:p>
            <a:r>
              <a:rPr lang="en-US" dirty="0"/>
              <a:t>At the Shangri-La Dialogue in 2018, French and British defense ministers announced they would sail warships through the South China Sea to challenge China‘s military expansion.</a:t>
            </a:r>
          </a:p>
          <a:p>
            <a:r>
              <a:rPr lang="en-US" dirty="0"/>
              <a:t>NATO countries participate in the largest naval exercise in the world every two years off Hawai’i-Rim Of the Pacific RIMPAC</a:t>
            </a:r>
          </a:p>
        </p:txBody>
      </p:sp>
    </p:spTree>
    <p:extLst>
      <p:ext uri="{BB962C8B-B14F-4D97-AF65-F5344CB8AC3E}">
        <p14:creationId xmlns:p14="http://schemas.microsoft.com/office/powerpoint/2010/main" val="1654648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8E555-D593-4A49-8A7A-EF4650DD1D6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dirty="0"/>
              <a:t>US Military Operations off Philippines in 2020</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0E7ECC4-2168-204C-9B2A-7D912E601767}"/>
              </a:ext>
            </a:extLst>
          </p:cNvPr>
          <p:cNvPicPr>
            <a:picLocks noGrp="1" noChangeAspect="1"/>
          </p:cNvPicPr>
          <p:nvPr>
            <p:ph idx="1"/>
          </p:nvPr>
        </p:nvPicPr>
        <p:blipFill rotWithShape="1">
          <a:blip r:embed="rId2"/>
          <a:srcRect l="5840" r="226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24660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338E98-CBA8-CA44-A02B-878A446B554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a:t>“Freedom of Navigation” in the South China Sea</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0ABEAED-154F-BC44-B954-DF4BAC62F5E2}"/>
              </a:ext>
            </a:extLst>
          </p:cNvPr>
          <p:cNvPicPr>
            <a:picLocks noGrp="1" noChangeAspect="1"/>
          </p:cNvPicPr>
          <p:nvPr>
            <p:ph idx="1"/>
          </p:nvPr>
        </p:nvPicPr>
        <p:blipFill rotWithShape="1">
          <a:blip r:embed="rId2"/>
          <a:srcRect l="8213" r="2583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47372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422</Words>
  <Application>Microsoft Macintosh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WORLD SOCIAL FORUM 2021</vt:lpstr>
      <vt:lpstr>         NATO PARTNERS IN THE PACIFIC</vt:lpstr>
      <vt:lpstr>                     NATO IN THE PACIFIC</vt:lpstr>
      <vt:lpstr>         NATO’S CONCERN ABOUT CHINA</vt:lpstr>
      <vt:lpstr>PowerPoint Presentation</vt:lpstr>
      <vt:lpstr>China has only two aircraft carriers-US has 13</vt:lpstr>
      <vt:lpstr>     CHINA “THREAT” --NATO allies United Kingdom &amp; France increased presence in the Indo-Pacific</vt:lpstr>
      <vt:lpstr>US Military Operations off Philippines in 2020</vt:lpstr>
      <vt:lpstr>“Freedom of Navigation” in the South China Sea</vt:lpstr>
      <vt:lpstr>PowerPoint Presentation</vt:lpstr>
      <vt:lpstr>PowerPoint Presentation</vt:lpstr>
      <vt:lpstr>PowerPoint Presentation</vt:lpstr>
      <vt:lpstr>PowerPoint Presentation</vt:lpstr>
      <vt:lpstr>Articles by Ann Wright on NATO/US in Pacific</vt:lpstr>
      <vt:lpstr>                       NATO’s 2030 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SOCIAL FORUM 2021</dc:title>
  <dc:creator>Ann Wright</dc:creator>
  <cp:lastModifiedBy>Ann Wright</cp:lastModifiedBy>
  <cp:revision>2</cp:revision>
  <dcterms:created xsi:type="dcterms:W3CDTF">2021-01-24T21:31:53Z</dcterms:created>
  <dcterms:modified xsi:type="dcterms:W3CDTF">2021-01-24T21:37:07Z</dcterms:modified>
</cp:coreProperties>
</file>