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1"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93" r:id="rId30"/>
    <p:sldId id="294" r:id="rId31"/>
    <p:sldId id="284" r:id="rId32"/>
    <p:sldId id="285" r:id="rId33"/>
    <p:sldId id="290" r:id="rId34"/>
    <p:sldId id="286" r:id="rId35"/>
    <p:sldId id="287" r:id="rId36"/>
    <p:sldId id="289" r:id="rId37"/>
    <p:sldId id="292" r:id="rId38"/>
    <p:sldId id="288" r:id="rId39"/>
  </p:sldIdLst>
  <p:sldSz cx="9144000" cy="5143500" type="screen16x9"/>
  <p:notesSz cx="6858000" cy="9144000"/>
  <p:embeddedFontLst>
    <p:embeddedFont>
      <p:font typeface="Aleo" panose="020F0502020204030203" pitchFamily="34" charset="77"/>
      <p:regular r:id="rId41"/>
      <p:bold r:id="rId42"/>
      <p:italic r:id="rId43"/>
      <p:boldItalic r:id="rId44"/>
    </p:embeddedFont>
    <p:embeddedFont>
      <p:font typeface="Aleo BoldItalic" panose="020F0502020204030203" pitchFamily="34" charset="77"/>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p:cViewPr varScale="1">
        <p:scale>
          <a:sx n="133" d="100"/>
          <a:sy n="133" d="100"/>
        </p:scale>
        <p:origin x="504"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6960539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leo" panose="020F0502020204030203" pitchFamily="34" charset="77"/>
        <a:ea typeface="Aleo" panose="020F0502020204030203"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09df8ae3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09df8ae3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9df8ae3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9df8ae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09df8ae3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09df8ae3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09df8ae3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09df8ae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09df8ae3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09df8ae3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09df8ae3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09df8ae3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Polls in the United States through the 2003-2011 war on Iraq found that a majority in the U.S. believed Iraqis were better off as the result of a war that severely damaged — even destroyed — Iraq[1]. A majority of Iraqis, in contrast, believed they were worse off.[2] A majority in the United States believed Iraqis were grateful.[3] This is a disagreement over facts, not ideology. We have yet to see a humanitarian war benefit humanity. Often those pointed to are wars that “should have happened.”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09df8ae3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09df8ae3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45 seconds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09df8ae3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09df8ae3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09df8ae3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09df8ae3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09df8ae3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09df8ae3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09df8ae3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09df8ae3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about if you know someone who thinks some wars are sometimes justified for some participants? We’re going to come back to this.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09df8ae3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09df8ae3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09df8ae3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09df8ae3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0a2e8ed6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0a2e8ed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09df8ae3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09df8ae3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09df8ae3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09df8ae3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09df8ae31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09df8ae3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09df8ae31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09df8ae31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09df8ae3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09df8ae3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09df8ae31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09df8ae3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09df8ae31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09df8ae31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09df8ae3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09df8ae3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Explain why you think that.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09df8ae31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09df8ae31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0a2e8ed6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0a2e8ed6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0a2e8ed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0a2e8ed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09df8ae31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09df8ae3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09df8ae3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09df8ae3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09df8ae3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09df8ae3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09df8ae3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09df8ae3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09df8ae3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09df8ae3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09df8ae3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09df8ae3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09df8ae3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09df8ae3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i="0" dirty="0">
                <a:latin typeface="Aleo" panose="020F0502020204030203" pitchFamily="34" charset="77"/>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i="0" dirty="0">
                <a:latin typeface="Aleo" panose="020F0502020204030203" pitchFamily="34" charset="77"/>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i="0" dirty="0">
                <a:latin typeface="Aleo" panose="020F0502020204030203" pitchFamily="34" charset="77"/>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i="0">
                <a:latin typeface="Aleo" panose="020F0502020204030203" pitchFamily="34" charset="77"/>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dirty="0"/>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b="1" i="0">
                <a:latin typeface="Aleo" panose="020F0502020204030203" pitchFamily="34" charset="77"/>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b="1" i="0">
                <a:latin typeface="Aleo" panose="020F0502020204030203" pitchFamily="34" charset="77"/>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b="1" i="0">
                <a:latin typeface="Aleo" panose="020F0502020204030203" pitchFamily="34" charset="77"/>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b="1" i="0">
                <a:latin typeface="Aleo" panose="020F0502020204030203" pitchFamily="34" charset="77"/>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1" i="0">
                <a:latin typeface="Aleo" panose="020F0502020204030203" pitchFamily="34"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b="1" i="0">
                <a:latin typeface="Aleo" panose="020F0502020204030203" pitchFamily="34" charset="77"/>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1" i="0">
                <a:latin typeface="Aleo" panose="020F0502020204030203" pitchFamily="34"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1" i="0">
                <a:latin typeface="Aleo" panose="020F0502020204030203" pitchFamily="34"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b="1" i="0">
                <a:latin typeface="Aleo" panose="020F0502020204030203" pitchFamily="34"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1" i="0">
                <a:latin typeface="Aleo" panose="020F0502020204030203" pitchFamily="34"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i="0">
                <a:latin typeface="Aleo" panose="020F0502020204030203" pitchFamily="34" charset="77"/>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b="1" i="0">
                <a:latin typeface="Aleo" panose="020F0502020204030203" pitchFamily="34" charset="77"/>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b="1" i="0">
                <a:solidFill>
                  <a:schemeClr val="lt1"/>
                </a:solidFill>
                <a:latin typeface="Aleo" panose="020F0502020204030203" pitchFamily="34" charset="77"/>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i="0" dirty="0">
              <a:latin typeface="Aleo" panose="020F0502020204030203" pitchFamily="34" charset="77"/>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b="1" i="0">
                <a:latin typeface="Aleo" panose="020F0502020204030203" pitchFamily="34" charset="77"/>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b="1" i="0">
                <a:solidFill>
                  <a:schemeClr val="dk1"/>
                </a:solidFill>
                <a:latin typeface="Aleo" panose="020F0502020204030203" pitchFamily="34" charset="77"/>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dirty="0"/>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b="1" i="0">
                <a:solidFill>
                  <a:schemeClr val="lt1"/>
                </a:solidFill>
                <a:latin typeface="Aleo" panose="020F0502020204030203" pitchFamily="34" charset="77"/>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dirty="0"/>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b="1" i="0">
                <a:solidFill>
                  <a:schemeClr val="dk1"/>
                </a:solidFill>
                <a:latin typeface="Aleo" panose="020F0502020204030203" pitchFamily="34" charset="77"/>
                <a:ea typeface="Aleo" panose="020F0502020204030203" pitchFamily="34" charset="77"/>
                <a:cs typeface="Aleo" panose="020F0502020204030203" pitchFamily="34" charset="77"/>
                <a:sym typeface="Oswald"/>
              </a:defRPr>
            </a:lvl1pPr>
          </a:lstStyle>
          <a:p>
            <a:endParaRPr dirty="0"/>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gradFill>
          <a:gsLst>
            <a:gs pos="0">
              <a:srgbClr val="3177EE"/>
            </a:gs>
            <a:gs pos="100000">
              <a:srgbClr val="113D8A"/>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dirty="0"/>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b="1" i="0">
                <a:solidFill>
                  <a:schemeClr val="accent3"/>
                </a:solidFill>
                <a:latin typeface="Aleo" panose="020F0502020204030203" pitchFamily="34" charset="77"/>
                <a:ea typeface="Aleo" panose="020F0502020204030203" pitchFamily="34" charset="77"/>
                <a:cs typeface="Aleo" panose="020F0502020204030203" pitchFamily="34" charset="77"/>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leo" panose="020F0502020204030203" pitchFamily="34" charset="77"/>
          <a:ea typeface="Aleo" panose="020F0502020204030203"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Aleo" panose="020F0502020204030203" pitchFamily="34" charset="77"/>
          <a:ea typeface="Aleo" panose="020F0502020204030203"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0" y="330689"/>
            <a:ext cx="8520600" cy="203712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Ending War</a:t>
            </a:r>
            <a:br>
              <a:rPr lang="en" dirty="0"/>
            </a:br>
            <a:r>
              <a:rPr lang="en" sz="3200" dirty="0"/>
              <a:t>Presentation for Dallas but Moved Online</a:t>
            </a:r>
            <a:endParaRPr sz="3200" dirty="0"/>
          </a:p>
        </p:txBody>
      </p:sp>
      <p:sp>
        <p:nvSpPr>
          <p:cNvPr id="60" name="Google Shape;60;p13"/>
          <p:cNvSpPr txBox="1">
            <a:spLocks noGrp="1"/>
          </p:cNvSpPr>
          <p:nvPr>
            <p:ph type="subTitle" idx="1"/>
          </p:nvPr>
        </p:nvSpPr>
        <p:spPr>
          <a:xfrm>
            <a:off x="311700" y="3344700"/>
            <a:ext cx="8520600" cy="122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David Swanson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Countries with no standing army</a:t>
            </a:r>
            <a:endParaRPr dirty="0"/>
          </a:p>
        </p:txBody>
      </p:sp>
      <p:sp>
        <p:nvSpPr>
          <p:cNvPr id="115" name="Google Shape;115;p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t>Costa Rica, Iceland, Mauritius, Monaco, Panama, Vanuatu, Andorra, Dominica, Grenada, Kiribati, Liechtenstein, Marshall Islands, Federated States of Micronesia, Nauru, Palau, Saint Lucia, Saint Vincent and the Grenadines, Samoa, Solomon Islands, Tuvalu, Vatican City.</a:t>
            </a:r>
            <a:endParaRPr sz="1600" dirty="0"/>
          </a:p>
        </p:txBody>
      </p:sp>
      <p:pic>
        <p:nvPicPr>
          <p:cNvPr id="116" name="Google Shape;116;p22"/>
          <p:cNvPicPr preferRelativeResize="0"/>
          <p:nvPr/>
        </p:nvPicPr>
        <p:blipFill>
          <a:blip r:embed="rId3">
            <a:alphaModFix/>
          </a:blip>
          <a:stretch>
            <a:fillRect/>
          </a:stretch>
        </p:blipFill>
        <p:spPr>
          <a:xfrm>
            <a:off x="3147500" y="623975"/>
            <a:ext cx="5719500" cy="381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War can be ended with or without ending . . .</a:t>
            </a:r>
            <a:endParaRPr dirty="0"/>
          </a:p>
        </p:txBody>
      </p:sp>
      <p:sp>
        <p:nvSpPr>
          <p:cNvPr id="122" name="Google Shape;122;p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Capitalism,</a:t>
            </a:r>
            <a:endParaRPr dirty="0"/>
          </a:p>
          <a:p>
            <a:pPr marL="0" lvl="0" indent="0" algn="l" rtl="0">
              <a:spcBef>
                <a:spcPts val="1600"/>
              </a:spcBef>
              <a:spcAft>
                <a:spcPts val="0"/>
              </a:spcAft>
              <a:buNone/>
            </a:pPr>
            <a:r>
              <a:rPr lang="en" dirty="0"/>
              <a:t>Racism,</a:t>
            </a:r>
            <a:endParaRPr dirty="0"/>
          </a:p>
          <a:p>
            <a:pPr marL="0" lvl="0" indent="0" algn="l" rtl="0">
              <a:spcBef>
                <a:spcPts val="1600"/>
              </a:spcBef>
              <a:spcAft>
                <a:spcPts val="0"/>
              </a:spcAft>
              <a:buNone/>
            </a:pPr>
            <a:r>
              <a:rPr lang="en" dirty="0"/>
              <a:t>Carnivorism,</a:t>
            </a:r>
            <a:endParaRPr dirty="0"/>
          </a:p>
          <a:p>
            <a:pPr marL="0" lvl="0" indent="0" algn="l" rtl="0">
              <a:spcBef>
                <a:spcPts val="1600"/>
              </a:spcBef>
              <a:spcAft>
                <a:spcPts val="0"/>
              </a:spcAft>
              <a:buNone/>
            </a:pPr>
            <a:r>
              <a:rPr lang="en" dirty="0"/>
              <a:t>Environmental destruction.</a:t>
            </a:r>
            <a:endParaRPr dirty="0"/>
          </a:p>
          <a:p>
            <a:pPr marL="0" lvl="0" indent="0" algn="l" rtl="0">
              <a:spcBef>
                <a:spcPts val="1600"/>
              </a:spcBef>
              <a:spcAft>
                <a:spcPts val="1600"/>
              </a:spcAft>
              <a:buNone/>
            </a:pPr>
            <a:r>
              <a:rPr lang="en" dirty="0">
                <a:solidFill>
                  <a:schemeClr val="dk1"/>
                </a:solidFill>
              </a:rPr>
              <a:t>But we have a larger movement if we take on multiple interlocking evils together.</a:t>
            </a:r>
            <a:endParaRPr dirty="0">
              <a:solidFill>
                <a:schemeClr val="dk1"/>
              </a:solidFill>
            </a:endParaRPr>
          </a:p>
        </p:txBody>
      </p:sp>
      <p:pic>
        <p:nvPicPr>
          <p:cNvPr id="123" name="Google Shape;123;p23"/>
          <p:cNvPicPr preferRelativeResize="0"/>
          <p:nvPr/>
        </p:nvPicPr>
        <p:blipFill>
          <a:blip r:embed="rId3">
            <a:alphaModFix/>
          </a:blip>
          <a:stretch>
            <a:fillRect/>
          </a:stretch>
        </p:blipFill>
        <p:spPr>
          <a:xfrm>
            <a:off x="3306925" y="605225"/>
            <a:ext cx="5719500" cy="381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58D07-2161-FC44-9DD3-0BB05AFBF6B7}"/>
              </a:ext>
            </a:extLst>
          </p:cNvPr>
          <p:cNvSpPr txBox="1"/>
          <p:nvPr/>
        </p:nvSpPr>
        <p:spPr>
          <a:xfrm>
            <a:off x="842210" y="856648"/>
            <a:ext cx="7459579" cy="2677656"/>
          </a:xfrm>
          <a:prstGeom prst="rect">
            <a:avLst/>
          </a:prstGeom>
          <a:noFill/>
        </p:spPr>
        <p:txBody>
          <a:bodyPr wrap="square" rtlCol="0">
            <a:spAutoFit/>
          </a:bodyPr>
          <a:lstStyle/>
          <a:p>
            <a:r>
              <a:rPr lang="en-US" sz="2400" b="1" dirty="0">
                <a:solidFill>
                  <a:schemeClr val="tx1"/>
                </a:solidFill>
                <a:latin typeface="Aleo" panose="020F0502020204030203" pitchFamily="34" charset="77"/>
              </a:rPr>
              <a:t>Can the fact that politicians are openly proposing that people be sacrificed to coronavirus for profits help us to recognize that equally evil motivations drive military foreign policy?</a:t>
            </a:r>
          </a:p>
          <a:p>
            <a:endParaRPr lang="en-US" sz="2400" b="1" dirty="0">
              <a:solidFill>
                <a:schemeClr val="tx1"/>
              </a:solidFill>
              <a:latin typeface="Aleo" panose="020F0502020204030203" pitchFamily="34" charset="77"/>
            </a:endParaRPr>
          </a:p>
          <a:p>
            <a:r>
              <a:rPr lang="en-US" sz="2400" b="1" dirty="0">
                <a:solidFill>
                  <a:schemeClr val="tx1"/>
                </a:solidFill>
                <a:latin typeface="Aleo" panose="020F0502020204030203" pitchFamily="34" charset="77"/>
              </a:rPr>
              <a:t>If Joe Biden didn’t back a war on Iraq in order to avoid a war on Iraq, what did he back it for?</a:t>
            </a:r>
          </a:p>
        </p:txBody>
      </p:sp>
    </p:spTree>
    <p:extLst>
      <p:ext uri="{BB962C8B-B14F-4D97-AF65-F5344CB8AC3E}">
        <p14:creationId xmlns:p14="http://schemas.microsoft.com/office/powerpoint/2010/main" val="230173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ctrTitle"/>
          </p:nvPr>
        </p:nvSpPr>
        <p:spPr>
          <a:xfrm>
            <a:off x="671250" y="301875"/>
            <a:ext cx="7801500" cy="19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Nonviolence Denial is as dangerous as climate denial</a:t>
            </a:r>
            <a:endParaRPr dirty="0"/>
          </a:p>
        </p:txBody>
      </p:sp>
      <p:sp>
        <p:nvSpPr>
          <p:cNvPr id="134" name="Google Shape;134;p25"/>
          <p:cNvSpPr txBox="1">
            <a:spLocks noGrp="1"/>
          </p:cNvSpPr>
          <p:nvPr>
            <p:ph type="subTitle" idx="1"/>
          </p:nvPr>
        </p:nvSpPr>
        <p:spPr>
          <a:xfrm>
            <a:off x="671250" y="3174875"/>
            <a:ext cx="7801500" cy="126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happened in . . . ?</a:t>
            </a:r>
            <a:endParaRPr dirty="0"/>
          </a:p>
          <a:p>
            <a:pPr marL="0" lvl="0" indent="0" algn="ctr" rtl="0">
              <a:spcBef>
                <a:spcPts val="0"/>
              </a:spcBef>
              <a:spcAft>
                <a:spcPts val="0"/>
              </a:spcAft>
              <a:buNone/>
            </a:pPr>
            <a:r>
              <a:rPr lang="en" dirty="0"/>
              <a:t>Germany 1920, Germany 1923, Algeria 1961, Czechoslovakia 1968, Soviet Union 1991,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POP QUIZ</a:t>
            </a:r>
            <a:endParaRPr dirty="0"/>
          </a:p>
        </p:txBody>
      </p:sp>
      <p:sp>
        <p:nvSpPr>
          <p:cNvPr id="140" name="Google Shape;140;p26"/>
          <p:cNvSpPr txBox="1">
            <a:spLocks noGrp="1"/>
          </p:cNvSpPr>
          <p:nvPr>
            <p:ph type="body" idx="1"/>
          </p:nvPr>
        </p:nvSpPr>
        <p:spPr>
          <a:xfrm>
            <a:off x="1125625" y="1152474"/>
            <a:ext cx="7059600" cy="3834851"/>
          </a:xfrm>
          <a:prstGeom prst="rect">
            <a:avLst/>
          </a:prstGeom>
        </p:spPr>
        <p:txBody>
          <a:bodyPr spcFirstLastPara="1" wrap="square" lIns="91425" tIns="91425" rIns="91425" bIns="91425" anchor="t" anchorCtr="0">
            <a:noAutofit/>
          </a:bodyPr>
          <a:lstStyle/>
          <a:p>
            <a:pPr marL="457200" lvl="0" indent="-419100" algn="l" rtl="0">
              <a:spcBef>
                <a:spcPts val="1200"/>
              </a:spcBef>
              <a:spcAft>
                <a:spcPts val="0"/>
              </a:spcAft>
              <a:buClr>
                <a:srgbClr val="000000"/>
              </a:buClr>
              <a:buSzPts val="3000"/>
              <a:buFont typeface="Arial"/>
              <a:buChar char="★"/>
            </a:pPr>
            <a:r>
              <a:rPr lang="en" sz="3000" dirty="0"/>
              <a:t>What tends to be present where war</a:t>
            </a:r>
            <a:r>
              <a:rPr lang="en-US" sz="3000" dirty="0"/>
              <a:t>s are begun?</a:t>
            </a:r>
            <a:endParaRPr sz="3000" dirty="0"/>
          </a:p>
          <a:p>
            <a:pPr marL="914400" lvl="1" indent="-419100" algn="l" rtl="0">
              <a:spcBef>
                <a:spcPts val="0"/>
              </a:spcBef>
              <a:spcAft>
                <a:spcPts val="0"/>
              </a:spcAft>
              <a:buClr>
                <a:srgbClr val="000000"/>
              </a:buClr>
              <a:buSzPts val="3000"/>
              <a:buFont typeface="Arial"/>
              <a:buChar char="○"/>
            </a:pPr>
            <a:r>
              <a:rPr lang="en" sz="3000" b="1" dirty="0">
                <a:latin typeface="Aleo" panose="020F0502020204030203" pitchFamily="34" charset="77"/>
              </a:rPr>
              <a:t>—resource scarcity, </a:t>
            </a:r>
            <a:endParaRPr sz="3000" b="1" dirty="0">
              <a:latin typeface="Aleo" panose="020F0502020204030203" pitchFamily="34" charset="77"/>
            </a:endParaRPr>
          </a:p>
          <a:p>
            <a:pPr marL="914400" lvl="1" indent="-419100" algn="l" rtl="0">
              <a:spcBef>
                <a:spcPts val="0"/>
              </a:spcBef>
              <a:spcAft>
                <a:spcPts val="0"/>
              </a:spcAft>
              <a:buClr>
                <a:srgbClr val="000000"/>
              </a:buClr>
              <a:buSzPts val="3000"/>
              <a:buFont typeface="Arial"/>
              <a:buChar char="○"/>
            </a:pPr>
            <a:r>
              <a:rPr lang="en" sz="3000" b="1" dirty="0">
                <a:latin typeface="Aleo" panose="020F0502020204030203" pitchFamily="34" charset="77"/>
              </a:rPr>
              <a:t>—human rights violations in need of response, </a:t>
            </a:r>
            <a:endParaRPr sz="3000" b="1" dirty="0">
              <a:latin typeface="Aleo" panose="020F0502020204030203" pitchFamily="34" charset="77"/>
            </a:endParaRPr>
          </a:p>
          <a:p>
            <a:pPr marL="914400" lvl="1" indent="-419100" algn="l" rtl="0">
              <a:spcBef>
                <a:spcPts val="0"/>
              </a:spcBef>
              <a:spcAft>
                <a:spcPts val="0"/>
              </a:spcAft>
              <a:buClr>
                <a:srgbClr val="000000"/>
              </a:buClr>
              <a:buSzPts val="3000"/>
              <a:buFont typeface="Arial"/>
              <a:buChar char="○"/>
            </a:pPr>
            <a:r>
              <a:rPr lang="en" sz="3000" b="1" dirty="0">
                <a:latin typeface="Aleo" panose="020F0502020204030203" pitchFamily="34" charset="77"/>
              </a:rPr>
              <a:t>—raw fossil fuels</a:t>
            </a:r>
            <a:r>
              <a:rPr lang="en-US" sz="3000" b="1" dirty="0">
                <a:latin typeface="Aleo" panose="020F0502020204030203" pitchFamily="34" charset="77"/>
              </a:rPr>
              <a:t>.</a:t>
            </a:r>
            <a:endParaRPr sz="3000" b="1" dirty="0">
              <a:latin typeface="Aleo" panose="020F0502020204030203" pitchFamily="34" charset="77"/>
            </a:endParaRPr>
          </a:p>
          <a:p>
            <a:pPr marL="0" lvl="0" indent="0" algn="l" rtl="0">
              <a:spcBef>
                <a:spcPts val="120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7"/>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TextBox 1">
            <a:extLst>
              <a:ext uri="{FF2B5EF4-FFF2-40B4-BE49-F238E27FC236}">
                <a16:creationId xmlns:a16="http://schemas.microsoft.com/office/drawing/2014/main" id="{F709D317-FCBA-804D-8B70-DF2D7DD1B0E4}"/>
              </a:ext>
            </a:extLst>
          </p:cNvPr>
          <p:cNvSpPr txBox="1"/>
          <p:nvPr/>
        </p:nvSpPr>
        <p:spPr>
          <a:xfrm>
            <a:off x="519764" y="452387"/>
            <a:ext cx="8094847" cy="3416320"/>
          </a:xfrm>
          <a:prstGeom prst="rect">
            <a:avLst/>
          </a:prstGeom>
          <a:noFill/>
        </p:spPr>
        <p:txBody>
          <a:bodyPr wrap="square" rtlCol="0">
            <a:spAutoFit/>
          </a:bodyPr>
          <a:lstStyle/>
          <a:p>
            <a:r>
              <a:rPr lang="en-US" sz="2400" b="1" dirty="0">
                <a:solidFill>
                  <a:schemeClr val="tx1"/>
                </a:solidFill>
                <a:latin typeface="Aleo" panose="020F0502020204030203" pitchFamily="34" charset="77"/>
              </a:rPr>
              <a:t>If 2.2 million die of coronavirus in the United States that will be 0.6% of people.</a:t>
            </a:r>
          </a:p>
          <a:p>
            <a:endParaRPr lang="en-US" sz="2400" b="1" dirty="0">
              <a:solidFill>
                <a:schemeClr val="tx1"/>
              </a:solidFill>
              <a:latin typeface="Aleo" panose="020F0502020204030203" pitchFamily="34" charset="77"/>
            </a:endParaRPr>
          </a:p>
          <a:p>
            <a:r>
              <a:rPr lang="en-US" sz="2400" b="1" dirty="0">
                <a:solidFill>
                  <a:schemeClr val="tx1"/>
                </a:solidFill>
                <a:latin typeface="Aleo" panose="020F0502020204030203" pitchFamily="34" charset="77"/>
              </a:rPr>
              <a:t>That compares to 5% of people in Iraq killed by violence in excess of the already high death rate by the war launched in 2003.</a:t>
            </a:r>
          </a:p>
          <a:p>
            <a:endParaRPr lang="en-US" sz="2400" b="1" dirty="0">
              <a:solidFill>
                <a:schemeClr val="tx1"/>
              </a:solidFill>
              <a:latin typeface="Aleo" panose="020F0502020204030203" pitchFamily="34" charset="77"/>
            </a:endParaRPr>
          </a:p>
          <a:p>
            <a:r>
              <a:rPr lang="en-US" sz="2400" b="1" dirty="0">
                <a:solidFill>
                  <a:schemeClr val="tx1"/>
                </a:solidFill>
                <a:latin typeface="Aleo" panose="020F0502020204030203" pitchFamily="34" charset="77"/>
              </a:rPr>
              <a:t>And it compares to 0.3% of people in the U.S. killed in World War II.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Now a Magic Trick</a:t>
            </a:r>
            <a:endParaRPr dirty="0"/>
          </a:p>
        </p:txBody>
      </p:sp>
      <p:sp>
        <p:nvSpPr>
          <p:cNvPr id="156" name="Google Shape;156;p2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If you said that some wars are sometimes justified, think of the name of one such war and shout it out.</a:t>
            </a:r>
            <a:endParaRPr sz="1800" dirty="0"/>
          </a:p>
        </p:txBody>
      </p:sp>
      <p:pic>
        <p:nvPicPr>
          <p:cNvPr id="157" name="Google Shape;157;p29"/>
          <p:cNvPicPr preferRelativeResize="0"/>
          <p:nvPr/>
        </p:nvPicPr>
        <p:blipFill>
          <a:blip r:embed="rId3">
            <a:alphaModFix/>
          </a:blip>
          <a:stretch>
            <a:fillRect/>
          </a:stretch>
        </p:blipFill>
        <p:spPr>
          <a:xfrm>
            <a:off x="3260475" y="666525"/>
            <a:ext cx="5719501" cy="381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Now a Magic Trick</a:t>
            </a:r>
            <a:endParaRPr dirty="0"/>
          </a:p>
        </p:txBody>
      </p:sp>
      <p:sp>
        <p:nvSpPr>
          <p:cNvPr id="163" name="Google Shape;163;p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If you said that some wars are sometimes justified, think of the name of one such war and shout it out.</a:t>
            </a:r>
            <a:endParaRPr sz="1800" dirty="0"/>
          </a:p>
        </p:txBody>
      </p:sp>
      <p:pic>
        <p:nvPicPr>
          <p:cNvPr id="164" name="Google Shape;164;p30"/>
          <p:cNvPicPr preferRelativeResize="0"/>
          <p:nvPr/>
        </p:nvPicPr>
        <p:blipFill>
          <a:blip r:embed="rId3">
            <a:alphaModFix/>
          </a:blip>
          <a:stretch>
            <a:fillRect/>
          </a:stretch>
        </p:blipFill>
        <p:spPr>
          <a:xfrm>
            <a:off x="3286000" y="875025"/>
            <a:ext cx="5719500" cy="32243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Zoom Poll we just took . . . </a:t>
            </a:r>
            <a:endParaRPr dirty="0"/>
          </a:p>
        </p:txBody>
      </p:sp>
      <p:sp>
        <p:nvSpPr>
          <p:cNvPr id="66" name="Google Shape;66;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you think war is never ever justified.</a:t>
            </a:r>
            <a:endParaRPr sz="1800" dirty="0"/>
          </a:p>
        </p:txBody>
      </p:sp>
      <p:sp>
        <p:nvSpPr>
          <p:cNvPr id="67" name="Google Shape;67;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you think some wars are sometimes justified for some participants.</a:t>
            </a:r>
            <a:endParaRPr sz="1800" dirty="0"/>
          </a:p>
        </p:txBody>
      </p:sp>
      <p:pic>
        <p:nvPicPr>
          <p:cNvPr id="68" name="Google Shape;68;p14"/>
          <p:cNvPicPr preferRelativeResize="0"/>
          <p:nvPr/>
        </p:nvPicPr>
        <p:blipFill>
          <a:blip r:embed="rId3">
            <a:alphaModFix/>
          </a:blip>
          <a:stretch>
            <a:fillRect/>
          </a:stretch>
        </p:blipFill>
        <p:spPr>
          <a:xfrm>
            <a:off x="2307400" y="2380125"/>
            <a:ext cx="4362450" cy="249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WWII was the worst war, not the good war</a:t>
            </a:r>
            <a:endParaRPr dirty="0"/>
          </a:p>
        </p:txBody>
      </p:sp>
      <p:sp>
        <p:nvSpPr>
          <p:cNvPr id="170" name="Google Shape;170;p31"/>
          <p:cNvSpPr txBox="1">
            <a:spLocks noGrp="1"/>
          </p:cNvSpPr>
          <p:nvPr>
            <p:ph type="body" idx="1"/>
          </p:nvPr>
        </p:nvSpPr>
        <p:spPr>
          <a:xfrm>
            <a:off x="311700" y="1152475"/>
            <a:ext cx="5233200" cy="358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Greatest damage, cure worse than disease.</a:t>
            </a:r>
            <a:br>
              <a:rPr lang="en" dirty="0"/>
            </a:br>
            <a:r>
              <a:rPr lang="en" dirty="0"/>
              <a:t>Continuation of WWI.</a:t>
            </a:r>
            <a:br>
              <a:rPr lang="en" dirty="0"/>
            </a:br>
            <a:r>
              <a:rPr lang="en" dirty="0"/>
              <a:t>No surprise.</a:t>
            </a:r>
            <a:br>
              <a:rPr lang="en" dirty="0"/>
            </a:br>
            <a:r>
              <a:rPr lang="en" dirty="0"/>
              <a:t>No humanitarianism -- What is Evian? </a:t>
            </a:r>
            <a:br>
              <a:rPr lang="en" dirty="0"/>
            </a:br>
            <a:r>
              <a:rPr lang="en" dirty="0"/>
              <a:t>Not defensive.</a:t>
            </a:r>
            <a:br>
              <a:rPr lang="en" dirty="0"/>
            </a:br>
            <a:r>
              <a:rPr lang="en" dirty="0"/>
              <a:t>80% did not fire.</a:t>
            </a:r>
            <a:br>
              <a:rPr lang="en" dirty="0"/>
            </a:br>
            <a:r>
              <a:rPr lang="en" dirty="0"/>
              <a:t>Total war.</a:t>
            </a:r>
            <a:br>
              <a:rPr lang="en" dirty="0"/>
            </a:br>
            <a:r>
              <a:rPr lang="en" dirty="0"/>
              <a:t>U.S. Nazi roots.</a:t>
            </a:r>
            <a:br>
              <a:rPr lang="en" dirty="0"/>
            </a:br>
            <a:r>
              <a:rPr lang="en" dirty="0"/>
              <a:t>Origins of “good war.”</a:t>
            </a:r>
            <a:br>
              <a:rPr lang="en" dirty="0"/>
            </a:br>
            <a:r>
              <a:rPr lang="en" dirty="0"/>
              <a:t>Never ending bombs, spending, taxes, bases.</a:t>
            </a:r>
            <a:br>
              <a:rPr lang="en" dirty="0"/>
            </a:br>
            <a:r>
              <a:rPr lang="en" dirty="0"/>
              <a:t>Irrelevance to today.</a:t>
            </a:r>
            <a:endParaRPr dirty="0"/>
          </a:p>
        </p:txBody>
      </p:sp>
      <p:pic>
        <p:nvPicPr>
          <p:cNvPr id="171" name="Google Shape;171;p31"/>
          <p:cNvPicPr preferRelativeResize="0"/>
          <p:nvPr/>
        </p:nvPicPr>
        <p:blipFill>
          <a:blip r:embed="rId3">
            <a:alphaModFix/>
          </a:blip>
          <a:stretch>
            <a:fillRect/>
          </a:stretch>
        </p:blipFill>
        <p:spPr>
          <a:xfrm>
            <a:off x="6030825" y="1500188"/>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Who is this guy?</a:t>
            </a:r>
            <a:endParaRPr dirty="0"/>
          </a:p>
        </p:txBody>
      </p:sp>
      <p:pic>
        <p:nvPicPr>
          <p:cNvPr id="177" name="Google Shape;177;p32"/>
          <p:cNvPicPr preferRelativeResize="0"/>
          <p:nvPr/>
        </p:nvPicPr>
        <p:blipFill>
          <a:blip r:embed="rId3">
            <a:alphaModFix/>
          </a:blip>
          <a:stretch>
            <a:fillRect/>
          </a:stretch>
        </p:blipFill>
        <p:spPr>
          <a:xfrm>
            <a:off x="5745700" y="549550"/>
            <a:ext cx="2534875" cy="4044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Smedley Butler</a:t>
            </a:r>
            <a:endParaRPr dirty="0"/>
          </a:p>
        </p:txBody>
      </p:sp>
      <p:sp>
        <p:nvSpPr>
          <p:cNvPr id="183" name="Google Shape;183;p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“Have you ever heard a leader roundly condemned for preserving peace?”</a:t>
            </a:r>
            <a:br>
              <a:rPr lang="en" sz="1800" dirty="0"/>
            </a:br>
            <a:r>
              <a:rPr lang="en" sz="1800" dirty="0"/>
              <a:t>—speech at UVA, 1937</a:t>
            </a:r>
            <a:endParaRPr sz="1800" dirty="0"/>
          </a:p>
          <a:p>
            <a:pPr marL="0" lvl="0" indent="0" algn="l" rtl="0">
              <a:spcBef>
                <a:spcPts val="1600"/>
              </a:spcBef>
              <a:spcAft>
                <a:spcPts val="0"/>
              </a:spcAft>
              <a:buNone/>
            </a:pPr>
            <a:r>
              <a:rPr lang="en" sz="1800" dirty="0"/>
              <a:t>The perversity of the world of the WWII myth.</a:t>
            </a:r>
            <a:endParaRPr sz="1800" dirty="0"/>
          </a:p>
          <a:p>
            <a:pPr marL="0" lvl="0" indent="0" algn="l" rtl="0">
              <a:spcBef>
                <a:spcPts val="1600"/>
              </a:spcBef>
              <a:spcAft>
                <a:spcPts val="1600"/>
              </a:spcAft>
              <a:buNone/>
            </a:pPr>
            <a:r>
              <a:rPr lang="en" sz="1800" dirty="0"/>
              <a:t>No way left to end wars.</a:t>
            </a:r>
            <a:endParaRPr sz="1800" dirty="0"/>
          </a:p>
        </p:txBody>
      </p:sp>
      <p:pic>
        <p:nvPicPr>
          <p:cNvPr id="184" name="Google Shape;184;p33"/>
          <p:cNvPicPr preferRelativeResize="0"/>
          <p:nvPr/>
        </p:nvPicPr>
        <p:blipFill>
          <a:blip r:embed="rId3">
            <a:alphaModFix/>
          </a:blip>
          <a:stretch>
            <a:fillRect/>
          </a:stretch>
        </p:blipFill>
        <p:spPr>
          <a:xfrm>
            <a:off x="5745700" y="549550"/>
            <a:ext cx="2534875" cy="404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“No war by any nation in any age has ever been declared by the people.”</a:t>
            </a:r>
            <a:endParaRPr dirty="0"/>
          </a:p>
        </p:txBody>
      </p:sp>
      <p:sp>
        <p:nvSpPr>
          <p:cNvPr id="190" name="Google Shape;190;p3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 said that?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POP QUIZ</a:t>
            </a:r>
            <a:endParaRPr dirty="0"/>
          </a:p>
        </p:txBody>
      </p:sp>
      <p:sp>
        <p:nvSpPr>
          <p:cNvPr id="196" name="Google Shape;196;p35"/>
          <p:cNvSpPr txBox="1">
            <a:spLocks noGrp="1"/>
          </p:cNvSpPr>
          <p:nvPr>
            <p:ph type="body" idx="1"/>
          </p:nvPr>
        </p:nvSpPr>
        <p:spPr>
          <a:xfrm>
            <a:off x="1125625" y="1152475"/>
            <a:ext cx="7059600" cy="34164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rgbClr val="000000"/>
              </a:buClr>
              <a:buSzPts val="1100"/>
              <a:buFont typeface="Arial"/>
              <a:buChar char="❖"/>
            </a:pPr>
            <a:r>
              <a:rPr lang="en" sz="2400" dirty="0"/>
              <a:t>The </a:t>
            </a:r>
            <a:r>
              <a:rPr lang="en-US" sz="2400" dirty="0"/>
              <a:t>U.S. sells or gives weapons to, or trains, or funds the military of this % of the most oppressive governments on earth:</a:t>
            </a:r>
            <a:endParaRPr sz="2400" dirty="0"/>
          </a:p>
          <a:p>
            <a:pPr marL="914400" lvl="1" indent="-298450" algn="l" rtl="0">
              <a:spcBef>
                <a:spcPts val="0"/>
              </a:spcBef>
              <a:spcAft>
                <a:spcPts val="0"/>
              </a:spcAft>
              <a:buClr>
                <a:srgbClr val="000000"/>
              </a:buClr>
              <a:buSzPts val="1100"/>
              <a:buFont typeface="Arial"/>
              <a:buChar char="➢"/>
            </a:pPr>
            <a:r>
              <a:rPr lang="en" sz="2400" b="1" dirty="0">
                <a:latin typeface="Aleo" panose="020F0502020204030203" pitchFamily="34" charset="77"/>
              </a:rPr>
              <a:t>12% </a:t>
            </a:r>
            <a:endParaRPr sz="2400" b="1" dirty="0">
              <a:latin typeface="Aleo" panose="020F0502020204030203" pitchFamily="34" charset="77"/>
            </a:endParaRPr>
          </a:p>
          <a:p>
            <a:pPr marL="914400" lvl="1" indent="-298450" algn="l" rtl="0">
              <a:spcBef>
                <a:spcPts val="0"/>
              </a:spcBef>
              <a:spcAft>
                <a:spcPts val="0"/>
              </a:spcAft>
              <a:buClr>
                <a:srgbClr val="000000"/>
              </a:buClr>
              <a:buSzPts val="1100"/>
              <a:buFont typeface="Arial"/>
              <a:buChar char="➢"/>
            </a:pPr>
            <a:r>
              <a:rPr lang="en" sz="2400" b="1" dirty="0">
                <a:latin typeface="Aleo" panose="020F0502020204030203" pitchFamily="34" charset="77"/>
              </a:rPr>
              <a:t>52% </a:t>
            </a:r>
            <a:endParaRPr sz="2400" b="1" dirty="0">
              <a:latin typeface="Aleo" panose="020F0502020204030203" pitchFamily="34" charset="77"/>
            </a:endParaRPr>
          </a:p>
          <a:p>
            <a:pPr marL="914400" lvl="1" indent="-298450" algn="l" rtl="0">
              <a:spcBef>
                <a:spcPts val="0"/>
              </a:spcBef>
              <a:spcAft>
                <a:spcPts val="0"/>
              </a:spcAft>
              <a:buClr>
                <a:srgbClr val="000000"/>
              </a:buClr>
              <a:buSzPts val="1100"/>
              <a:buFont typeface="Arial"/>
              <a:buChar char="➢"/>
            </a:pPr>
            <a:r>
              <a:rPr lang="en-US" sz="2400" b="1" dirty="0">
                <a:latin typeface="Aleo" panose="020F0502020204030203" pitchFamily="34" charset="77"/>
              </a:rPr>
              <a:t>96</a:t>
            </a:r>
            <a:r>
              <a:rPr lang="en" sz="2400" b="1" dirty="0">
                <a:latin typeface="Aleo" panose="020F0502020204030203" pitchFamily="34" charset="77"/>
              </a:rPr>
              <a:t>%</a:t>
            </a:r>
            <a:endParaRPr sz="2400" b="1" dirty="0">
              <a:latin typeface="Aleo" panose="020F0502020204030203" pitchFamily="34" charset="77"/>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future without zombie ideas</a:t>
            </a:r>
            <a:endParaRPr dirty="0"/>
          </a:p>
        </p:txBody>
      </p:sp>
      <p:sp>
        <p:nvSpPr>
          <p:cNvPr id="207" name="Google Shape;207;p37"/>
          <p:cNvSpPr txBox="1">
            <a:spLocks noGrp="1"/>
          </p:cNvSpPr>
          <p:nvPr>
            <p:ph type="body" idx="1"/>
          </p:nvPr>
        </p:nvSpPr>
        <p:spPr>
          <a:xfrm>
            <a:off x="311700" y="1323189"/>
            <a:ext cx="8520600" cy="283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Only the future matters.</a:t>
            </a:r>
          </a:p>
          <a:p>
            <a:pPr marL="0" lvl="0" indent="0" algn="l" rtl="0">
              <a:spcBef>
                <a:spcPts val="0"/>
              </a:spcBef>
              <a:spcAft>
                <a:spcPts val="0"/>
              </a:spcAft>
              <a:buNone/>
            </a:pPr>
            <a:endParaRPr lang="en" sz="2400" dirty="0"/>
          </a:p>
          <a:p>
            <a:pPr marL="0" lvl="0" indent="0" algn="l" rtl="0">
              <a:spcBef>
                <a:spcPts val="0"/>
              </a:spcBef>
              <a:spcAft>
                <a:spcPts val="0"/>
              </a:spcAft>
              <a:buNone/>
            </a:pPr>
            <a:r>
              <a:rPr lang="en" sz="2400" dirty="0"/>
              <a:t>Would anyone repeat the U.S. Civil War?</a:t>
            </a:r>
            <a:endParaRPr sz="2400" dirty="0"/>
          </a:p>
          <a:p>
            <a:pPr marL="0" lvl="0" indent="0" algn="l" rtl="0">
              <a:spcBef>
                <a:spcPts val="1600"/>
              </a:spcBef>
              <a:spcAft>
                <a:spcPts val="1600"/>
              </a:spcAft>
              <a:buNone/>
            </a:pPr>
            <a:r>
              <a:rPr lang="en" sz="2400" dirty="0"/>
              <a:t>Raise your hand if you can imagine a justifiable war in the future.</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8"/>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problem with Just War Theory</a:t>
            </a:r>
            <a:endParaRPr dirty="0"/>
          </a:p>
        </p:txBody>
      </p:sp>
      <p:sp>
        <p:nvSpPr>
          <p:cNvPr id="218" name="Google Shape;218;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Where it comes from.</a:t>
            </a:r>
            <a:br>
              <a:rPr lang="en" dirty="0"/>
            </a:br>
            <a:r>
              <a:rPr lang="en" dirty="0"/>
              <a:t>What it does.</a:t>
            </a:r>
            <a:br>
              <a:rPr lang="en" dirty="0"/>
            </a:br>
            <a:r>
              <a:rPr lang="en" dirty="0"/>
              <a:t>Its criteria:</a:t>
            </a:r>
            <a:br>
              <a:rPr lang="en" dirty="0"/>
            </a:br>
            <a:r>
              <a:rPr lang="en" dirty="0"/>
              <a:t>Immeasurable: Right intention, just cause, proportionality</a:t>
            </a:r>
          </a:p>
          <a:p>
            <a:pPr marL="0" lvl="0" indent="0" algn="l" rtl="0">
              <a:spcBef>
                <a:spcPts val="0"/>
              </a:spcBef>
              <a:spcAft>
                <a:spcPts val="0"/>
              </a:spcAft>
              <a:buNone/>
            </a:pPr>
            <a:br>
              <a:rPr lang="en" dirty="0"/>
            </a:br>
            <a:r>
              <a:rPr lang="en" dirty="0"/>
              <a:t>Impossible: Last resort, reasonable prospect of success,  noncombatants free from attack, enemy soldiers respected, prisoners treated as </a:t>
            </a:r>
            <a:br>
              <a:rPr lang="en" dirty="0"/>
            </a:br>
            <a:r>
              <a:rPr lang="en" dirty="0"/>
              <a:t>noncombatants.</a:t>
            </a:r>
          </a:p>
          <a:p>
            <a:pPr marL="0" lvl="0" indent="0" algn="l" rtl="0">
              <a:spcBef>
                <a:spcPts val="0"/>
              </a:spcBef>
              <a:spcAft>
                <a:spcPts val="0"/>
              </a:spcAft>
              <a:buNone/>
            </a:pPr>
            <a:br>
              <a:rPr lang="en" dirty="0"/>
            </a:br>
            <a:r>
              <a:rPr lang="en" dirty="0"/>
              <a:t>Amoral: Publicly declared, legitimate authority</a:t>
            </a:r>
            <a:endParaRPr dirty="0"/>
          </a:p>
          <a:p>
            <a:pPr marL="0" lvl="0" indent="0" algn="l" rtl="0">
              <a:spcBef>
                <a:spcPts val="1600"/>
              </a:spcBef>
              <a:spcAft>
                <a:spcPts val="1600"/>
              </a:spcAft>
              <a:buNone/>
            </a:pPr>
            <a:endParaRPr dirty="0"/>
          </a:p>
        </p:txBody>
      </p:sp>
      <p:sp>
        <p:nvSpPr>
          <p:cNvPr id="219" name="Google Shape;219;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Justifying the institution.</a:t>
            </a:r>
            <a:endParaRPr dirty="0"/>
          </a:p>
          <a:p>
            <a:pPr marL="0" lvl="0" indent="0" algn="l" rtl="0">
              <a:spcBef>
                <a:spcPts val="1600"/>
              </a:spcBef>
              <a:spcAft>
                <a:spcPts val="1600"/>
              </a:spcAft>
              <a:buNone/>
            </a:pPr>
            <a:r>
              <a:rPr lang="en" dirty="0"/>
              <a:t>What does more damage, war or preparations for war?</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417577" y="271940"/>
            <a:ext cx="7686895" cy="36551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We need $2 trillion/year for other things</a:t>
            </a:r>
            <a:br>
              <a:rPr lang="en" dirty="0"/>
            </a:br>
            <a:r>
              <a:rPr lang="en" dirty="0"/>
              <a:t>War threatens our environment</a:t>
            </a:r>
            <a:br>
              <a:rPr lang="en" dirty="0"/>
            </a:br>
            <a:r>
              <a:rPr lang="en" dirty="0"/>
              <a:t>War erodes liberties</a:t>
            </a:r>
            <a:br>
              <a:rPr lang="en" dirty="0"/>
            </a:br>
            <a:r>
              <a:rPr lang="en" dirty="0"/>
              <a:t>War promotes bigotry</a:t>
            </a:r>
            <a:br>
              <a:rPr lang="en" dirty="0"/>
            </a:br>
            <a:r>
              <a:rPr lang="en" dirty="0"/>
              <a:t>War endangers us</a:t>
            </a:r>
            <a:br>
              <a:rPr lang="en" dirty="0"/>
            </a:br>
            <a:r>
              <a:rPr lang="en" dirty="0"/>
              <a:t>War impoverishes us</a:t>
            </a:r>
            <a:br>
              <a:rPr lang="en" dirty="0"/>
            </a:br>
            <a:r>
              <a:rPr lang="en" dirty="0"/>
              <a:t>War is immoral</a:t>
            </a:r>
            <a:endParaRPr dirty="0"/>
          </a:p>
          <a:p>
            <a:pPr marL="0" lvl="0" indent="0" algn="l" rtl="0">
              <a:spcBef>
                <a:spcPts val="0"/>
              </a:spcBef>
              <a:spcAft>
                <a:spcPts val="0"/>
              </a:spcAft>
              <a:buNone/>
            </a:pPr>
            <a:r>
              <a:rPr lang="en" dirty="0"/>
              <a:t>We need to abolish the </a:t>
            </a:r>
            <a:br>
              <a:rPr lang="en" dirty="0"/>
            </a:br>
            <a:r>
              <a:rPr lang="en" dirty="0"/>
              <a:t>     whole institution.</a:t>
            </a:r>
            <a:endParaRPr dirty="0"/>
          </a:p>
        </p:txBody>
      </p:sp>
      <p:pic>
        <p:nvPicPr>
          <p:cNvPr id="225" name="Google Shape;225;p40"/>
          <p:cNvPicPr preferRelativeResize="0"/>
          <p:nvPr/>
        </p:nvPicPr>
        <p:blipFill>
          <a:blip r:embed="rId3">
            <a:alphaModFix/>
          </a:blip>
          <a:stretch>
            <a:fillRect/>
          </a:stretch>
        </p:blipFill>
        <p:spPr>
          <a:xfrm>
            <a:off x="5027005" y="1475097"/>
            <a:ext cx="2857500" cy="2857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3AD7A03-27A5-2646-A158-AEBE3A5ED7F3}"/>
              </a:ext>
            </a:extLst>
          </p:cNvPr>
          <p:cNvPicPr>
            <a:picLocks noChangeAspect="1"/>
          </p:cNvPicPr>
          <p:nvPr/>
        </p:nvPicPr>
        <p:blipFill>
          <a:blip r:embed="rId2"/>
          <a:stretch>
            <a:fillRect/>
          </a:stretch>
        </p:blipFill>
        <p:spPr>
          <a:xfrm>
            <a:off x="2390073" y="224046"/>
            <a:ext cx="4363854" cy="4363854"/>
          </a:xfrm>
          <a:prstGeom prst="rect">
            <a:avLst/>
          </a:prstGeom>
        </p:spPr>
      </p:pic>
    </p:spTree>
    <p:extLst>
      <p:ext uri="{BB962C8B-B14F-4D97-AF65-F5344CB8AC3E}">
        <p14:creationId xmlns:p14="http://schemas.microsoft.com/office/powerpoint/2010/main" val="297910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30500" y="1081400"/>
            <a:ext cx="4180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about this one?</a:t>
            </a:r>
            <a:endParaRPr dirty="0"/>
          </a:p>
        </p:txBody>
      </p:sp>
      <p:sp>
        <p:nvSpPr>
          <p:cNvPr id="74" name="Google Shape;74;p15"/>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“Humans just can’t be rid of war, whether or not it’s ever justifiable.”</a:t>
            </a:r>
            <a:endParaRPr dirty="0"/>
          </a:p>
        </p:txBody>
      </p:sp>
      <p:pic>
        <p:nvPicPr>
          <p:cNvPr id="75" name="Google Shape;75;p15"/>
          <p:cNvPicPr preferRelativeResize="0"/>
          <p:nvPr/>
        </p:nvPicPr>
        <p:blipFill>
          <a:blip r:embed="rId3">
            <a:alphaModFix/>
          </a:blip>
          <a:stretch>
            <a:fillRect/>
          </a:stretch>
        </p:blipFill>
        <p:spPr>
          <a:xfrm>
            <a:off x="4958528" y="640828"/>
            <a:ext cx="3115425" cy="4065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0E45A5A6-A05C-B649-8449-347BA925EADE}"/>
              </a:ext>
            </a:extLst>
          </p:cNvPr>
          <p:cNvPicPr>
            <a:picLocks noChangeAspect="1"/>
          </p:cNvPicPr>
          <p:nvPr/>
        </p:nvPicPr>
        <p:blipFill>
          <a:blip r:embed="rId2"/>
          <a:stretch>
            <a:fillRect/>
          </a:stretch>
        </p:blipFill>
        <p:spPr>
          <a:xfrm>
            <a:off x="2346759" y="216568"/>
            <a:ext cx="4710363" cy="4710363"/>
          </a:xfrm>
          <a:prstGeom prst="rect">
            <a:avLst/>
          </a:prstGeom>
        </p:spPr>
      </p:pic>
    </p:spTree>
    <p:extLst>
      <p:ext uri="{BB962C8B-B14F-4D97-AF65-F5344CB8AC3E}">
        <p14:creationId xmlns:p14="http://schemas.microsoft.com/office/powerpoint/2010/main" val="2311745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body" idx="1"/>
          </p:nvPr>
        </p:nvSpPr>
        <p:spPr>
          <a:xfrm>
            <a:off x="369775" y="231006"/>
            <a:ext cx="3999900" cy="4691819"/>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dirty="0">
                <a:solidFill>
                  <a:schemeClr val="dk1"/>
                </a:solidFill>
                <a:latin typeface="Aleo" panose="020F0502020204030203" pitchFamily="34" charset="77"/>
                <a:ea typeface="Oswald"/>
                <a:cs typeface="Oswald"/>
                <a:sym typeface="Oswald"/>
              </a:rPr>
              <a:t>Peace has to be carefully avoided</a:t>
            </a:r>
            <a:endParaRPr sz="3000" dirty="0">
              <a:solidFill>
                <a:schemeClr val="dk1"/>
              </a:solidFill>
              <a:latin typeface="Aleo" panose="020F0502020204030203" pitchFamily="34" charset="77"/>
              <a:ea typeface="Oswald"/>
              <a:cs typeface="Oswald"/>
              <a:sym typeface="Oswald"/>
            </a:endParaRPr>
          </a:p>
          <a:p>
            <a:pPr marL="0" lvl="0" indent="0" algn="l" rtl="0">
              <a:lnSpc>
                <a:spcPct val="100000"/>
              </a:lnSpc>
              <a:spcBef>
                <a:spcPts val="0"/>
              </a:spcBef>
              <a:spcAft>
                <a:spcPts val="0"/>
              </a:spcAft>
              <a:buNone/>
            </a:pPr>
            <a:r>
              <a:rPr lang="en" sz="1800" dirty="0">
                <a:solidFill>
                  <a:srgbClr val="D9D9D9"/>
                </a:solidFill>
                <a:latin typeface="Aleo" panose="020F0502020204030203" pitchFamily="34" charset="77"/>
                <a:ea typeface="Oswald"/>
                <a:cs typeface="Oswald"/>
                <a:sym typeface="Oswald"/>
              </a:rPr>
              <a:t>It takes extreme efforts to create war.</a:t>
            </a:r>
            <a:endParaRPr sz="1800" dirty="0">
              <a:solidFill>
                <a:srgbClr val="D9D9D9"/>
              </a:solidFill>
              <a:latin typeface="Aleo" panose="020F0502020204030203" pitchFamily="34" charset="77"/>
              <a:ea typeface="Oswald"/>
              <a:cs typeface="Oswald"/>
              <a:sym typeface="Oswald"/>
            </a:endParaRPr>
          </a:p>
          <a:p>
            <a:pPr marL="0" lvl="0" indent="0" algn="l" rtl="0">
              <a:lnSpc>
                <a:spcPct val="100000"/>
              </a:lnSpc>
              <a:spcBef>
                <a:spcPts val="0"/>
              </a:spcBef>
              <a:spcAft>
                <a:spcPts val="0"/>
              </a:spcAft>
              <a:buNone/>
            </a:pPr>
            <a:r>
              <a:rPr lang="en" sz="1800" dirty="0">
                <a:solidFill>
                  <a:srgbClr val="D9D9D9"/>
                </a:solidFill>
                <a:latin typeface="Aleo" panose="020F0502020204030203" pitchFamily="34" charset="77"/>
                <a:ea typeface="Oswald"/>
                <a:cs typeface="Oswald"/>
                <a:sym typeface="Oswald"/>
              </a:rPr>
              <a:t>Mexico</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Spain</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Vietnam</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Iraq</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Afghanistan</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Iraq</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Libya</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Syria</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Iran</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Drones</a:t>
            </a:r>
            <a:endParaRPr sz="1800" dirty="0">
              <a:solidFill>
                <a:srgbClr val="D9D9D9"/>
              </a:solidFill>
              <a:latin typeface="Aleo" panose="020F0502020204030203" pitchFamily="34" charset="77"/>
              <a:ea typeface="Oswald"/>
              <a:cs typeface="Oswald"/>
              <a:sym typeface="Oswald"/>
            </a:endParaRPr>
          </a:p>
        </p:txBody>
      </p:sp>
      <p:sp>
        <p:nvSpPr>
          <p:cNvPr id="231" name="Google Shape;231;p41"/>
          <p:cNvSpPr txBox="1">
            <a:spLocks noGrp="1"/>
          </p:cNvSpPr>
          <p:nvPr>
            <p:ph type="body" idx="2"/>
          </p:nvPr>
        </p:nvSpPr>
        <p:spPr>
          <a:xfrm>
            <a:off x="4797575" y="231006"/>
            <a:ext cx="3999900" cy="4773119"/>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dirty="0">
                <a:solidFill>
                  <a:schemeClr val="dk1"/>
                </a:solidFill>
                <a:latin typeface="Aleo" panose="020F0502020204030203" pitchFamily="34" charset="77"/>
                <a:ea typeface="Oswald"/>
                <a:cs typeface="Oswald"/>
                <a:sym typeface="Oswald"/>
              </a:rPr>
              <a:t>Peace has to be constructed</a:t>
            </a:r>
            <a:endParaRPr sz="3000" dirty="0">
              <a:solidFill>
                <a:schemeClr val="dk1"/>
              </a:solidFill>
              <a:latin typeface="Aleo" panose="020F0502020204030203" pitchFamily="34" charset="77"/>
              <a:ea typeface="Oswald"/>
              <a:cs typeface="Oswald"/>
              <a:sym typeface="Oswald"/>
            </a:endParaRPr>
          </a:p>
          <a:p>
            <a:pPr marL="0" lvl="0" indent="0" algn="l" rtl="0">
              <a:lnSpc>
                <a:spcPct val="100000"/>
              </a:lnSpc>
              <a:spcBef>
                <a:spcPts val="0"/>
              </a:spcBef>
              <a:spcAft>
                <a:spcPts val="0"/>
              </a:spcAft>
              <a:buNone/>
            </a:pPr>
            <a:r>
              <a:rPr lang="en" sz="1800" dirty="0">
                <a:solidFill>
                  <a:srgbClr val="D9D9D9"/>
                </a:solidFill>
                <a:latin typeface="Aleo" panose="020F0502020204030203" pitchFamily="34" charset="77"/>
                <a:ea typeface="Oswald"/>
                <a:cs typeface="Oswald"/>
                <a:sym typeface="Oswald"/>
              </a:rPr>
              <a:t>Unless we change the systems and structures and culture we live in, people will go on making those extreme efforts and creating wars.</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Reverse arms race</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International law and democracy</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Aid, cooperation, diplomacy</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Unarmed, civilian peacekeeping</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A culture of peace</a:t>
            </a:r>
            <a:br>
              <a:rPr lang="en" sz="1800" dirty="0">
                <a:solidFill>
                  <a:srgbClr val="D9D9D9"/>
                </a:solidFill>
                <a:latin typeface="Aleo" panose="020F0502020204030203" pitchFamily="34" charset="77"/>
                <a:ea typeface="Oswald"/>
                <a:cs typeface="Oswald"/>
                <a:sym typeface="Oswald"/>
              </a:rPr>
            </a:br>
            <a:r>
              <a:rPr lang="en" sz="1800" dirty="0">
                <a:solidFill>
                  <a:srgbClr val="D9D9D9"/>
                </a:solidFill>
                <a:latin typeface="Aleo" panose="020F0502020204030203" pitchFamily="34" charset="77"/>
                <a:ea typeface="Oswald"/>
                <a:cs typeface="Oswald"/>
                <a:sym typeface="Oswald"/>
              </a:rPr>
              <a:t>Replacing exceptionalism with humanism</a:t>
            </a:r>
            <a:br>
              <a:rPr lang="en" sz="1800" dirty="0">
                <a:solidFill>
                  <a:srgbClr val="D9D9D9"/>
                </a:solidFill>
                <a:latin typeface="Aleo" panose="020F0502020204030203" pitchFamily="34" charset="77"/>
                <a:ea typeface="Oswald"/>
                <a:cs typeface="Oswald"/>
                <a:sym typeface="Oswald"/>
              </a:rPr>
            </a:br>
            <a:br>
              <a:rPr lang="en" sz="1800" dirty="0">
                <a:solidFill>
                  <a:srgbClr val="D9D9D9"/>
                </a:solidFill>
                <a:latin typeface="Aleo" panose="020F0502020204030203" pitchFamily="34" charset="77"/>
                <a:ea typeface="Oswald"/>
                <a:cs typeface="Oswald"/>
                <a:sym typeface="Oswald"/>
              </a:rPr>
            </a:br>
            <a:br>
              <a:rPr lang="en" sz="1800" dirty="0">
                <a:solidFill>
                  <a:srgbClr val="D9D9D9"/>
                </a:solidFill>
                <a:latin typeface="Aleo" panose="020F0502020204030203" pitchFamily="34" charset="77"/>
                <a:ea typeface="Oswald"/>
                <a:cs typeface="Oswald"/>
                <a:sym typeface="Oswald"/>
              </a:rPr>
            </a:br>
            <a:br>
              <a:rPr lang="en" sz="1800" dirty="0">
                <a:solidFill>
                  <a:srgbClr val="D9D9D9"/>
                </a:solidFill>
                <a:latin typeface="Aleo" panose="020F0502020204030203" pitchFamily="34" charset="77"/>
                <a:ea typeface="Oswald"/>
                <a:cs typeface="Oswald"/>
                <a:sym typeface="Oswald"/>
              </a:rPr>
            </a:br>
            <a:br>
              <a:rPr lang="en" sz="1800" dirty="0">
                <a:solidFill>
                  <a:srgbClr val="D9D9D9"/>
                </a:solidFill>
                <a:latin typeface="Aleo" panose="020F0502020204030203" pitchFamily="34" charset="77"/>
                <a:ea typeface="Oswald"/>
                <a:cs typeface="Oswald"/>
                <a:sym typeface="Oswald"/>
              </a:rPr>
            </a:br>
            <a:endParaRPr sz="3000" dirty="0">
              <a:solidFill>
                <a:schemeClr val="dk1"/>
              </a:solidFill>
              <a:latin typeface="Aleo" panose="020F0502020204030203" pitchFamily="34" charset="77"/>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POP QUIZ</a:t>
            </a:r>
            <a:endParaRPr dirty="0"/>
          </a:p>
        </p:txBody>
      </p:sp>
      <p:sp>
        <p:nvSpPr>
          <p:cNvPr id="237" name="Google Shape;237;p42"/>
          <p:cNvSpPr txBox="1">
            <a:spLocks noGrp="1"/>
          </p:cNvSpPr>
          <p:nvPr>
            <p:ph type="body" idx="1"/>
          </p:nvPr>
        </p:nvSpPr>
        <p:spPr>
          <a:xfrm>
            <a:off x="1125625" y="912775"/>
            <a:ext cx="7059600" cy="3656100"/>
          </a:xfrm>
          <a:prstGeom prst="rect">
            <a:avLst/>
          </a:prstGeom>
        </p:spPr>
        <p:txBody>
          <a:bodyPr spcFirstLastPara="1" wrap="square" lIns="91425" tIns="91425" rIns="91425" bIns="91425" anchor="t" anchorCtr="0">
            <a:noAutofit/>
          </a:bodyPr>
          <a:lstStyle/>
          <a:p>
            <a:pPr marL="457200" lvl="0" indent="-298450" algn="l" rtl="0">
              <a:spcBef>
                <a:spcPts val="1200"/>
              </a:spcBef>
              <a:spcAft>
                <a:spcPts val="0"/>
              </a:spcAft>
              <a:buClr>
                <a:srgbClr val="000000"/>
              </a:buClr>
              <a:buSzPts val="1100"/>
              <a:buFont typeface="Arial"/>
              <a:buChar char="❖"/>
            </a:pPr>
            <a:r>
              <a:rPr lang="en" sz="3000" dirty="0"/>
              <a:t>What </a:t>
            </a:r>
            <a:r>
              <a:rPr lang="en-US" sz="3000" dirty="0"/>
              <a:t>%</a:t>
            </a:r>
            <a:r>
              <a:rPr lang="en" sz="3000" dirty="0"/>
              <a:t> of top 4 weapons</a:t>
            </a:r>
            <a:r>
              <a:rPr lang="en-US" sz="3000" dirty="0"/>
              <a:t>-</a:t>
            </a:r>
            <a:r>
              <a:rPr lang="en" sz="3000" dirty="0"/>
              <a:t>dealing nations are permanent members of UN Security Council? </a:t>
            </a:r>
            <a:endParaRPr sz="3000" dirty="0"/>
          </a:p>
          <a:p>
            <a:pPr marL="914400" lvl="1" indent="-298450" algn="l" rtl="0">
              <a:spcBef>
                <a:spcPts val="0"/>
              </a:spcBef>
              <a:spcAft>
                <a:spcPts val="0"/>
              </a:spcAft>
              <a:buClr>
                <a:srgbClr val="000000"/>
              </a:buClr>
              <a:buSzPts val="1100"/>
              <a:buFont typeface="Arial"/>
              <a:buChar char="➢"/>
            </a:pPr>
            <a:r>
              <a:rPr lang="en" sz="3000" b="1" dirty="0">
                <a:latin typeface="Aleo" panose="020F0502020204030203" pitchFamily="34" charset="77"/>
              </a:rPr>
              <a:t>0% </a:t>
            </a:r>
            <a:endParaRPr sz="3000" b="1" dirty="0">
              <a:latin typeface="Aleo" panose="020F0502020204030203" pitchFamily="34" charset="77"/>
            </a:endParaRPr>
          </a:p>
          <a:p>
            <a:pPr marL="914400" lvl="1" indent="-298450" algn="l" rtl="0">
              <a:spcBef>
                <a:spcPts val="0"/>
              </a:spcBef>
              <a:spcAft>
                <a:spcPts val="0"/>
              </a:spcAft>
              <a:buClr>
                <a:srgbClr val="000000"/>
              </a:buClr>
              <a:buSzPts val="1100"/>
              <a:buFont typeface="Arial"/>
              <a:buChar char="➢"/>
            </a:pPr>
            <a:r>
              <a:rPr lang="en" sz="3000" b="1" dirty="0">
                <a:latin typeface="Aleo" panose="020F0502020204030203" pitchFamily="34" charset="77"/>
              </a:rPr>
              <a:t>25% </a:t>
            </a:r>
            <a:endParaRPr sz="3000" b="1" dirty="0">
              <a:latin typeface="Aleo" panose="020F0502020204030203" pitchFamily="34" charset="77"/>
            </a:endParaRPr>
          </a:p>
          <a:p>
            <a:pPr marL="914400" lvl="1" indent="-298450" algn="l" rtl="0">
              <a:spcBef>
                <a:spcPts val="0"/>
              </a:spcBef>
              <a:spcAft>
                <a:spcPts val="0"/>
              </a:spcAft>
              <a:buClr>
                <a:srgbClr val="000000"/>
              </a:buClr>
              <a:buSzPts val="1100"/>
              <a:buFont typeface="Arial"/>
              <a:buChar char="➢"/>
            </a:pPr>
            <a:r>
              <a:rPr lang="en" sz="3000" b="1" dirty="0">
                <a:latin typeface="Aleo" panose="020F0502020204030203" pitchFamily="34" charset="77"/>
              </a:rPr>
              <a:t>50% </a:t>
            </a:r>
            <a:endParaRPr sz="3000" b="1" dirty="0">
              <a:latin typeface="Aleo" panose="020F0502020204030203" pitchFamily="34" charset="77"/>
            </a:endParaRPr>
          </a:p>
          <a:p>
            <a:pPr marL="914400" lvl="1" indent="-298450" algn="l" rtl="0">
              <a:spcBef>
                <a:spcPts val="0"/>
              </a:spcBef>
              <a:spcAft>
                <a:spcPts val="0"/>
              </a:spcAft>
              <a:buClr>
                <a:srgbClr val="000000"/>
              </a:buClr>
              <a:buSzPts val="1100"/>
              <a:buFont typeface="Arial"/>
              <a:buChar char="➢"/>
            </a:pPr>
            <a:r>
              <a:rPr lang="en" sz="3000" b="1" dirty="0">
                <a:latin typeface="Aleo" panose="020F0502020204030203" pitchFamily="34" charset="77"/>
              </a:rPr>
              <a:t>100%</a:t>
            </a:r>
            <a:endParaRPr sz="3000" b="1" dirty="0">
              <a:latin typeface="Aleo" panose="020F0502020204030203" pitchFamily="34" charset="77"/>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Text Placeholder 2"/>
          <p:cNvSpPr>
            <a:spLocks noGrp="1"/>
          </p:cNvSpPr>
          <p:nvPr>
            <p:ph type="body" idx="1"/>
          </p:nvPr>
        </p:nvSpPr>
        <p:spPr>
          <a:xfrm>
            <a:off x="311700" y="856648"/>
            <a:ext cx="8520600" cy="3712227"/>
          </a:xfrm>
        </p:spPr>
        <p:txBody>
          <a:bodyPr/>
          <a:lstStyle/>
          <a:p>
            <a:r>
              <a:rPr lang="en-US" dirty="0"/>
              <a:t>Reverse Arms Race</a:t>
            </a:r>
          </a:p>
          <a:p>
            <a:r>
              <a:rPr lang="en-US" dirty="0"/>
              <a:t>Close Foreign Bases</a:t>
            </a:r>
          </a:p>
          <a:p>
            <a:r>
              <a:rPr lang="en-US" dirty="0"/>
              <a:t>International law</a:t>
            </a:r>
          </a:p>
          <a:p>
            <a:r>
              <a:rPr lang="en-US" dirty="0"/>
              <a:t>Aid, diplomacy</a:t>
            </a:r>
          </a:p>
          <a:p>
            <a:r>
              <a:rPr lang="en-US" dirty="0"/>
              <a:t>Unarmed peacekeeping</a:t>
            </a:r>
          </a:p>
          <a:p>
            <a:r>
              <a:rPr lang="en-US" dirty="0"/>
              <a:t>Culture of peace</a:t>
            </a:r>
          </a:p>
          <a:p>
            <a:r>
              <a:rPr lang="en-US" dirty="0"/>
              <a:t>Cure exceptionalism</a:t>
            </a:r>
          </a:p>
          <a:p>
            <a:r>
              <a:rPr lang="en-US" dirty="0"/>
              <a:t>Prevent and end particular wars</a:t>
            </a:r>
          </a:p>
          <a:p>
            <a:r>
              <a:rPr lang="en-US" dirty="0"/>
              <a:t>Cease fire during coronavirus</a:t>
            </a:r>
          </a:p>
          <a:p>
            <a:r>
              <a:rPr lang="en-US" dirty="0"/>
              <a:t>Divestment</a:t>
            </a:r>
          </a:p>
          <a:p>
            <a:r>
              <a:rPr lang="en-US" dirty="0"/>
              <a:t>Conversion</a:t>
            </a:r>
          </a:p>
          <a:p>
            <a:r>
              <a:rPr lang="en-US" dirty="0"/>
              <a:t>Education</a:t>
            </a:r>
          </a:p>
        </p:txBody>
      </p:sp>
    </p:spTree>
    <p:extLst>
      <p:ext uri="{BB962C8B-B14F-4D97-AF65-F5344CB8AC3E}">
        <p14:creationId xmlns:p14="http://schemas.microsoft.com/office/powerpoint/2010/main" val="1321117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Not Predictions, Not Optimism, Not Pessimism</a:t>
            </a:r>
            <a:endParaRPr dirty="0"/>
          </a:p>
        </p:txBody>
      </p:sp>
      <p:sp>
        <p:nvSpPr>
          <p:cNvPr id="243" name="Google Shape;243;p43"/>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Autofit/>
          </a:bodyPr>
          <a:lstStyle/>
          <a:p>
            <a:pPr marL="0" lvl="0" indent="0" algn="ctr">
              <a:buNone/>
            </a:pPr>
            <a:r>
              <a:rPr lang="en" sz="3600" dirty="0"/>
              <a:t>ACTIVISM! – World BEYOND War – RootsAction – Education, Divestment, Bases, Lobbying, Protesting, Coalition Building, Chapter forming!</a:t>
            </a:r>
            <a:endParaRPr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“When I rise it will be with the ranks, not from the ranks.”</a:t>
            </a:r>
            <a:endParaRPr dirty="0"/>
          </a:p>
        </p:txBody>
      </p:sp>
      <p:sp>
        <p:nvSpPr>
          <p:cNvPr id="249" name="Google Shape;249;p44"/>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Who said that?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ctrTitle"/>
          </p:nvPr>
        </p:nvSpPr>
        <p:spPr>
          <a:xfrm>
            <a:off x="709751" y="516629"/>
            <a:ext cx="7801500" cy="246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The Declaration of Peace has been signed in almost every country: </a:t>
            </a:r>
            <a:r>
              <a:rPr lang="en" sz="2000" b="0" i="1" dirty="0">
                <a:solidFill>
                  <a:srgbClr val="FFFFFF"/>
                </a:solidFill>
              </a:rPr>
              <a:t>I understand that wars and militarism make us less safe rather than protect us, that they kill, injure and traumatize adults, children and infants, severely damage the natural environment, erode civil liberties, and drain our economies, siphoning resources from life-affirming activities. I commit to engage in and support nonviolent efforts to end all war and preparations for war and to create a sustainable and just peace.</a:t>
            </a:r>
            <a:endParaRPr b="0" i="1" dirty="0"/>
          </a:p>
        </p:txBody>
      </p:sp>
      <p:sp>
        <p:nvSpPr>
          <p:cNvPr id="263" name="Google Shape;263;p46"/>
          <p:cNvSpPr txBox="1">
            <a:spLocks noGrp="1"/>
          </p:cNvSpPr>
          <p:nvPr>
            <p:ph type="subTitle" idx="1"/>
          </p:nvPr>
        </p:nvSpPr>
        <p:spPr>
          <a:xfrm>
            <a:off x="709751" y="3295652"/>
            <a:ext cx="74082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Sign at </a:t>
            </a:r>
            <a:r>
              <a:rPr lang="en" dirty="0" err="1"/>
              <a:t>worldbeyondwar.org</a:t>
            </a:r>
            <a:r>
              <a:rPr lang="en" dirty="0"/>
              <a:t>/individual   </a:t>
            </a:r>
            <a:endParaRPr dirty="0"/>
          </a:p>
          <a:p>
            <a:pPr marL="0" lvl="0" indent="0" algn="ctr" rtl="0">
              <a:spcBef>
                <a:spcPts val="0"/>
              </a:spcBef>
              <a:spcAft>
                <a:spcPts val="0"/>
              </a:spcAft>
              <a:buNone/>
            </a:pPr>
            <a:r>
              <a:rPr lang="en" dirty="0"/>
              <a:t>               </a:t>
            </a:r>
            <a:r>
              <a:rPr lang="en" dirty="0" err="1"/>
              <a:t>worldbeyondwar.org</a:t>
            </a:r>
            <a:r>
              <a:rPr lang="en" dirty="0"/>
              <a:t>/organization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5485-1AB0-7849-8DEA-5A92CE871CCB}"/>
              </a:ext>
            </a:extLst>
          </p:cNvPr>
          <p:cNvSpPr>
            <a:spLocks noGrp="1"/>
          </p:cNvSpPr>
          <p:nvPr>
            <p:ph type="title"/>
          </p:nvPr>
        </p:nvSpPr>
        <p:spPr/>
        <p:txBody>
          <a:bodyPr/>
          <a:lstStyle/>
          <a:p>
            <a:r>
              <a:rPr lang="en-US" dirty="0"/>
              <a:t>BOOKS</a:t>
            </a:r>
            <a:br>
              <a:rPr lang="en-US" dirty="0"/>
            </a:br>
            <a:r>
              <a:rPr lang="en-US" sz="2400" i="1" dirty="0">
                <a:latin typeface="Aleo BoldItalic" panose="020F0502020204030203" pitchFamily="34" charset="77"/>
              </a:rPr>
              <a:t>War Is A Lie</a:t>
            </a:r>
            <a:br>
              <a:rPr lang="en-US" sz="2400" i="1" dirty="0">
                <a:latin typeface="Aleo BoldItalic" panose="020F0502020204030203" pitchFamily="34" charset="77"/>
              </a:rPr>
            </a:br>
            <a:r>
              <a:rPr lang="en-US" sz="2400" i="1" dirty="0">
                <a:latin typeface="Aleo BoldItalic" panose="020F0502020204030203" pitchFamily="34" charset="77"/>
              </a:rPr>
              <a:t>Peace Almanac</a:t>
            </a:r>
            <a:br>
              <a:rPr lang="en-US" sz="2400" i="1" dirty="0">
                <a:latin typeface="Aleo BoldItalic" panose="020F0502020204030203" pitchFamily="34" charset="77"/>
              </a:rPr>
            </a:br>
            <a:r>
              <a:rPr lang="en-US" sz="2400" i="1" dirty="0">
                <a:latin typeface="Aleo BoldItalic" panose="020F0502020204030203" pitchFamily="34" charset="77"/>
              </a:rPr>
              <a:t>Curing Exceptionalism</a:t>
            </a:r>
            <a:br>
              <a:rPr lang="en-US" sz="2400" i="1" dirty="0">
                <a:latin typeface="Aleo BoldItalic" panose="020F0502020204030203" pitchFamily="34" charset="77"/>
              </a:rPr>
            </a:br>
            <a:r>
              <a:rPr lang="en-US" sz="2400" i="1" dirty="0">
                <a:latin typeface="Aleo BoldItalic" panose="020F0502020204030203" pitchFamily="34" charset="77"/>
              </a:rPr>
              <a:t>When the World Outlawed War</a:t>
            </a:r>
            <a:br>
              <a:rPr lang="en-US" sz="2400" i="1" dirty="0">
                <a:latin typeface="Aleo BoldItalic" panose="020F0502020204030203" pitchFamily="34" charset="77"/>
              </a:rPr>
            </a:br>
            <a:r>
              <a:rPr lang="en-US" sz="2400" i="1" dirty="0">
                <a:latin typeface="Aleo BoldItalic" panose="020F0502020204030203" pitchFamily="34" charset="77"/>
              </a:rPr>
              <a:t>War Is Never Just</a:t>
            </a:r>
            <a:br>
              <a:rPr lang="en-US" sz="2400" i="1" dirty="0">
                <a:latin typeface="Aleo BoldItalic" panose="020F0502020204030203" pitchFamily="34" charset="77"/>
              </a:rPr>
            </a:br>
            <a:r>
              <a:rPr lang="en-US" sz="2400" i="1" dirty="0">
                <a:latin typeface="Aleo BoldItalic" panose="020F0502020204030203" pitchFamily="34" charset="77"/>
              </a:rPr>
              <a:t>20 Dictators Currently Supported by the U.S.</a:t>
            </a:r>
            <a:br>
              <a:rPr lang="en-US" sz="2400" i="1" dirty="0">
                <a:latin typeface="Aleo BoldItalic" panose="020F0502020204030203" pitchFamily="34" charset="77"/>
              </a:rPr>
            </a:br>
            <a:r>
              <a:rPr lang="en-US" sz="2400" dirty="0"/>
              <a:t>sky blue scarves</a:t>
            </a:r>
            <a:br>
              <a:rPr lang="en-US" sz="2400" dirty="0"/>
            </a:br>
            <a:r>
              <a:rPr lang="en-US" sz="2400" dirty="0"/>
              <a:t>$20 for anything, $30 for two things</a:t>
            </a:r>
            <a:br>
              <a:rPr lang="en-US" sz="2400" dirty="0"/>
            </a:br>
            <a:r>
              <a:rPr lang="en-US" sz="2400" dirty="0" err="1"/>
              <a:t>davidswanson.org</a:t>
            </a:r>
            <a:r>
              <a:rPr lang="en-US" sz="2400" dirty="0"/>
              <a:t>/donate </a:t>
            </a:r>
            <a:br>
              <a:rPr lang="en-US" sz="2400" dirty="0"/>
            </a:br>
            <a:endParaRPr lang="en-US" sz="2400" dirty="0"/>
          </a:p>
        </p:txBody>
      </p:sp>
    </p:spTree>
    <p:extLst>
      <p:ext uri="{BB962C8B-B14F-4D97-AF65-F5344CB8AC3E}">
        <p14:creationId xmlns:p14="http://schemas.microsoft.com/office/powerpoint/2010/main" val="345044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Zoom Poll We’re About to Do</a:t>
            </a:r>
            <a:endParaRPr dirty="0"/>
          </a:p>
        </p:txBody>
      </p:sp>
      <p:sp>
        <p:nvSpPr>
          <p:cNvPr id="255" name="Google Shape;255;p4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You’re more inclined to believe that we can / should / must end all war than you were when we started.</a:t>
            </a:r>
            <a:endParaRPr sz="1800" dirty="0"/>
          </a:p>
          <a:p>
            <a:pPr marL="0" lvl="0" indent="0" algn="l" rtl="0">
              <a:spcBef>
                <a:spcPts val="1600"/>
              </a:spcBef>
              <a:spcAft>
                <a:spcPts val="1600"/>
              </a:spcAft>
              <a:buNone/>
            </a:pPr>
            <a:r>
              <a:rPr lang="en" sz="1800" dirty="0"/>
              <a:t>Or you think that more time studying this material</a:t>
            </a:r>
            <a:br>
              <a:rPr lang="en" sz="1800" dirty="0"/>
            </a:br>
            <a:r>
              <a:rPr lang="en" sz="1800" dirty="0"/>
              <a:t>might move you.</a:t>
            </a:r>
            <a:br>
              <a:rPr lang="en" sz="1800" dirty="0"/>
            </a:br>
            <a:endParaRPr sz="1800" dirty="0"/>
          </a:p>
        </p:txBody>
      </p:sp>
      <p:sp>
        <p:nvSpPr>
          <p:cNvPr id="256" name="Google Shape;256;p45"/>
          <p:cNvSpPr txBox="1">
            <a:spLocks noGrp="1"/>
          </p:cNvSpPr>
          <p:nvPr>
            <p:ph type="body" idx="2"/>
          </p:nvPr>
        </p:nvSpPr>
        <p:spPr>
          <a:xfrm>
            <a:off x="311700" y="3557473"/>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t>Or you think others not on this </a:t>
            </a:r>
            <a:br>
              <a:rPr lang="en" sz="1800" dirty="0"/>
            </a:br>
            <a:r>
              <a:rPr lang="en" sz="1800" dirty="0"/>
              <a:t>call might be moved in the right direction with the right information.</a:t>
            </a:r>
            <a:endParaRPr sz="1800" dirty="0"/>
          </a:p>
        </p:txBody>
      </p:sp>
      <p:pic>
        <p:nvPicPr>
          <p:cNvPr id="257" name="Google Shape;257;p45"/>
          <p:cNvPicPr preferRelativeResize="0"/>
          <p:nvPr/>
        </p:nvPicPr>
        <p:blipFill>
          <a:blip r:embed="rId3">
            <a:alphaModFix/>
          </a:blip>
          <a:stretch>
            <a:fillRect/>
          </a:stretch>
        </p:blipFill>
        <p:spPr>
          <a:xfrm>
            <a:off x="3910731" y="2759223"/>
            <a:ext cx="3999900" cy="2124510"/>
          </a:xfrm>
          <a:prstGeom prst="rect">
            <a:avLst/>
          </a:prstGeom>
          <a:noFill/>
          <a:ln>
            <a:noFill/>
          </a:ln>
        </p:spPr>
      </p:pic>
      <p:sp>
        <p:nvSpPr>
          <p:cNvPr id="2" name="TextBox 1">
            <a:extLst>
              <a:ext uri="{FF2B5EF4-FFF2-40B4-BE49-F238E27FC236}">
                <a16:creationId xmlns:a16="http://schemas.microsoft.com/office/drawing/2014/main" id="{3267A9C2-66AE-0147-AD37-26821D383C8E}"/>
              </a:ext>
            </a:extLst>
          </p:cNvPr>
          <p:cNvSpPr txBox="1"/>
          <p:nvPr/>
        </p:nvSpPr>
        <p:spPr>
          <a:xfrm>
            <a:off x="6595397" y="1213960"/>
            <a:ext cx="1315234" cy="369332"/>
          </a:xfrm>
          <a:prstGeom prst="rect">
            <a:avLst/>
          </a:prstGeom>
          <a:noFill/>
        </p:spPr>
        <p:txBody>
          <a:bodyPr wrap="square" rtlCol="0">
            <a:spAutoFit/>
          </a:bodyPr>
          <a:lstStyle/>
          <a:p>
            <a:r>
              <a:rPr lang="en-US" sz="1800" b="1" dirty="0">
                <a:solidFill>
                  <a:schemeClr val="bg2"/>
                </a:solidFill>
                <a:latin typeface="Aleo" panose="020F0502020204030203" pitchFamily="34" charset="77"/>
              </a:rPr>
              <a:t>Or not.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52400" y="152400"/>
            <a:ext cx="8839200" cy="46405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Things That Used to Be “Inevitable”</a:t>
            </a:r>
            <a:endParaRPr dirty="0"/>
          </a:p>
        </p:txBody>
      </p:sp>
      <p:sp>
        <p:nvSpPr>
          <p:cNvPr id="86" name="Google Shape;86;p17"/>
          <p:cNvSpPr txBox="1">
            <a:spLocks noGrp="1"/>
          </p:cNvSpPr>
          <p:nvPr>
            <p:ph type="body" idx="1"/>
          </p:nvPr>
        </p:nvSpPr>
        <p:spPr>
          <a:xfrm>
            <a:off x="311700" y="1376665"/>
            <a:ext cx="8520600" cy="280069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t>cannibalism, human sacrifice, trial by ordeal, blood feuds, dueling, polygamy, capital punishment, serfdom, plantation slavery, an all-male electorate, Jim Crow segregation, an all-male military, bans on homosexuality, the election of Hillary Clinton, safety in going outside your house, politicians at least bothering to lie about wars for oil or about caring about your life, etc.</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War is not inevitable</a:t>
            </a:r>
            <a:endParaRPr dirty="0"/>
          </a:p>
        </p:txBody>
      </p:sp>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Absent for most of human prehistory.</a:t>
            </a:r>
            <a:endParaRPr dirty="0"/>
          </a:p>
          <a:p>
            <a:pPr marL="0" lvl="0" indent="0" algn="l" rtl="0">
              <a:spcBef>
                <a:spcPts val="1600"/>
              </a:spcBef>
              <a:spcAft>
                <a:spcPts val="0"/>
              </a:spcAft>
              <a:buNone/>
            </a:pPr>
            <a:r>
              <a:rPr lang="en" dirty="0"/>
              <a:t>Sporadic since its creation.</a:t>
            </a:r>
            <a:endParaRPr dirty="0"/>
          </a:p>
          <a:p>
            <a:pPr marL="0" lvl="0" indent="0" algn="l" rtl="0">
              <a:spcBef>
                <a:spcPts val="1600"/>
              </a:spcBef>
              <a:spcAft>
                <a:spcPts val="0"/>
              </a:spcAft>
              <a:buNone/>
            </a:pPr>
            <a:r>
              <a:rPr lang="en" dirty="0"/>
              <a:t>Unknown to many societies.</a:t>
            </a:r>
            <a:endParaRPr dirty="0"/>
          </a:p>
          <a:p>
            <a:pPr marL="0" lvl="0" indent="0" algn="l" rtl="0">
              <a:spcBef>
                <a:spcPts val="1600"/>
              </a:spcBef>
              <a:spcAft>
                <a:spcPts val="0"/>
              </a:spcAft>
              <a:buNone/>
            </a:pPr>
            <a:r>
              <a:rPr lang="en" dirty="0"/>
              <a:t>Unlike its current form until virtually this moment.</a:t>
            </a:r>
            <a:endParaRPr dirty="0"/>
          </a:p>
          <a:p>
            <a:pPr marL="0" lvl="0" indent="0" algn="l" rtl="0">
              <a:spcBef>
                <a:spcPts val="1600"/>
              </a:spcBef>
              <a:spcAft>
                <a:spcPts val="0"/>
              </a:spcAft>
              <a:buNone/>
            </a:pPr>
            <a:r>
              <a:rPr lang="en" dirty="0"/>
              <a:t>Avoided by most who can.</a:t>
            </a:r>
            <a:endParaRPr dirty="0"/>
          </a:p>
          <a:p>
            <a:pPr marL="0" lvl="0" indent="0" algn="l" rtl="0">
              <a:spcBef>
                <a:spcPts val="1600"/>
              </a:spcBef>
              <a:spcAft>
                <a:spcPts val="1600"/>
              </a:spcAft>
              <a:buNone/>
            </a:pPr>
            <a:r>
              <a:rPr lang="en" dirty="0"/>
              <a:t>Damaging to most who take part.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a:t>
            </a:r>
            <a:endParaRPr dirty="0"/>
          </a:p>
        </p:txBody>
      </p:sp>
      <p:sp>
        <p:nvSpPr>
          <p:cNvPr id="98" name="Google Shape;98;p19"/>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Number of recorded cases of post traumatic stress disorder, brain injury, moral injury, loss of limb, or suicidal tendencies as a result of war deprivation.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96%</a:t>
            </a:r>
            <a:endParaRPr dirty="0"/>
          </a:p>
        </p:txBody>
      </p:sp>
      <p:sp>
        <p:nvSpPr>
          <p:cNvPr id="104" name="Google Shape;104;p20"/>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Percent of humanity whose governments each spend a fraction of what the U.S. government does on war, and whose governments combined spend about what the U.S. government does on war.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2751550" y="0"/>
            <a:ext cx="4243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Human Nature does not exist.</a:t>
            </a:r>
            <a:endParaRPr dirty="0"/>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1507</Words>
  <Application>Microsoft Macintosh PowerPoint</Application>
  <PresentationFormat>On-screen Show (16:9)</PresentationFormat>
  <Paragraphs>117</Paragraphs>
  <Slides>38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Oswald</vt:lpstr>
      <vt:lpstr>Arial</vt:lpstr>
      <vt:lpstr>Aleo BoldItalic</vt:lpstr>
      <vt:lpstr>Aleo</vt:lpstr>
      <vt:lpstr>Average</vt:lpstr>
      <vt:lpstr>Slate</vt:lpstr>
      <vt:lpstr>Ending War Presentation for Dallas but Moved Online</vt:lpstr>
      <vt:lpstr>The Zoom Poll we just took . . . </vt:lpstr>
      <vt:lpstr>What about this one?</vt:lpstr>
      <vt:lpstr>PowerPoint Presentation</vt:lpstr>
      <vt:lpstr>Things That Used to Be “Inevitable”</vt:lpstr>
      <vt:lpstr>War is not inevitable</vt:lpstr>
      <vt:lpstr>0</vt:lpstr>
      <vt:lpstr>96%</vt:lpstr>
      <vt:lpstr>Human Nature does not exist.</vt:lpstr>
      <vt:lpstr>Countries with no standing army</vt:lpstr>
      <vt:lpstr>War can be ended with or without ending . . .</vt:lpstr>
      <vt:lpstr>PowerPoint Presentation</vt:lpstr>
      <vt:lpstr>PowerPoint Presentation</vt:lpstr>
      <vt:lpstr>Nonviolence Denial is as dangerous as climate denial</vt:lpstr>
      <vt:lpstr>POP QUIZ</vt:lpstr>
      <vt:lpstr>PowerPoint Presentation</vt:lpstr>
      <vt:lpstr>PowerPoint Presentation</vt:lpstr>
      <vt:lpstr>Now a Magic Trick</vt:lpstr>
      <vt:lpstr>Now a Magic Trick</vt:lpstr>
      <vt:lpstr>WWII was the worst war, not the good war</vt:lpstr>
      <vt:lpstr>Who is this guy?</vt:lpstr>
      <vt:lpstr>Smedley Butler</vt:lpstr>
      <vt:lpstr>“No war by any nation in any age has ever been declared by the people.”</vt:lpstr>
      <vt:lpstr>POP QUIZ</vt:lpstr>
      <vt:lpstr>A future without zombie ideas</vt:lpstr>
      <vt:lpstr>PowerPoint Presentation</vt:lpstr>
      <vt:lpstr>The problem with Just War Theory</vt:lpstr>
      <vt:lpstr>We need $2 trillion/year for other things War threatens our environment War erodes liberties War promotes bigotry War endangers us War impoverishes us War is immoral We need to abolish the       whole institution.</vt:lpstr>
      <vt:lpstr>PowerPoint Presentation</vt:lpstr>
      <vt:lpstr>PowerPoint Presentation</vt:lpstr>
      <vt:lpstr>PowerPoint Presentation</vt:lpstr>
      <vt:lpstr>POP QUIZ</vt:lpstr>
      <vt:lpstr>What can we do?</vt:lpstr>
      <vt:lpstr>Not Predictions, Not Optimism, Not Pessimism</vt:lpstr>
      <vt:lpstr>“When I rise it will be with the ranks, not from the ranks.”</vt:lpstr>
      <vt:lpstr>The Declaration of Peace has been signed in almost every country: I understand that wars and militarism make us less safe rather than protect us, that they kill, injure and traumatize adults, children and infants, severely damage the natural environment, erode civil liberties, and drain our economies, siphoning resources from life-affirming activities. I commit to engage in and support nonviolent efforts to end all war and preparations for war and to create a sustainable and just peace.</vt:lpstr>
      <vt:lpstr>BOOKS War Is A Lie Peace Almanac Curing Exceptionalism When the World Outlawed War War Is Never Just 20 Dictators Currently Supported by the U.S. sky blue scarves $20 for anything, $30 for two things davidswanson.org/donate  </vt:lpstr>
      <vt:lpstr>The Zoom Poll We’re About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Peace Possible?</dc:title>
  <cp:lastModifiedBy>David Swanson</cp:lastModifiedBy>
  <cp:revision>18</cp:revision>
  <dcterms:modified xsi:type="dcterms:W3CDTF">2020-04-06T17:06:10Z</dcterms:modified>
</cp:coreProperties>
</file>