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74" r:id="rId4"/>
    <p:sldId id="265" r:id="rId5"/>
    <p:sldId id="261" r:id="rId6"/>
    <p:sldId id="272" r:id="rId7"/>
    <p:sldId id="263" r:id="rId8"/>
    <p:sldId id="258" r:id="rId9"/>
    <p:sldId id="262" r:id="rId10"/>
    <p:sldId id="259" r:id="rId11"/>
    <p:sldId id="276" r:id="rId12"/>
    <p:sldId id="266" r:id="rId13"/>
    <p:sldId id="271" r:id="rId14"/>
    <p:sldId id="273" r:id="rId15"/>
    <p:sldId id="267" r:id="rId16"/>
    <p:sldId id="275" r:id="rId17"/>
    <p:sldId id="260" r:id="rId18"/>
    <p:sldId id="270" r:id="rId19"/>
    <p:sldId id="268" r:id="rId20"/>
    <p:sldId id="269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8A49-331A-C540-A936-58D4502BCBE2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1BC92-1F88-1F4D-A111-2BC4764A7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Bentley Effect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1BC92-1F88-1F4D-A111-2BC4764A74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Adapted from Sharp, Civilian-Based 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1BC92-1F88-1F4D-A111-2BC4764A74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from Wikipedia</a:t>
            </a:r>
            <a:r>
              <a:rPr lang="en-US" baseline="0" dirty="0" smtClean="0"/>
              <a:t> By Original photograph </a:t>
            </a:r>
            <a:r>
              <a:rPr lang="en-US" baseline="0" dirty="0" err="1" smtClean="0"/>
              <a:t>uncredited</a:t>
            </a:r>
            <a:r>
              <a:rPr lang="en-US" baseline="0" dirty="0" smtClean="0"/>
              <a:t>. Scan by </a:t>
            </a:r>
            <a:r>
              <a:rPr lang="en-US" baseline="0" dirty="0" err="1" smtClean="0"/>
              <a:t>Ning-ning</a:t>
            </a:r>
            <a:r>
              <a:rPr lang="en-US" baseline="0" dirty="0" smtClean="0"/>
              <a:t>. - Original silver </a:t>
            </a:r>
            <a:r>
              <a:rPr lang="en-US" baseline="0" dirty="0" err="1" smtClean="0"/>
              <a:t>gelatine</a:t>
            </a:r>
            <a:r>
              <a:rPr lang="en-US" baseline="0" dirty="0" smtClean="0"/>
              <a:t> print, postcard-sized, no attribution., Public Domain, https://</a:t>
            </a:r>
            <a:r>
              <a:rPr lang="en-US" baseline="0" dirty="0" err="1" smtClean="0"/>
              <a:t>commons.wikimedia.org</a:t>
            </a:r>
            <a:r>
              <a:rPr lang="en-US" baseline="0" dirty="0" smtClean="0"/>
              <a:t>/w/</a:t>
            </a:r>
            <a:r>
              <a:rPr lang="en-US" baseline="0" dirty="0" err="1" smtClean="0"/>
              <a:t>index.php?curid</a:t>
            </a:r>
            <a:r>
              <a:rPr lang="en-US" baseline="0" dirty="0" smtClean="0"/>
              <a:t>=4125364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1BC92-1F88-1F4D-A111-2BC4764A74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from “A Force More Powerful”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1BC92-1F88-1F4D-A111-2BC4764A74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from </a:t>
            </a:r>
            <a:r>
              <a:rPr lang="en-US" dirty="0" err="1" smtClean="0"/>
              <a:t>britannica.com</a:t>
            </a:r>
            <a:r>
              <a:rPr lang="en-US" dirty="0" smtClean="0"/>
              <a:t>/event/Prague-Spring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1BC92-1F88-1F4D-A111-2BC4764A74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from Naomi Waltham Smith </a:t>
            </a:r>
            <a:r>
              <a:rPr lang="en-US" dirty="0" err="1" smtClean="0"/>
              <a:t>wired.com</a:t>
            </a:r>
            <a:r>
              <a:rPr lang="en-US" dirty="0" smtClean="0"/>
              <a:t>/2017/01/rogue-scientists-race-save-climate-data-trump/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1BC92-1F88-1F4D-A111-2BC4764A74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7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www.rt.com</a:t>
            </a:r>
            <a:r>
              <a:rPr lang="en-US" dirty="0" smtClean="0"/>
              <a:t>/news/423051-seed-bank-escapes-syrian-war/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1BC92-1F88-1F4D-A111-2BC4764A74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from Naomi Waltham Smith </a:t>
            </a:r>
            <a:r>
              <a:rPr lang="en-US" dirty="0" err="1" smtClean="0"/>
              <a:t>wired.com</a:t>
            </a:r>
            <a:r>
              <a:rPr lang="en-US" dirty="0" smtClean="0"/>
              <a:t>/2017/01/rogue-scientists-race-save-climate-data-trump/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1BC92-1F88-1F4D-A111-2BC4764A74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www.rt.com</a:t>
            </a:r>
            <a:r>
              <a:rPr lang="en-US" dirty="0" smtClean="0"/>
              <a:t>/news/423051-seed-bank-escapes-syrian-war/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1BC92-1F88-1F4D-A111-2BC4764A74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from Wikipedia</a:t>
            </a:r>
            <a:r>
              <a:rPr lang="en-US" baseline="0" dirty="0" smtClean="0"/>
              <a:t> By British India - British India, Public Domain, https://</a:t>
            </a:r>
            <a:r>
              <a:rPr lang="en-US" baseline="0" dirty="0" err="1" smtClean="0"/>
              <a:t>commons.wikimedia.org</a:t>
            </a:r>
            <a:r>
              <a:rPr lang="en-US" baseline="0" dirty="0" smtClean="0"/>
              <a:t>/w/</a:t>
            </a:r>
            <a:r>
              <a:rPr lang="en-US" baseline="0" dirty="0" err="1" smtClean="0"/>
              <a:t>index.php?curid</a:t>
            </a:r>
            <a:r>
              <a:rPr lang="en-US" baseline="0" dirty="0" smtClean="0"/>
              <a:t>=7230788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1BC92-1F88-1F4D-A111-2BC4764A74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11/7/19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536071"/>
          </a:xfrm>
        </p:spPr>
        <p:txBody>
          <a:bodyPr/>
          <a:lstStyle/>
          <a:p>
            <a:r>
              <a:rPr lang="en-US" dirty="0" smtClean="0"/>
              <a:t>Civilian-Based</a:t>
            </a:r>
            <a:br>
              <a:rPr lang="en-US" dirty="0" smtClean="0"/>
            </a:br>
            <a:r>
              <a:rPr lang="en-US" dirty="0" smtClean="0"/>
              <a:t>Defense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Presented for World Beyond War</a:t>
            </a: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Nov 7, 2019</a:t>
            </a:r>
            <a:endParaRPr lang="en-US" dirty="0">
              <a:solidFill>
                <a:srgbClr val="0D0D0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4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2855" y="5769791"/>
            <a:ext cx="597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Czechs confronting Soviet troops in Prague, Aug 21, 1968</a:t>
            </a:r>
            <a:endParaRPr lang="en-US" dirty="0"/>
          </a:p>
        </p:txBody>
      </p:sp>
      <p:pic>
        <p:nvPicPr>
          <p:cNvPr id="7" name="Content Placeholder 6" descr="troops-Czechs-Soviet-Prague-forces-Czechoslovakia-reform-August-21-196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2" b="12872"/>
          <a:stretch>
            <a:fillRect/>
          </a:stretch>
        </p:blipFill>
        <p:spPr>
          <a:xfrm>
            <a:off x="457200" y="78870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5202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Czech 10 Commandments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45" y="2132008"/>
            <a:ext cx="7338133" cy="39894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When a Soviet soldier comes to you, YOU: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1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Don’t know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Don’t care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Don’t tell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Don’t have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5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Don’t know how to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6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Don’t give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7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Can’t do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8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Don’t sell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9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Don’t show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10. Do nothing</a:t>
            </a:r>
          </a:p>
        </p:txBody>
      </p:sp>
    </p:spTree>
    <p:extLst>
      <p:ext uri="{BB962C8B-B14F-4D97-AF65-F5344CB8AC3E}">
        <p14:creationId xmlns:p14="http://schemas.microsoft.com/office/powerpoint/2010/main" val="207899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68684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Baltic Way – Lithuania, 1989.</a:t>
            </a:r>
          </a:p>
          <a:p>
            <a:pPr algn="ctr"/>
            <a:r>
              <a:rPr lang="en-US" dirty="0" smtClean="0"/>
              <a:t> Photo by </a:t>
            </a:r>
            <a:r>
              <a:rPr lang="en-US" dirty="0" err="1"/>
              <a:t>Rimantas</a:t>
            </a:r>
            <a:r>
              <a:rPr lang="en-US" dirty="0"/>
              <a:t> </a:t>
            </a:r>
            <a:r>
              <a:rPr lang="en-US" dirty="0" err="1"/>
              <a:t>Lazdynas</a:t>
            </a:r>
            <a:r>
              <a:rPr lang="en-US" dirty="0"/>
              <a:t> - Own work, CC BY-SA </a:t>
            </a:r>
            <a:r>
              <a:rPr lang="en-US" dirty="0" smtClean="0"/>
              <a:t>3.0</a:t>
            </a:r>
            <a:endParaRPr lang="en-US" dirty="0"/>
          </a:p>
        </p:txBody>
      </p:sp>
      <p:pic>
        <p:nvPicPr>
          <p:cNvPr id="9" name="Content Placeholder 8" descr="1989_08_23_Baltijoskelias1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457200" y="68285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7505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1" y="5686845"/>
            <a:ext cx="391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Switzerland hedgehog </a:t>
            </a:r>
          </a:p>
          <a:p>
            <a:pPr algn="ctr"/>
            <a:r>
              <a:rPr lang="en-US" dirty="0" smtClean="0"/>
              <a:t>postage stamp, 1965</a:t>
            </a:r>
            <a:endParaRPr lang="en-US" dirty="0"/>
          </a:p>
        </p:txBody>
      </p:sp>
      <p:pic>
        <p:nvPicPr>
          <p:cNvPr id="4" name="Content Placeholder 3" descr="Swiss Hedgehog.jpe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90"/>
          <a:stretch/>
        </p:blipFill>
        <p:spPr>
          <a:xfrm>
            <a:off x="457200" y="753323"/>
            <a:ext cx="3915698" cy="4774362"/>
          </a:xfrm>
        </p:spPr>
      </p:pic>
      <p:sp>
        <p:nvSpPr>
          <p:cNvPr id="6" name="TextBox 5"/>
          <p:cNvSpPr txBox="1"/>
          <p:nvPr/>
        </p:nvSpPr>
        <p:spPr>
          <a:xfrm>
            <a:off x="4667509" y="753323"/>
            <a:ext cx="42339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Switzerland’s Cold War-Era</a:t>
            </a:r>
          </a:p>
          <a:p>
            <a:pPr algn="ctr"/>
            <a:r>
              <a:rPr lang="en-US" sz="2600" dirty="0" smtClean="0"/>
              <a:t>“Total Defense”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4667510" y="1734081"/>
            <a:ext cx="41488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Integrated civil resistance and nonviolent action into a military and non-military anti-invasion framework. </a:t>
            </a:r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Used “hedgehog” as metaphor – prickly and notoriously hard to swallow.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3026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68684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Rogue scientists hack NASA to save climate data</a:t>
            </a:r>
          </a:p>
          <a:p>
            <a:pPr algn="ctr"/>
            <a:r>
              <a:rPr lang="en-US" dirty="0" smtClean="0"/>
              <a:t> from Trump Administration, 2016.</a:t>
            </a:r>
            <a:endParaRPr lang="en-US" dirty="0"/>
          </a:p>
        </p:txBody>
      </p:sp>
      <p:pic>
        <p:nvPicPr>
          <p:cNvPr id="7" name="Content Placeholder 6" descr="RogueClimate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6" b="13266"/>
          <a:stretch>
            <a:fillRect/>
          </a:stretch>
        </p:blipFill>
        <p:spPr>
          <a:xfrm>
            <a:off x="457200" y="73578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3140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68684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Syrian </a:t>
            </a:r>
            <a:r>
              <a:rPr lang="en-US" dirty="0" err="1" smtClean="0"/>
              <a:t>seedbank</a:t>
            </a:r>
            <a:r>
              <a:rPr lang="en-US" dirty="0" smtClean="0"/>
              <a:t> saved from war by citizen action is now replanting Syrian fields destroyed by war. </a:t>
            </a:r>
            <a:endParaRPr lang="en-US" dirty="0"/>
          </a:p>
        </p:txBody>
      </p:sp>
      <p:pic>
        <p:nvPicPr>
          <p:cNvPr id="3" name="Content Placeholder 2" descr="Syrian seedban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b="1090"/>
          <a:stretch>
            <a:fillRect/>
          </a:stretch>
        </p:blipFill>
        <p:spPr>
          <a:xfrm>
            <a:off x="457200" y="68286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7782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Civilian-Based Defense Plans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90" y="1685834"/>
            <a:ext cx="7708566" cy="4312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should include: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D0D0D"/>
              </a:solidFill>
              <a:latin typeface="+mn-lt"/>
            </a:endParaRP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WHO will resist?</a:t>
            </a:r>
            <a:endParaRPr lang="en-US" dirty="0">
              <a:solidFill>
                <a:srgbClr val="0D0D0D"/>
              </a:solidFill>
              <a:latin typeface="+mn-lt"/>
            </a:endParaRP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WHAT will they do?</a:t>
            </a:r>
          </a:p>
          <a:p>
            <a:pPr lvl="0"/>
            <a:r>
              <a:rPr lang="en-US" sz="2600" dirty="0">
                <a:solidFill>
                  <a:srgbClr val="0D0D0D"/>
                </a:solidFill>
                <a:latin typeface="Palatino Linotype"/>
              </a:rPr>
              <a:t>WHERE will these struggles occur</a:t>
            </a:r>
            <a:r>
              <a:rPr lang="en-US" sz="2600" dirty="0" smtClean="0">
                <a:solidFill>
                  <a:srgbClr val="0D0D0D"/>
                </a:solidFill>
                <a:latin typeface="Palatino Linotype"/>
              </a:rPr>
              <a:t>?</a:t>
            </a:r>
            <a:endParaRPr lang="en-US" dirty="0">
              <a:solidFill>
                <a:srgbClr val="0D0D0D"/>
              </a:solidFill>
              <a:latin typeface="+mn-lt"/>
            </a:endParaRP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WHEN will they take action? (before/during/after events)</a:t>
            </a: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WHY will these actions succeed? (Strategy)</a:t>
            </a:r>
            <a:endParaRPr lang="en-US" dirty="0">
              <a:solidFill>
                <a:srgbClr val="0D0D0D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>
              <a:solidFill>
                <a:srgbClr val="0D0D0D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D0D0D"/>
                </a:solidFill>
                <a:latin typeface="+mn-lt"/>
              </a:rPr>
              <a:t>PLUS:</a:t>
            </a: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HOW will they know what to do? (Training)</a:t>
            </a: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HOW are people prepared? (Drills, trainings, prep.)</a:t>
            </a:r>
            <a:endParaRPr lang="en-US" dirty="0">
              <a:solidFill>
                <a:srgbClr val="0D0D0D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00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2231" y="6139123"/>
            <a:ext cx="689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Khudai</a:t>
            </a:r>
            <a:r>
              <a:rPr lang="en-US" dirty="0" smtClean="0"/>
              <a:t> </a:t>
            </a:r>
            <a:r>
              <a:rPr lang="en-US" dirty="0" err="1" smtClean="0"/>
              <a:t>Khidmatgar</a:t>
            </a:r>
            <a:r>
              <a:rPr lang="en-US" dirty="0" smtClean="0"/>
              <a:t> – Servants of God,</a:t>
            </a:r>
          </a:p>
          <a:p>
            <a:pPr algn="ctr"/>
            <a:r>
              <a:rPr lang="en-US" dirty="0" smtClean="0"/>
              <a:t> Northwest Province, India, 1930s</a:t>
            </a:r>
            <a:endParaRPr lang="en-US" dirty="0"/>
          </a:p>
        </p:txBody>
      </p:sp>
      <p:pic>
        <p:nvPicPr>
          <p:cNvPr id="3" name="Content Placeholder 2" descr="Nv-army-gray_BG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9907"/>
          <a:stretch/>
        </p:blipFill>
        <p:spPr>
          <a:xfrm>
            <a:off x="457200" y="352822"/>
            <a:ext cx="8229600" cy="5627529"/>
          </a:xfrm>
        </p:spPr>
      </p:pic>
    </p:spTree>
    <p:extLst>
      <p:ext uri="{BB962C8B-B14F-4D97-AF65-F5344CB8AC3E}">
        <p14:creationId xmlns:p14="http://schemas.microsoft.com/office/powerpoint/2010/main" val="245611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336"/>
            <a:ext cx="8229600" cy="1600200"/>
          </a:xfrm>
        </p:spPr>
        <p:txBody>
          <a:bodyPr/>
          <a:lstStyle/>
          <a:p>
            <a:r>
              <a:rPr lang="en-US" dirty="0" smtClean="0"/>
              <a:t>Northern </a:t>
            </a:r>
            <a:r>
              <a:rPr lang="en-US" dirty="0" smtClean="0"/>
              <a:t>Wisconsin</a:t>
            </a:r>
            <a:br>
              <a:rPr lang="en-US" dirty="0" smtClean="0"/>
            </a:br>
            <a:r>
              <a:rPr lang="en-US" dirty="0" smtClean="0"/>
              <a:t>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90" y="1829536"/>
            <a:ext cx="7708566" cy="4312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solidFill>
                <a:srgbClr val="0D0D0D"/>
              </a:solidFill>
              <a:latin typeface="+mn-lt"/>
            </a:endParaRPr>
          </a:p>
          <a:p>
            <a:r>
              <a:rPr lang="en-US" dirty="0" err="1" smtClean="0">
                <a:solidFill>
                  <a:srgbClr val="0D0D0D"/>
                </a:solidFill>
                <a:latin typeface="+mn-lt"/>
              </a:rPr>
              <a:t>Anishinabe</a:t>
            </a:r>
            <a:r>
              <a:rPr lang="en-US" dirty="0" smtClean="0">
                <a:solidFill>
                  <a:srgbClr val="0D0D0D"/>
                </a:solidFill>
                <a:latin typeface="+mn-lt"/>
              </a:rPr>
              <a:t> Treaty Rights, 1986-1994</a:t>
            </a:r>
            <a:endParaRPr lang="en-US" dirty="0">
              <a:solidFill>
                <a:srgbClr val="0D0D0D"/>
              </a:solidFill>
              <a:latin typeface="+mn-lt"/>
            </a:endParaRP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Crandon Mine, 1980-2003</a:t>
            </a:r>
            <a:endParaRPr lang="en-US" dirty="0">
              <a:solidFill>
                <a:srgbClr val="0D0D0D"/>
              </a:solidFill>
              <a:latin typeface="+mn-lt"/>
            </a:endParaRP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Sulfuric </a:t>
            </a:r>
            <a:r>
              <a:rPr lang="en-US" dirty="0">
                <a:solidFill>
                  <a:srgbClr val="0D0D0D"/>
                </a:solidFill>
                <a:latin typeface="+mn-lt"/>
              </a:rPr>
              <a:t>a</a:t>
            </a:r>
            <a:r>
              <a:rPr lang="en-US" dirty="0" smtClean="0">
                <a:solidFill>
                  <a:srgbClr val="0D0D0D"/>
                </a:solidFill>
                <a:latin typeface="+mn-lt"/>
              </a:rPr>
              <a:t>cid trains, 1996</a:t>
            </a: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ELF naval base, 1969-2004</a:t>
            </a:r>
            <a:endParaRPr lang="en-US" dirty="0">
              <a:solidFill>
                <a:srgbClr val="0D0D0D"/>
              </a:solidFill>
              <a:latin typeface="+mn-lt"/>
            </a:endParaRP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Iron Mine, 2013-2015</a:t>
            </a:r>
          </a:p>
          <a:p>
            <a:pPr marL="0" indent="0">
              <a:buNone/>
            </a:pPr>
            <a:endParaRPr lang="en-US" dirty="0" smtClean="0">
              <a:solidFill>
                <a:srgbClr val="0D0D0D"/>
              </a:solidFill>
              <a:latin typeface="+mn-lt"/>
            </a:endParaRP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Currently working on a CAFO and Enbridge Line 3</a:t>
            </a:r>
            <a:endParaRPr lang="en-US" dirty="0">
              <a:solidFill>
                <a:srgbClr val="0D0D0D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40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258"/>
            <a:ext cx="8229600" cy="1600200"/>
          </a:xfrm>
        </p:spPr>
        <p:txBody>
          <a:bodyPr/>
          <a:lstStyle/>
          <a:p>
            <a:r>
              <a:rPr lang="en-US" sz="4800" dirty="0" smtClean="0"/>
              <a:t>Effectiveness of CBD</a:t>
            </a:r>
            <a:br>
              <a:rPr lang="en-US" sz="4800" dirty="0" smtClean="0"/>
            </a:br>
            <a:r>
              <a:rPr lang="en-US" sz="4800" dirty="0" smtClean="0"/>
              <a:t>based on 7 factors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358" y="1617840"/>
            <a:ext cx="7867325" cy="4609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solidFill>
                <a:srgbClr val="0D0D0D"/>
              </a:solidFill>
              <a:latin typeface="+mn-lt"/>
            </a:endParaRP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Willingness to defend against attack</a:t>
            </a: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Strength, number, and independence of society’s institutions and organizations</a:t>
            </a:r>
          </a:p>
          <a:p>
            <a:r>
              <a:rPr lang="en-US" dirty="0">
                <a:solidFill>
                  <a:srgbClr val="0D0D0D"/>
                </a:solidFill>
                <a:latin typeface="+mn-lt"/>
              </a:rPr>
              <a:t>A</a:t>
            </a:r>
            <a:r>
              <a:rPr lang="en-US" dirty="0" smtClean="0">
                <a:solidFill>
                  <a:srgbClr val="0D0D0D"/>
                </a:solidFill>
                <a:latin typeface="+mn-lt"/>
              </a:rPr>
              <a:t>bility to work together to defend society</a:t>
            </a: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Ability to deny attackers needed resources/objectives</a:t>
            </a: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Skill in using nonviolent struggle effectively, including withstanding repression.</a:t>
            </a: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Strategic ability of defenders</a:t>
            </a:r>
          </a:p>
          <a:p>
            <a:r>
              <a:rPr lang="en-US" dirty="0" smtClean="0">
                <a:solidFill>
                  <a:srgbClr val="0D0D0D"/>
                </a:solidFill>
                <a:latin typeface="+mn-lt"/>
              </a:rPr>
              <a:t>Ability to weaken attackers both locally and internationally</a:t>
            </a:r>
          </a:p>
          <a:p>
            <a:endParaRPr lang="en-US" dirty="0" smtClean="0">
              <a:solidFill>
                <a:srgbClr val="0D0D0D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3042" y="6350816"/>
            <a:ext cx="571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Adapted from Gene Sharp, “Civilian-Based Defense”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6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705"/>
            <a:ext cx="8229600" cy="1600200"/>
          </a:xfrm>
        </p:spPr>
        <p:txBody>
          <a:bodyPr/>
          <a:lstStyle/>
          <a:p>
            <a:r>
              <a:rPr lang="en-US" dirty="0" smtClean="0"/>
              <a:t>Civilian-Based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90" y="1656800"/>
            <a:ext cx="7708566" cy="4312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solidFill>
                <a:srgbClr val="0D0D0D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0D0D0D"/>
                </a:solidFill>
                <a:latin typeface="+mn-lt"/>
              </a:rPr>
              <a:t>(aka social </a:t>
            </a:r>
            <a:r>
              <a:rPr lang="en-US" sz="2200" dirty="0" smtClean="0">
                <a:solidFill>
                  <a:srgbClr val="0D0D0D"/>
                </a:solidFill>
                <a:latin typeface="+mn-lt"/>
              </a:rPr>
              <a:t>defense and </a:t>
            </a:r>
            <a:r>
              <a:rPr lang="en-US" sz="2200" dirty="0">
                <a:solidFill>
                  <a:srgbClr val="0D0D0D"/>
                </a:solidFill>
                <a:latin typeface="+mn-lt"/>
              </a:rPr>
              <a:t>civil </a:t>
            </a:r>
            <a:r>
              <a:rPr lang="en-US" sz="2200" dirty="0" smtClean="0">
                <a:solidFill>
                  <a:srgbClr val="0D0D0D"/>
                </a:solidFill>
                <a:latin typeface="+mn-lt"/>
              </a:rPr>
              <a:t>defense)</a:t>
            </a:r>
            <a:endParaRPr lang="en-US" sz="2200" dirty="0" smtClean="0">
              <a:solidFill>
                <a:srgbClr val="0D0D0D"/>
              </a:solidFill>
              <a:latin typeface="+mn-lt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D0D0D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D0D0D"/>
                </a:solidFill>
                <a:latin typeface="+mn-lt"/>
              </a:rPr>
              <a:t>Nonviolent, unarmed defense used by civilians to protect </a:t>
            </a:r>
            <a:r>
              <a:rPr lang="en-US" sz="2800" dirty="0">
                <a:solidFill>
                  <a:srgbClr val="0D0D0D"/>
                </a:solidFill>
                <a:latin typeface="+mn-lt"/>
              </a:rPr>
              <a:t>citizens</a:t>
            </a:r>
            <a:r>
              <a:rPr lang="en-US" sz="2800" dirty="0" smtClean="0">
                <a:solidFill>
                  <a:srgbClr val="0D0D0D"/>
                </a:solidFill>
                <a:latin typeface="+mn-lt"/>
              </a:rPr>
              <a:t>, society, organizations or government bodies; land/water, resources, or communities </a:t>
            </a:r>
            <a:r>
              <a:rPr lang="en-US" sz="2800" dirty="0">
                <a:solidFill>
                  <a:srgbClr val="0D0D0D"/>
                </a:solidFill>
                <a:latin typeface="+mn-lt"/>
              </a:rPr>
              <a:t>from threats both foreign and domestic.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Civilian-Based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262" y="1826964"/>
            <a:ext cx="6385584" cy="4312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D0D0D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0D0D0D"/>
                </a:solidFill>
                <a:latin typeface="+mn-lt"/>
              </a:rPr>
              <a:t>s strengthened and supported by: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D0D0D"/>
              </a:solidFill>
              <a:latin typeface="+mn-lt"/>
            </a:endParaRPr>
          </a:p>
          <a:p>
            <a:r>
              <a:rPr lang="en-US" sz="2600" dirty="0">
                <a:solidFill>
                  <a:srgbClr val="0D0D0D"/>
                </a:solidFill>
                <a:latin typeface="+mn-lt"/>
              </a:rPr>
              <a:t>b</a:t>
            </a:r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uilding self-sufficiency</a:t>
            </a:r>
            <a:endParaRPr lang="en-US" sz="2600" dirty="0">
              <a:solidFill>
                <a:srgbClr val="0D0D0D"/>
              </a:solidFill>
              <a:latin typeface="+mn-lt"/>
            </a:endParaRPr>
          </a:p>
          <a:p>
            <a:r>
              <a:rPr lang="en-US" sz="2600" dirty="0">
                <a:solidFill>
                  <a:srgbClr val="0D0D0D"/>
                </a:solidFill>
                <a:latin typeface="+mn-lt"/>
              </a:rPr>
              <a:t>d</a:t>
            </a:r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ecentralizing industry</a:t>
            </a:r>
            <a:endParaRPr lang="en-US" sz="2600" dirty="0">
              <a:solidFill>
                <a:srgbClr val="0D0D0D"/>
              </a:solidFill>
              <a:latin typeface="+mn-lt"/>
            </a:endParaRPr>
          </a:p>
          <a:p>
            <a:r>
              <a:rPr lang="en-US" sz="2600" dirty="0">
                <a:solidFill>
                  <a:srgbClr val="0D0D0D"/>
                </a:solidFill>
                <a:latin typeface="+mn-lt"/>
              </a:rPr>
              <a:t>i</a:t>
            </a:r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ncreasing resiliency</a:t>
            </a:r>
          </a:p>
          <a:p>
            <a:r>
              <a:rPr lang="en-US" sz="2600" dirty="0">
                <a:solidFill>
                  <a:srgbClr val="0D0D0D"/>
                </a:solidFill>
                <a:latin typeface="+mn-lt"/>
              </a:rPr>
              <a:t>s</a:t>
            </a:r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ocial movements</a:t>
            </a:r>
            <a:endParaRPr lang="en-US" sz="2600" dirty="0">
              <a:solidFill>
                <a:srgbClr val="0D0D0D"/>
              </a:solidFill>
              <a:latin typeface="+mn-lt"/>
            </a:endParaRPr>
          </a:p>
          <a:p>
            <a:r>
              <a:rPr lang="en-US" sz="2600" dirty="0">
                <a:solidFill>
                  <a:srgbClr val="0D0D0D"/>
                </a:solidFill>
                <a:latin typeface="+mn-lt"/>
              </a:rPr>
              <a:t>p</a:t>
            </a:r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eacebuilding, diplomacy, peace-based foreign policy, and best practices for peace</a:t>
            </a:r>
            <a:endParaRPr lang="en-US" sz="2600" dirty="0">
              <a:solidFill>
                <a:srgbClr val="0D0D0D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70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World Beyond War’s Global Security System, pgs. 101-102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“Civilian-Based Defense” by Gene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Sharp</a:t>
            </a:r>
          </a:p>
          <a:p>
            <a:pPr marL="0" indent="0">
              <a:buNone/>
            </a:pP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“Social Defense” by Brian Martin and Jorgen Johansen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7198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68684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from “The Bentley Effect” documentary on anti-gas and coal seam mining campaign in Northern Rivers, Australia.</a:t>
            </a:r>
            <a:endParaRPr lang="en-US" dirty="0"/>
          </a:p>
        </p:txBody>
      </p:sp>
      <p:pic>
        <p:nvPicPr>
          <p:cNvPr id="4" name="Content Placeholder 3" descr="Screen Shot 2019-11-07 at 8.56.04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" b="1025"/>
          <a:stretch>
            <a:fillRect/>
          </a:stretch>
        </p:blipFill>
        <p:spPr>
          <a:xfrm>
            <a:off x="457200" y="77106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3490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705"/>
            <a:ext cx="8229600" cy="1600200"/>
          </a:xfrm>
        </p:spPr>
        <p:txBody>
          <a:bodyPr/>
          <a:lstStyle/>
          <a:p>
            <a:r>
              <a:rPr lang="en-US" dirty="0" smtClean="0"/>
              <a:t>Civilian-Based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23" y="2044905"/>
            <a:ext cx="8686800" cy="431216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solidFill>
                <a:srgbClr val="0D0D0D"/>
              </a:solidFill>
              <a:latin typeface="+mn-lt"/>
              <a:ea typeface="ＭＳ 明朝"/>
              <a:cs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D0D0D"/>
                </a:solidFill>
                <a:latin typeface="+mn-lt"/>
                <a:ea typeface="ＭＳ 明朝"/>
                <a:cs typeface="Times New Roman"/>
              </a:rPr>
              <a:t>draws </a:t>
            </a:r>
            <a:r>
              <a:rPr lang="en-US" sz="2800" dirty="0">
                <a:solidFill>
                  <a:srgbClr val="0D0D0D"/>
                </a:solidFill>
                <a:latin typeface="+mn-lt"/>
                <a:ea typeface="ＭＳ 明朝"/>
                <a:cs typeface="Times New Roman"/>
              </a:rPr>
              <a:t>upon the notion that </a:t>
            </a:r>
            <a:endParaRPr lang="en-US" sz="2800" dirty="0" smtClean="0">
              <a:solidFill>
                <a:srgbClr val="0D0D0D"/>
              </a:solidFill>
              <a:latin typeface="+mn-lt"/>
              <a:ea typeface="ＭＳ 明朝"/>
              <a:cs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D0D0D"/>
                </a:solidFill>
                <a:latin typeface="+mn-lt"/>
                <a:ea typeface="ＭＳ 明朝"/>
                <a:cs typeface="Times New Roman"/>
              </a:rPr>
              <a:t>"</a:t>
            </a:r>
            <a:r>
              <a:rPr lang="en-US" sz="2800" dirty="0">
                <a:solidFill>
                  <a:srgbClr val="0D0D0D"/>
                </a:solidFill>
                <a:latin typeface="+mn-lt"/>
                <a:ea typeface="ＭＳ 明朝"/>
                <a:cs typeface="Times New Roman"/>
              </a:rPr>
              <a:t>governments rule by the consent of the governed". </a:t>
            </a:r>
            <a:endParaRPr lang="en-US" sz="2800" dirty="0" smtClean="0">
              <a:solidFill>
                <a:srgbClr val="0D0D0D"/>
              </a:solidFill>
              <a:latin typeface="+mn-lt"/>
              <a:ea typeface="ＭＳ 明朝"/>
              <a:cs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D0D0D"/>
              </a:solidFill>
              <a:latin typeface="+mn-lt"/>
              <a:ea typeface="ＭＳ 明朝"/>
              <a:cs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D0D0D"/>
                </a:solidFill>
                <a:latin typeface="+mn-lt"/>
                <a:ea typeface="ＭＳ 明朝"/>
                <a:cs typeface="Times New Roman"/>
              </a:rPr>
              <a:t>If </a:t>
            </a:r>
            <a:r>
              <a:rPr lang="en-US" sz="2800" dirty="0">
                <a:solidFill>
                  <a:srgbClr val="0D0D0D"/>
                </a:solidFill>
                <a:latin typeface="+mn-lt"/>
                <a:ea typeface="ＭＳ 明朝"/>
                <a:cs typeface="Times New Roman"/>
              </a:rPr>
              <a:t>you withhold or refuse consent and cooperation, </a:t>
            </a:r>
            <a:r>
              <a:rPr lang="en-US" sz="2800" dirty="0" smtClean="0">
                <a:solidFill>
                  <a:srgbClr val="0D0D0D"/>
                </a:solidFill>
                <a:latin typeface="+mn-lt"/>
                <a:ea typeface="ＭＳ 明朝"/>
                <a:cs typeface="Times New Roman"/>
              </a:rPr>
              <a:t>those who seek to rule you cannot do so. </a:t>
            </a:r>
            <a:endParaRPr lang="en-US" sz="2800" dirty="0">
              <a:solidFill>
                <a:srgbClr val="0D0D0D"/>
              </a:solidFill>
              <a:effectLst/>
              <a:latin typeface="+mn-lt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472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0740" y="5962711"/>
            <a:ext cx="543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Demonstration in Berlin against the </a:t>
            </a:r>
            <a:r>
              <a:rPr lang="en-US" dirty="0" err="1" smtClean="0"/>
              <a:t>Kapp</a:t>
            </a:r>
            <a:r>
              <a:rPr lang="en-US" dirty="0" smtClean="0"/>
              <a:t> Putsch. </a:t>
            </a:r>
          </a:p>
          <a:p>
            <a:r>
              <a:rPr lang="en-US" dirty="0" smtClean="0"/>
              <a:t>Caption reads: “A quarter of a million participants”. </a:t>
            </a:r>
            <a:endParaRPr lang="en-US" dirty="0"/>
          </a:p>
        </p:txBody>
      </p:sp>
      <p:pic>
        <p:nvPicPr>
          <p:cNvPr id="4" name="Content Placeholder 3" descr="Kapp_demo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-157"/>
          <a:stretch/>
        </p:blipFill>
        <p:spPr>
          <a:xfrm>
            <a:off x="457200" y="599800"/>
            <a:ext cx="8229600" cy="5204142"/>
          </a:xfrm>
        </p:spPr>
      </p:pic>
    </p:spTree>
    <p:extLst>
      <p:ext uri="{BB962C8B-B14F-4D97-AF65-F5344CB8AC3E}">
        <p14:creationId xmlns:p14="http://schemas.microsoft.com/office/powerpoint/2010/main" val="199732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705"/>
            <a:ext cx="8229600" cy="1600200"/>
          </a:xfrm>
        </p:spPr>
        <p:txBody>
          <a:bodyPr/>
          <a:lstStyle/>
          <a:p>
            <a:r>
              <a:rPr lang="en-US" dirty="0" smtClean="0"/>
              <a:t>Civilian-Based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23" y="2044905"/>
            <a:ext cx="8686800" cy="431216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solidFill>
                <a:srgbClr val="0D0D0D"/>
              </a:solidFill>
              <a:latin typeface="+mn-lt"/>
              <a:ea typeface="ＭＳ 明朝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D0D0D"/>
                </a:solidFill>
                <a:latin typeface="+mn-lt"/>
                <a:ea typeface="ＭＳ 明朝"/>
                <a:cs typeface="Times New Roman"/>
              </a:rPr>
              <a:t>Is marked by </a:t>
            </a:r>
            <a:r>
              <a:rPr lang="en-US" sz="2800" b="1" dirty="0" smtClean="0">
                <a:solidFill>
                  <a:srgbClr val="0D0D0D"/>
                </a:solidFill>
                <a:latin typeface="+mn-lt"/>
                <a:ea typeface="ＭＳ 明朝"/>
                <a:cs typeface="Times New Roman"/>
              </a:rPr>
              <a:t>planning, preparation, and training</a:t>
            </a:r>
            <a:r>
              <a:rPr lang="en-US" sz="2800" dirty="0" smtClean="0">
                <a:solidFill>
                  <a:srgbClr val="0D0D0D"/>
                </a:solidFill>
                <a:latin typeface="+mn-lt"/>
                <a:ea typeface="ＭＳ 明朝"/>
                <a:cs typeface="Times New Roman"/>
              </a:rPr>
              <a:t>.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0D0D0D"/>
              </a:solidFill>
              <a:effectLst/>
              <a:latin typeface="+mn-lt"/>
              <a:ea typeface="ＭＳ 明朝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D0D0D"/>
                </a:solidFill>
                <a:latin typeface="+mn-lt"/>
                <a:ea typeface="ＭＳ 明朝"/>
                <a:cs typeface="Times New Roman"/>
              </a:rPr>
              <a:t>Is a plan of defense, not an ad hoc struggle.</a:t>
            </a:r>
          </a:p>
          <a:p>
            <a:pPr>
              <a:spcBef>
                <a:spcPts val="0"/>
              </a:spcBef>
            </a:pPr>
            <a:endParaRPr lang="en-US" sz="2800" dirty="0" smtClean="0">
              <a:solidFill>
                <a:srgbClr val="0D0D0D"/>
              </a:solidFill>
              <a:latin typeface="+mn-lt"/>
              <a:ea typeface="ＭＳ 明朝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D0D0D"/>
                </a:solidFill>
                <a:latin typeface="+mn-lt"/>
                <a:ea typeface="ＭＳ 明朝"/>
                <a:cs typeface="Times New Roman"/>
              </a:rPr>
              <a:t>Ideally, can work as a deterrent.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rgbClr val="0D0D0D"/>
              </a:solidFill>
              <a:effectLst/>
              <a:latin typeface="+mn-lt"/>
              <a:ea typeface="ＭＳ 明朝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D0D0D"/>
                </a:solidFill>
                <a:latin typeface="+mn-lt"/>
                <a:ea typeface="ＭＳ 明朝"/>
                <a:cs typeface="Times New Roman"/>
              </a:rPr>
              <a:t>Can thwart invasions, coups, occupations and defend people and the earth against harm.</a:t>
            </a:r>
            <a:endParaRPr lang="en-US" sz="2800" dirty="0">
              <a:solidFill>
                <a:srgbClr val="0D0D0D"/>
              </a:solidFill>
              <a:effectLst/>
              <a:latin typeface="+mn-lt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604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Civilian-Based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90" y="1685834"/>
            <a:ext cx="7708566" cy="4312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D0D0D"/>
                </a:solidFill>
                <a:latin typeface="+mn-lt"/>
              </a:rPr>
              <a:t>thwarts threats by demonstrating (in advance or in action) that the populace is prepared to: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D0D0D"/>
              </a:solidFill>
              <a:latin typeface="+mn-lt"/>
            </a:endParaRPr>
          </a:p>
          <a:p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deny </a:t>
            </a:r>
            <a:r>
              <a:rPr lang="en-US" sz="2600" dirty="0">
                <a:solidFill>
                  <a:srgbClr val="0D0D0D"/>
                </a:solidFill>
                <a:latin typeface="+mn-lt"/>
              </a:rPr>
              <a:t>aggressors their objectives</a:t>
            </a:r>
          </a:p>
          <a:p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mobilize </a:t>
            </a:r>
            <a:r>
              <a:rPr lang="en-US" sz="2600" dirty="0">
                <a:solidFill>
                  <a:srgbClr val="0D0D0D"/>
                </a:solidFill>
                <a:latin typeface="+mn-lt"/>
              </a:rPr>
              <a:t>widespread defiance</a:t>
            </a:r>
          </a:p>
          <a:p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cause </a:t>
            </a:r>
            <a:r>
              <a:rPr lang="en-US" sz="2600" dirty="0">
                <a:solidFill>
                  <a:srgbClr val="0D0D0D"/>
                </a:solidFill>
                <a:latin typeface="+mn-lt"/>
              </a:rPr>
              <a:t>maximum </a:t>
            </a:r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local and international </a:t>
            </a:r>
            <a:r>
              <a:rPr lang="en-US" sz="2600" dirty="0">
                <a:solidFill>
                  <a:srgbClr val="0D0D0D"/>
                </a:solidFill>
                <a:latin typeface="+mn-lt"/>
              </a:rPr>
              <a:t>problems for </a:t>
            </a:r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aggressors</a:t>
            </a:r>
            <a:endParaRPr lang="en-US" sz="2600" dirty="0">
              <a:solidFill>
                <a:srgbClr val="0D0D0D"/>
              </a:solidFill>
              <a:latin typeface="+mn-lt"/>
            </a:endParaRPr>
          </a:p>
          <a:p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subvert </a:t>
            </a:r>
            <a:r>
              <a:rPr lang="en-US" sz="2600" dirty="0">
                <a:solidFill>
                  <a:srgbClr val="0D0D0D"/>
                </a:solidFill>
                <a:latin typeface="+mn-lt"/>
              </a:rPr>
              <a:t>reliability of troops and </a:t>
            </a:r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functionaries</a:t>
            </a:r>
            <a:endParaRPr lang="en-US" sz="2600" dirty="0">
              <a:solidFill>
                <a:srgbClr val="0D0D0D"/>
              </a:solidFill>
              <a:latin typeface="+mn-lt"/>
            </a:endParaRPr>
          </a:p>
          <a:p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deter </a:t>
            </a:r>
            <a:r>
              <a:rPr lang="en-US" sz="2600" dirty="0">
                <a:solidFill>
                  <a:srgbClr val="0D0D0D"/>
                </a:solidFill>
                <a:latin typeface="+mn-lt"/>
              </a:rPr>
              <a:t>and defeat </a:t>
            </a:r>
            <a:r>
              <a:rPr lang="en-US" sz="2600" dirty="0" smtClean="0">
                <a:solidFill>
                  <a:srgbClr val="0D0D0D"/>
                </a:solidFill>
                <a:latin typeface="+mn-lt"/>
              </a:rPr>
              <a:t>aggressors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53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11-06 at 1.38.3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" b="6958"/>
          <a:stretch>
            <a:fillRect/>
          </a:stretch>
        </p:blipFill>
        <p:spPr>
          <a:xfrm>
            <a:off x="457200" y="665219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711056" y="5593380"/>
            <a:ext cx="557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Shipyard Inspection, Denmark, 1940s </a:t>
            </a:r>
            <a:endParaRPr lang="en-US" dirty="0" smtClean="0"/>
          </a:p>
          <a:p>
            <a:pPr algn="ctr"/>
            <a:r>
              <a:rPr lang="en-US" dirty="0" smtClean="0"/>
              <a:t>Photo from “A Force More Powerful” documentary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4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45" y="2132008"/>
            <a:ext cx="7338133" cy="39894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Intentions of aggressors, type of struggle (invasion, coup, corporate assault, etc.)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Civil resistance (aka nonviolent struggle)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Military strategy (or strategies of aggressors)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Current best practices for conflict transformation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455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2212</TotalTime>
  <Words>874</Words>
  <Application>Microsoft Macintosh PowerPoint</Application>
  <PresentationFormat>On-screen Show (4:3)</PresentationFormat>
  <Paragraphs>125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Civilian-Based Defense</vt:lpstr>
      <vt:lpstr>Civilian-Based Defense</vt:lpstr>
      <vt:lpstr>PowerPoint Presentation</vt:lpstr>
      <vt:lpstr>Civilian-Based Defense</vt:lpstr>
      <vt:lpstr>PowerPoint Presentation</vt:lpstr>
      <vt:lpstr>Civilian-Based Defense</vt:lpstr>
      <vt:lpstr>Civilian-Based Defense</vt:lpstr>
      <vt:lpstr>PowerPoint Presentation</vt:lpstr>
      <vt:lpstr>Knowledge:</vt:lpstr>
      <vt:lpstr>PowerPoint Presentation</vt:lpstr>
      <vt:lpstr>Czech 10 Commandments</vt:lpstr>
      <vt:lpstr>PowerPoint Presentation</vt:lpstr>
      <vt:lpstr>PowerPoint Presentation</vt:lpstr>
      <vt:lpstr>PowerPoint Presentation</vt:lpstr>
      <vt:lpstr>PowerPoint Presentation</vt:lpstr>
      <vt:lpstr>Civilian-Based Defense Plans</vt:lpstr>
      <vt:lpstr>PowerPoint Presentation</vt:lpstr>
      <vt:lpstr>Northern Wisconsin Campaigns</vt:lpstr>
      <vt:lpstr>Effectiveness of CBD based on 7 factors</vt:lpstr>
      <vt:lpstr>Civilian-Based Defense</vt:lpstr>
      <vt:lpstr>Further Readings:</vt:lpstr>
    </vt:vector>
  </TitlesOfParts>
  <Company>Rising Sun Dance &amp; Theater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Civilian Based Defense</dc:title>
  <dc:creator>Rivera Cook</dc:creator>
  <cp:lastModifiedBy>Rivera Cook</cp:lastModifiedBy>
  <cp:revision>30</cp:revision>
  <dcterms:created xsi:type="dcterms:W3CDTF">2019-11-06T20:46:34Z</dcterms:created>
  <dcterms:modified xsi:type="dcterms:W3CDTF">2019-11-08T16:23:38Z</dcterms:modified>
</cp:coreProperties>
</file>