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layfair Display"/>
      <p:regular r:id="rId25"/>
      <p:bold r:id="rId26"/>
      <p:italic r:id="rId27"/>
      <p:boldItalic r:id="rId28"/>
    </p:embeddedFont>
    <p:embeddedFont>
      <p:font typeface="Montserrat"/>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orldbeyondwar.org/wp-content/uploads/2018/10/Quiz-BEYOND-War.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lobalsecurity.worldbeyondwar.org/debunking-myth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6d738586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6d738586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*War doesn’t benefit its victims: Majority of deaths = civilians. Scholars at both Carnegie Endowment for Peace and RAND Corporation have found that wars aimed at nation-building have an extremely low to nonexistent success rate in creating stable democracies.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2"/>
                </a:solidFill>
              </a:rPr>
              <a:t>	 	 	 	</a:t>
            </a:r>
            <a:endParaRPr>
              <a:solidFill>
                <a:schemeClr val="dk2"/>
              </a:solidFill>
            </a:endParaRPr>
          </a:p>
          <a:p>
            <a:pPr indent="0" lvl="0" marL="0" rtl="0" algn="l">
              <a:spcBef>
                <a:spcPts val="0"/>
              </a:spcBef>
              <a:spcAft>
                <a:spcPts val="0"/>
              </a:spcAft>
              <a:buNone/>
            </a:pPr>
            <a:r>
              <a:rPr lang="en"/>
              <a:t>During the Iraq War, polls found that a majority in the U.S. believed Iraqis were better off as the result of a war and that Iraqis were grateful for the war. A majority of Iraqis, in contrast, believed they were worse off.</a:t>
            </a:r>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Aftermath: The most deadly weapons left behind by war are landmines and cluster bombs. A 1993 U.S. State Department report called landmines “perhaps the most toxic and widespread pollution facing mankind.” Millions of hectares in Europe, North Africa, and Asia are under interdiction because of tens of millions of landmines and cluster bombs left behind by war. In Libya, ⅓ of its land mass is considered contaminated by landmines and unexploded munitions from World War II.</a:t>
            </a:r>
            <a:endParaRPr sz="12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
            </a:r>
            <a:r>
              <a:rPr b="1" lang="en" sz="1200">
                <a:latin typeface="Times New Roman"/>
                <a:ea typeface="Times New Roman"/>
                <a:cs typeface="Times New Roman"/>
                <a:sym typeface="Times New Roman"/>
              </a:rPr>
              <a:t>War does not bring stability</a:t>
            </a:r>
            <a:r>
              <a:rPr lang="en" sz="1200">
                <a:latin typeface="Times New Roman"/>
                <a:ea typeface="Times New Roman"/>
                <a:cs typeface="Times New Roman"/>
                <a:sym typeface="Times New Roman"/>
              </a:rPr>
              <a:t>: Making war creates resentment, new enemies, distrust, and further wars. Preparation for war makes other nations feel they must also prepare and so a vicious circle is created which perpetuates the war system. War can be imagined as a tool for enforcing the rule of law, but in fact war often violates international and domestic laws and encourages further violations.</a:t>
            </a:r>
            <a:endParaRPr sz="12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*War doesn’t benefit aggressor: Already talked about the Gallup poll where the U.S. was seen as the greatest threat to peace; the U.S.’s reputation is not benefited by the wars it wages. War and war preparations drain and weaken economies. Leads to more economic inequality: Enriches a small number of influential profiteers, by investing trillions of public dollars into a handful of corporations. Not good for economy: Dollar for dollar, a University of Massachusetts study documents that investing in peacetime industries like health care, education, mass transit, and construction would produce more jobs and in some cases, better-paying jobs, than would spending that money on the military. </a:t>
            </a:r>
            <a:br>
              <a:rPr lang="en" sz="1200">
                <a:latin typeface="Times New Roman"/>
                <a:ea typeface="Times New Roman"/>
                <a:cs typeface="Times New Roman"/>
                <a:sym typeface="Times New Roman"/>
              </a:rPr>
            </a:b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Fouling our own nest: The U.S. military is among the top 3 largest polluters of U.S. waterways. The majority of “Superfund” sites in the U.S. are current or former military-related installations, sites designated by the U.S. Environmental Protection Agency where extreme hazardous waste threatens human health and the environment.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Since 1990s, $5 billion dollars of military grade weapons and equipment have been transferred to local police forces.</a:t>
            </a:r>
            <a:endParaRPr sz="12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en" sz="1200">
                <a:latin typeface="Times New Roman"/>
                <a:ea typeface="Times New Roman"/>
                <a:cs typeface="Times New Roman"/>
                <a:sym typeface="Times New Roman"/>
              </a:rPr>
              <a:t>*War motives are not noble: </a:t>
            </a:r>
            <a:r>
              <a:rPr lang="en" sz="1200">
                <a:latin typeface="Times New Roman"/>
                <a:ea typeface="Times New Roman"/>
                <a:cs typeface="Times New Roman"/>
                <a:sym typeface="Times New Roman"/>
              </a:rPr>
              <a:t>Former U.S. Marine Officer, Matthew Hoh, resigned in protest to the Afghan War and commented, “I think we’re engendering more hostility. We’re wasting a lot of very good assets going after midlevel guys who don’t threaten the United States or have no capacity to threaten the United States.”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Then why are we waging war? We already mentioned that studies show that wars are not beneficial to the victims, and are not successful in creating stable democracies. The biggest motive is profit.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In 2017, the CEOs of the top five U.S. weapons manufacturers collected salaries that totaled $96 million. Lockheed Martin alone received more than $36 billion in military contracts – an amount higher than the budgets of 22 of the 50 states. Between 2012-2016, U.S. arms producers were responsible for 1/3 of major global arms exports. U.S. now supplies military assistance (in the form of military or weapons training, military arms financing, and weapons transfers) to 73% of the world’s dictatorships.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6d738586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6d738586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6d738586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d738586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*Doctrine of Just War comes out of 4th century rejection of the Christian practice of pacifism. This doctrine stated that in order to go to war many criteria had to be satisfied, including that the war had to be fought with proportionate means (the evil of the destruction could not outweigh the evil of not going to war), and that civilians were never to be attacked. </a:t>
            </a:r>
            <a:endParaRPr sz="1200"/>
          </a:p>
          <a:p>
            <a:pPr indent="0" lvl="0" marL="0" rtl="0" algn="l">
              <a:spcBef>
                <a:spcPts val="0"/>
              </a:spcBef>
              <a:spcAft>
                <a:spcPts val="0"/>
              </a:spcAft>
              <a:buNone/>
            </a:pPr>
            <a:r>
              <a:rPr lang="en" sz="1200"/>
              <a:t>WWII not just: The purposeful slaughter of civilians by mass aerial bombardment and the use of nuclear weapons - violates both criteria. </a:t>
            </a:r>
            <a:endParaRPr sz="1200"/>
          </a:p>
          <a:p>
            <a:pPr indent="0" lvl="0" marL="0" rtl="0" algn="l">
              <a:spcBef>
                <a:spcPts val="0"/>
              </a:spcBef>
              <a:spcAft>
                <a:spcPts val="0"/>
              </a:spcAft>
              <a:buNone/>
            </a:pPr>
            <a:r>
              <a:rPr lang="en" sz="1200"/>
              <a:t>Modern warfare kills many more innocents than combatants. </a:t>
            </a:r>
            <a:endParaRPr sz="1200"/>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A scholarly study found that the U.S. public believes that whenever the U.S. government proposes a war, it has already exhausted all other possibilities. Not the case. Here are a few real-world examples of the U.S. choosing war as a first resort, when it wasn’t the only option possible:</a:t>
            </a:r>
            <a:endParaRPr sz="1200"/>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In 2013, U.S. President Obama told us of the urgent “last resort” need to launch a major bombing campaign on Syria. Then he reversed his decision, largely because of public resistance to it. It turned out the option of</a:t>
            </a:r>
            <a:r>
              <a:rPr i="1" lang="en" sz="1200"/>
              <a:t> not </a:t>
            </a:r>
            <a:r>
              <a:rPr lang="en" sz="1200"/>
              <a:t>bombing Syria was also available.</a:t>
            </a:r>
            <a:endParaRPr sz="1200"/>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In 2001, the Taliban was willing to turn Osama bin Laden over to a third nation to be tried for crimes the United States was alleging he’d committed. Instead of pursuing legal prosecutions for crimes, the United States and NATO chose an illegal war that did far more damage than the crimes, continued after bin Laden was said to have left the nation, continued after bin Laden’s death was announced, and did serious lasting damage to Afghanistan and to Pakistan. So, war was not a last resort. U.S. didn’t try to pursue legal prosecutions. </a:t>
            </a:r>
            <a:endParaRPr sz="1200"/>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According to a transcript of a meeting in February 2003 between U.S. President George W. Bush and the Prime Minister of Spain, Bush said that President Saddam Hussein had offered to leave Iraq, and to go into exile, if he could keep $1 billion. Instead, Bush’s government claimed a war was needed to defend the United States against weapons that did not exist. Rather than losing a billion dollars, the people of Iraq saw the loss of hundreds of thousands of lives, millions made refugees, their nation’s infrastructure and education and health systems destroyed, vast environmental destruction, and epidemics of disease and birth defects — all of which cost the United States $800 billion. This is yet another example in which an option besides war existed, but it was not even offered to the public and war was presented as the only option that existed.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notion of war as the only resort ignores numerous evidence of the efficacy of nonviolence, as mentioned earlier. Nonviolent resistance has successfully challenged not only civil wars, but also foreign military occupation. For example, Lithuania, Latvia, and Estonia freed themselves from Soviet occupation through nonviolent resistance prior to the USSR’s collapse. In Lebanon, a nation ravaged by war for decades, thirty years of Syrian domination was ended through a large-scale, nonviolent uprising in 2005.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Were a war to meet all the criteria of just war theory, in order to actually be just, it would also have to outweigh all the damage done by keeping the institution of war around. For example, war is a leading contributor to climate change and the refugee crisis. U.S. Department of Defense emits more metric tons of CO2 annually than 160 other nations worldwide combined. It would be near impossible for one just war to outweigh all of the lasting damage of the war system. </a:t>
            </a: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6d738586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6d738586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6d7385864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d738586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6d738586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6d738586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6d738586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6d738586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d738586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d738586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a:t>Print off copies of the quiz here: </a:t>
            </a:r>
            <a:r>
              <a:rPr lang="en" u="sng">
                <a:solidFill>
                  <a:schemeClr val="accent5"/>
                </a:solidFill>
                <a:hlinkClick r:id="rId2"/>
              </a:rPr>
              <a:t>https://worldbeyondwar.org/wp-content/uploads/2018/10/Quiz-BEYOND-War.pdf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6d738586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6d738586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6d7385864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6d738586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6d738586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6d738586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-WBW is a global grassroots decentralized network with membership in 175 countries and counting around the world</a:t>
            </a:r>
            <a:endParaRPr/>
          </a:p>
          <a:p>
            <a:pPr indent="0" lvl="0" marL="0" rtl="0" algn="l">
              <a:spcBef>
                <a:spcPts val="0"/>
              </a:spcBef>
              <a:spcAft>
                <a:spcPts val="0"/>
              </a:spcAft>
              <a:buNone/>
            </a:pPr>
            <a:r>
              <a:rPr lang="en"/>
              <a:t>-Mission to abolish the institution of war; oppose all wars, weapons, and violence</a:t>
            </a:r>
            <a:endParaRPr/>
          </a:p>
          <a:p>
            <a:pPr indent="0" lvl="0" marL="0" rtl="0" algn="l">
              <a:spcBef>
                <a:spcPts val="0"/>
              </a:spcBef>
              <a:spcAft>
                <a:spcPts val="0"/>
              </a:spcAft>
              <a:buClr>
                <a:schemeClr val="dk2"/>
              </a:buClr>
              <a:buSzPts val="1100"/>
              <a:buFont typeface="Arial"/>
              <a:buNone/>
            </a:pPr>
            <a:r>
              <a:rPr lang="en"/>
              <a:t>-Replace war with what we call the AGSS: the alternative global security system based on peace and demilitarization</a:t>
            </a:r>
            <a:endParaRPr/>
          </a:p>
          <a:p>
            <a:pPr indent="0" lvl="0" marL="0" rtl="0" algn="l">
              <a:spcBef>
                <a:spcPts val="0"/>
              </a:spcBef>
              <a:spcAft>
                <a:spcPts val="0"/>
              </a:spcAft>
              <a:buNone/>
            </a:pPr>
            <a:r>
              <a:rPr lang="en"/>
              <a:t>-No centralized office - 5 part-time remote staff persons plus a Board of Directors run by volunteers</a:t>
            </a:r>
            <a:endParaRPr/>
          </a:p>
          <a:p>
            <a:pPr indent="0" lvl="0" marL="0" rtl="0" algn="l">
              <a:spcBef>
                <a:spcPts val="0"/>
              </a:spcBef>
              <a:spcAft>
                <a:spcPts val="0"/>
              </a:spcAft>
              <a:buClr>
                <a:schemeClr val="dk2"/>
              </a:buClr>
              <a:buSzPts val="1100"/>
              <a:buFont typeface="Arial"/>
              <a:buNone/>
            </a:pPr>
            <a:r>
              <a:rPr lang="en"/>
              <a:t>-Powered by volunteers and small-dollar donations from individuals who give as little as $5/month</a:t>
            </a:r>
            <a:endParaRPr/>
          </a:p>
          <a:p>
            <a:pPr indent="0" lvl="0" marL="0" rtl="0" algn="l">
              <a:spcBef>
                <a:spcPts val="0"/>
              </a:spcBef>
              <a:spcAft>
                <a:spcPts val="0"/>
              </a:spcAft>
              <a:buNone/>
            </a:pPr>
            <a:r>
              <a:rPr lang="en"/>
              <a:t>-A central piece of our mission is to debunk the myths of war, then explain its alternatives. </a:t>
            </a:r>
            <a:endParaRPr/>
          </a:p>
          <a:p>
            <a:pPr indent="0" lvl="0" marL="0" rtl="0" algn="l">
              <a:spcBef>
                <a:spcPts val="0"/>
              </a:spcBef>
              <a:spcAft>
                <a:spcPts val="0"/>
              </a:spcAft>
              <a:buNone/>
            </a:pPr>
            <a:r>
              <a:rPr lang="en"/>
              <a:t>-So that’s what we’re going to explore today: the myths of war.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6d738586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6d738586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 video:</a:t>
            </a:r>
            <a:endParaRPr/>
          </a:p>
          <a:p>
            <a:pPr indent="0" lvl="0" marL="0" rtl="0" algn="l">
              <a:spcBef>
                <a:spcPts val="0"/>
              </a:spcBef>
              <a:spcAft>
                <a:spcPts val="0"/>
              </a:spcAft>
              <a:buNone/>
            </a:pPr>
            <a:r>
              <a:rPr lang="en" u="sng">
                <a:solidFill>
                  <a:schemeClr val="hlink"/>
                </a:solidFill>
                <a:hlinkClick r:id="rId2"/>
              </a:rPr>
              <a:t>http://globalsecurity.worldbeyondwar.org/debunking-myths/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-Excerpt from our study guide, Study War No More, which includes short video clips, discussion questions, and action ideas, based on our book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6d738586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6d738586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-Self-perpetuating because countries believe the world is a dangerous place so arm themselves and act belligerently, proving to other nations that the world is a dangerous place and they must be armed and act likewise. Threatening armed violence in the hopes that it will deter the other side often fails. </a:t>
            </a:r>
            <a:endParaRPr/>
          </a:p>
          <a:p>
            <a:pPr indent="0" lvl="0" marL="0" rtl="0" algn="l">
              <a:spcBef>
                <a:spcPts val="0"/>
              </a:spcBef>
              <a:spcAft>
                <a:spcPts val="0"/>
              </a:spcAft>
              <a:buNone/>
            </a:pPr>
            <a:r>
              <a:rPr lang="en"/>
              <a:t>-What else? Invite audience comments (5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6d738586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6d738586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6d738586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6d738586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*War is not in our genes: War is an invention of the last 5% of human existence. Archeology finds little evidence of weapons or dominator societies before 4,000 BC. War has been sporadic; some societies have not known war; some don’t have militaries. Some have known it and abandoned it. War is a social, not biological event. </a:t>
            </a:r>
            <a:endParaRPr/>
          </a:p>
          <a:p>
            <a:pPr indent="0" lvl="0" marL="0" rtl="0" algn="l">
              <a:spcBef>
                <a:spcPts val="0"/>
              </a:spcBef>
              <a:spcAft>
                <a:spcPts val="0"/>
              </a:spcAft>
              <a:buNone/>
            </a:pPr>
            <a:r>
              <a:t/>
            </a:r>
            <a:endParaRPr/>
          </a:p>
          <a:p>
            <a:pPr indent="0" lvl="0" marL="0" rtl="0" algn="l">
              <a:spcBef>
                <a:spcPts val="0"/>
              </a:spcBef>
              <a:spcAft>
                <a:spcPts val="0"/>
              </a:spcAft>
              <a:buClr>
                <a:schemeClr val="dk2"/>
              </a:buClr>
              <a:buSzPts val="1100"/>
              <a:buFont typeface="Arial"/>
              <a:buNone/>
            </a:pPr>
            <a:r>
              <a:rPr lang="en"/>
              <a:t>*War is not natural: A great deal of conditioning is needed to prepare most people to take part in war, and a great deal of mental suffering is common among those who have taken part. In contrast, not a single person is known to have suffered deep moral regret or post-traumatic stress disorder from war deprivation. The U.S. military works with psychiatrists to develop methodologies to better prepare assassins to kill, such as psychological techniques to present the enemy as less than human. Mass killing is not part of our nature – quite the opposite is true. A 2015 study found that veterans commit suicide at a rate 50% higher than their civilian counterparts. And mass shootings/mass killings in this country are disproportionately committed by veterans. This speaks volumes about the damaging psychological impact of war.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*War is not permanent part of our culture: any aspect of society that necessitates war can be changed and is not itself inevitable. War is a social invention, a choice, not something imposed by a law of nature.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*War is not created by crises beyond our control: Up to this point in history, war has not been correlated with population density or resource scarcity. Thus, the idea that climate change and resulting catastrophes will inevitably generate wars is not based on fact.</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rPr lang="en"/>
              <a:t>*Ending war is possible: Human societies have been known to abolish institutions that were widely considered permanent, including slavery, the death penalty, human sacrifice, blood feuds, duelling, and more. Ending all war is an idea that has found great acceptance in various times and places. It was more popular in the U.S. in the 1920s and 1930s than now. Now, many buy into the new notion that war is somehow permanent.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6d738586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6d738586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6d738586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6d738586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*War is not “defense”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*Preparation is not “defense”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Defense means to protect one’s borders from invasion, as opposed to aggression, which is to cross another nation’s borders to attack. Establishing military bases around the world is offensive and counterproductive, stimulating hostility and threats rather than eliminating them. It makes us less secure. Current defense spending by the U.S. is almost wholly for projecting military power worldwide: offense, not defense. U.S. War Dept renamed Defense Department in 1947. </a:t>
            </a:r>
            <a:r>
              <a:rPr lang="en" sz="1200"/>
              <a:t>deter war” with one that pledges to “provide a lethal Joint Force to defend the security of our country and sustain American influence abroad.” </a:t>
            </a:r>
            <a:r>
              <a:rPr lang="en" sz="1200">
                <a:latin typeface="Times New Roman"/>
                <a:ea typeface="Times New Roman"/>
                <a:cs typeface="Times New Roman"/>
                <a:sym typeface="Times New Roman"/>
              </a:rPr>
              <a:t>An example of how war preparations are not actually about defense: While the U.S. is increasing its annual military spending, Russia has actually been reducing its military spending each year. U.S. annual increases have sometimes exceeded Russia's entire military budget.</a:t>
            </a:r>
            <a:endParaRPr sz="1200">
              <a:latin typeface="Times New Roman"/>
              <a:ea typeface="Times New Roman"/>
              <a:cs typeface="Times New Roman"/>
              <a:sym typeface="Times New Roman"/>
            </a:endParaRPr>
          </a:p>
          <a:p>
            <a:pPr indent="0" lvl="0" marL="0" rtl="0" algn="l">
              <a:spcBef>
                <a:spcPts val="0"/>
              </a:spcBef>
              <a:spcAft>
                <a:spcPts val="0"/>
              </a:spcAft>
              <a:buNone/>
            </a:pP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*Defense Need Not Involve Violence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Nonviolent resistance is always a choice, as are negotiation, economic sanctions, and other responses to aggression. In fact, Erica Chenoweth &amp; Maria Stephan’s research shows that between 1900-2006, campaigns of nonviolent civil resistance were twice as successful as violent campaigns.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*War makes us less safe: War mythology would have us believe that war kills evil people who need to be killed to protect us and our freedoms. But the reality is that the victims of most modern wars are civilians. In fact, the majority of those killed by drone strikes have been unidentified. </a:t>
            </a:r>
            <a:br>
              <a:rPr lang="en"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Another stat that shows that war is not necessary, that it provokes more than it deters: The majority of suicide terrorist attacks are aimed at getting a military to cease occupying a foreign country. </a:t>
            </a:r>
            <a:r>
              <a:rPr lang="en" sz="1200">
                <a:latin typeface="Times New Roman"/>
                <a:ea typeface="Times New Roman"/>
                <a:cs typeface="Times New Roman"/>
                <a:sym typeface="Times New Roman"/>
              </a:rPr>
              <a:t>According to the Global Terrorism Index, terrorism has increased during the war on terror. From Peace Science Digest: Deployment of troops and weapons exports to another country increase the chance of attacks from terror organizations from that country. In 2006, U.S. experts concluded that threat from terrorists had spread in numbers and geographic reach. General Stanley McChrystal, then commander of U.S. and NATO forces in Afghanistan in June 2010 said that “for every innocent person you kill, you create 10 new enemies.” There are numerous other examples of experts, including U.S. military officials, explaining the blowback that comes from war. War isn’t necessary for defense; it makes us less safe.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This is why a 2014 Gallup poll of 65 nations found the U.S. to be the greatest threat to peace in the world. Damaging reputation, creating more blowback.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6d738586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6d738586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Debunking the Myths of War</a:t>
            </a:r>
            <a:endParaRPr/>
          </a:p>
        </p:txBody>
      </p:sp>
      <p:pic>
        <p:nvPicPr>
          <p:cNvPr id="59" name="Google Shape;59;p13"/>
          <p:cNvPicPr preferRelativeResize="0"/>
          <p:nvPr/>
        </p:nvPicPr>
        <p:blipFill>
          <a:blip r:embed="rId3">
            <a:alphaModFix/>
          </a:blip>
          <a:stretch>
            <a:fillRect/>
          </a:stretch>
        </p:blipFill>
        <p:spPr>
          <a:xfrm>
            <a:off x="2062363" y="3778000"/>
            <a:ext cx="5019284" cy="109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Myth #3:</a:t>
            </a:r>
            <a:endParaRPr/>
          </a:p>
          <a:p>
            <a:pPr indent="0" lvl="0" marL="0" rtl="0" algn="ctr">
              <a:spcBef>
                <a:spcPts val="0"/>
              </a:spcBef>
              <a:spcAft>
                <a:spcPts val="0"/>
              </a:spcAft>
              <a:buNone/>
            </a:pPr>
            <a:r>
              <a:rPr lang="en"/>
              <a:t>War Is Beneficial</a:t>
            </a:r>
            <a:endParaRPr/>
          </a:p>
        </p:txBody>
      </p:sp>
      <p:sp>
        <p:nvSpPr>
          <p:cNvPr id="116" name="Google Shape;116;p22"/>
          <p:cNvSpPr txBox="1"/>
          <p:nvPr>
            <p:ph idx="2" type="body"/>
          </p:nvPr>
        </p:nvSpPr>
        <p:spPr>
          <a:xfrm>
            <a:off x="4730800" y="291050"/>
            <a:ext cx="4254000" cy="4128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War doesn’t benefit its victims</a:t>
            </a:r>
            <a:endParaRPr/>
          </a:p>
          <a:p>
            <a:pPr indent="-342900" lvl="0" marL="457200" rtl="0" algn="l">
              <a:spcBef>
                <a:spcPts val="0"/>
              </a:spcBef>
              <a:spcAft>
                <a:spcPts val="0"/>
              </a:spcAft>
              <a:buSzPts val="1800"/>
              <a:buChar char="●"/>
            </a:pPr>
            <a:r>
              <a:rPr lang="en"/>
              <a:t>War does not bring stability</a:t>
            </a:r>
            <a:endParaRPr/>
          </a:p>
          <a:p>
            <a:pPr indent="-342900" lvl="0" marL="457200" rtl="0" algn="l">
              <a:spcBef>
                <a:spcPts val="0"/>
              </a:spcBef>
              <a:spcAft>
                <a:spcPts val="0"/>
              </a:spcAft>
              <a:buSzPts val="1800"/>
              <a:buChar char="●"/>
            </a:pPr>
            <a:r>
              <a:rPr lang="en"/>
              <a:t>War doesn’t benefit the aggressor</a:t>
            </a:r>
            <a:endParaRPr/>
          </a:p>
          <a:p>
            <a:pPr indent="-342900" lvl="0" marL="457200" rtl="0" algn="l">
              <a:spcBef>
                <a:spcPts val="0"/>
              </a:spcBef>
              <a:spcAft>
                <a:spcPts val="0"/>
              </a:spcAft>
              <a:buSzPts val="1800"/>
              <a:buChar char="●"/>
            </a:pPr>
            <a:r>
              <a:rPr lang="en"/>
              <a:t>War motives are not noble</a:t>
            </a:r>
            <a:endParaRPr/>
          </a:p>
        </p:txBody>
      </p:sp>
      <p:pic>
        <p:nvPicPr>
          <p:cNvPr id="117" name="Google Shape;117;p22"/>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Myth #4:</a:t>
            </a:r>
            <a:endParaRPr/>
          </a:p>
          <a:p>
            <a:pPr indent="0" lvl="0" marL="0" rtl="0" algn="ctr">
              <a:spcBef>
                <a:spcPts val="0"/>
              </a:spcBef>
              <a:spcAft>
                <a:spcPts val="0"/>
              </a:spcAft>
              <a:buNone/>
            </a:pPr>
            <a:r>
              <a:rPr lang="en"/>
              <a:t>War Is Just</a:t>
            </a:r>
            <a:endParaRPr/>
          </a:p>
        </p:txBody>
      </p:sp>
      <p:sp>
        <p:nvSpPr>
          <p:cNvPr id="128" name="Google Shape;128;p24"/>
          <p:cNvSpPr txBox="1"/>
          <p:nvPr>
            <p:ph idx="2" type="body"/>
          </p:nvPr>
        </p:nvSpPr>
        <p:spPr>
          <a:xfrm>
            <a:off x="4730800" y="291050"/>
            <a:ext cx="4254000" cy="4128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Wars are not fought with proportionate means</a:t>
            </a:r>
            <a:endParaRPr/>
          </a:p>
          <a:p>
            <a:pPr indent="-342900" lvl="0" marL="457200" rtl="0" algn="l">
              <a:spcBef>
                <a:spcPts val="0"/>
              </a:spcBef>
              <a:spcAft>
                <a:spcPts val="0"/>
              </a:spcAft>
              <a:buSzPts val="1800"/>
              <a:buChar char="●"/>
            </a:pPr>
            <a:r>
              <a:rPr lang="en"/>
              <a:t>Wars target &amp; kill civilians</a:t>
            </a:r>
            <a:endParaRPr/>
          </a:p>
          <a:p>
            <a:pPr indent="-342900" lvl="0" marL="457200" rtl="0" algn="l">
              <a:spcBef>
                <a:spcPts val="0"/>
              </a:spcBef>
              <a:spcAft>
                <a:spcPts val="0"/>
              </a:spcAft>
              <a:buSzPts val="1800"/>
              <a:buChar char="●"/>
            </a:pPr>
            <a:r>
              <a:rPr lang="en"/>
              <a:t>War is often deployed as a first, not last, resort</a:t>
            </a:r>
            <a:endParaRPr/>
          </a:p>
        </p:txBody>
      </p:sp>
      <p:pic>
        <p:nvPicPr>
          <p:cNvPr id="129" name="Google Shape;129;p24"/>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3339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35" name="Google Shape;135;p25"/>
          <p:cNvSpPr txBox="1"/>
          <p:nvPr>
            <p:ph idx="1" type="body"/>
          </p:nvPr>
        </p:nvSpPr>
        <p:spPr>
          <a:xfrm>
            <a:off x="311700" y="1256575"/>
            <a:ext cx="35070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Books</a:t>
            </a:r>
            <a:endParaRPr sz="1800"/>
          </a:p>
          <a:p>
            <a:pPr indent="-342900" lvl="0" marL="457200" rtl="0" algn="l">
              <a:spcBef>
                <a:spcPts val="0"/>
              </a:spcBef>
              <a:spcAft>
                <a:spcPts val="0"/>
              </a:spcAft>
              <a:buSzPts val="1800"/>
              <a:buChar char="●"/>
            </a:pPr>
            <a:r>
              <a:rPr lang="en" sz="1800"/>
              <a:t>Online courses</a:t>
            </a:r>
            <a:endParaRPr sz="1800"/>
          </a:p>
          <a:p>
            <a:pPr indent="-342900" lvl="0" marL="457200" rtl="0" algn="l">
              <a:spcBef>
                <a:spcPts val="0"/>
              </a:spcBef>
              <a:spcAft>
                <a:spcPts val="0"/>
              </a:spcAft>
              <a:buSzPts val="1800"/>
              <a:buChar char="●"/>
            </a:pPr>
            <a:r>
              <a:rPr lang="en" sz="1800"/>
              <a:t>Study guide</a:t>
            </a:r>
            <a:endParaRPr sz="1800"/>
          </a:p>
          <a:p>
            <a:pPr indent="-342900" lvl="0" marL="457200" rtl="0" algn="l">
              <a:spcBef>
                <a:spcPts val="0"/>
              </a:spcBef>
              <a:spcAft>
                <a:spcPts val="0"/>
              </a:spcAft>
              <a:buSzPts val="1800"/>
              <a:buChar char="●"/>
            </a:pPr>
            <a:r>
              <a:rPr lang="en" sz="1800"/>
              <a:t>Powerpoints</a:t>
            </a:r>
            <a:endParaRPr sz="1800"/>
          </a:p>
          <a:p>
            <a:pPr indent="-342900" lvl="0" marL="457200" rtl="0" algn="l">
              <a:spcBef>
                <a:spcPts val="0"/>
              </a:spcBef>
              <a:spcAft>
                <a:spcPts val="0"/>
              </a:spcAft>
              <a:buSzPts val="1800"/>
              <a:buChar char="●"/>
            </a:pPr>
            <a:r>
              <a:rPr lang="en" sz="1800"/>
              <a:t>Articles &amp; fact sheets</a:t>
            </a:r>
            <a:endParaRPr sz="1800"/>
          </a:p>
          <a:p>
            <a:pPr indent="-342900" lvl="0" marL="457200" rtl="0" algn="l">
              <a:spcBef>
                <a:spcPts val="0"/>
              </a:spcBef>
              <a:spcAft>
                <a:spcPts val="0"/>
              </a:spcAft>
              <a:buSzPts val="1800"/>
              <a:buChar char="●"/>
            </a:pPr>
            <a:r>
              <a:rPr lang="en" sz="1800"/>
              <a:t>Videos &amp; films</a:t>
            </a:r>
            <a:endParaRPr sz="1800"/>
          </a:p>
          <a:p>
            <a:pPr indent="-342900" lvl="0" marL="457200" rtl="0" algn="l">
              <a:spcBef>
                <a:spcPts val="0"/>
              </a:spcBef>
              <a:spcAft>
                <a:spcPts val="0"/>
              </a:spcAft>
              <a:buSzPts val="1800"/>
              <a:buChar char="●"/>
            </a:pPr>
            <a:r>
              <a:rPr lang="en" sz="1800"/>
              <a:t>Webinars</a:t>
            </a:r>
            <a:endParaRPr sz="1800"/>
          </a:p>
          <a:p>
            <a:pPr indent="-342900" lvl="0" marL="457200" rtl="0" algn="l">
              <a:spcBef>
                <a:spcPts val="0"/>
              </a:spcBef>
              <a:spcAft>
                <a:spcPts val="0"/>
              </a:spcAft>
              <a:buSzPts val="1800"/>
              <a:buChar char="●"/>
            </a:pPr>
            <a:r>
              <a:rPr lang="en" sz="1800"/>
              <a:t>Conferences &amp; events</a:t>
            </a:r>
            <a:endParaRPr sz="1800"/>
          </a:p>
          <a:p>
            <a:pPr indent="-342900" lvl="0" marL="457200" rtl="0" algn="l">
              <a:spcBef>
                <a:spcPts val="0"/>
              </a:spcBef>
              <a:spcAft>
                <a:spcPts val="0"/>
              </a:spcAft>
              <a:buSzPts val="1800"/>
              <a:buChar char="●"/>
            </a:pPr>
            <a:r>
              <a:rPr lang="en" sz="1800"/>
              <a:t>Peace Almanac</a:t>
            </a:r>
            <a:endParaRPr sz="1800"/>
          </a:p>
          <a:p>
            <a:pPr indent="-342900" lvl="0" marL="457200" rtl="0" algn="l">
              <a:spcBef>
                <a:spcPts val="0"/>
              </a:spcBef>
              <a:spcAft>
                <a:spcPts val="0"/>
              </a:spcAft>
              <a:buSzPts val="1800"/>
              <a:buChar char="●"/>
            </a:pPr>
            <a:r>
              <a:rPr lang="en" sz="1800"/>
              <a:t>Mapping Militarism</a:t>
            </a:r>
            <a:endParaRPr sz="1800"/>
          </a:p>
          <a:p>
            <a:pPr indent="-342900" lvl="0" marL="457200" rtl="0" algn="l">
              <a:spcBef>
                <a:spcPts val="0"/>
              </a:spcBef>
              <a:spcAft>
                <a:spcPts val="0"/>
              </a:spcAft>
              <a:buSzPts val="1800"/>
              <a:buChar char="●"/>
            </a:pPr>
            <a:r>
              <a:rPr lang="en" sz="1800"/>
              <a:t>Speakers Bureau</a:t>
            </a:r>
            <a:endParaRPr sz="1800"/>
          </a:p>
        </p:txBody>
      </p:sp>
      <p:pic>
        <p:nvPicPr>
          <p:cNvPr id="136" name="Google Shape;136;p25"/>
          <p:cNvPicPr preferRelativeResize="0"/>
          <p:nvPr/>
        </p:nvPicPr>
        <p:blipFill>
          <a:blip r:embed="rId3">
            <a:alphaModFix/>
          </a:blip>
          <a:stretch>
            <a:fillRect/>
          </a:stretch>
        </p:blipFill>
        <p:spPr>
          <a:xfrm rot="-788159">
            <a:off x="3104220" y="320004"/>
            <a:ext cx="1798613" cy="2697916"/>
          </a:xfrm>
          <a:prstGeom prst="rect">
            <a:avLst/>
          </a:prstGeom>
          <a:noFill/>
          <a:ln>
            <a:noFill/>
          </a:ln>
        </p:spPr>
      </p:pic>
      <p:pic>
        <p:nvPicPr>
          <p:cNvPr id="137" name="Google Shape;137;p25"/>
          <p:cNvPicPr preferRelativeResize="0"/>
          <p:nvPr/>
        </p:nvPicPr>
        <p:blipFill>
          <a:blip r:embed="rId4">
            <a:alphaModFix/>
          </a:blip>
          <a:stretch>
            <a:fillRect/>
          </a:stretch>
        </p:blipFill>
        <p:spPr>
          <a:xfrm rot="458983">
            <a:off x="5354620" y="332190"/>
            <a:ext cx="2067535" cy="2673545"/>
          </a:xfrm>
          <a:prstGeom prst="rect">
            <a:avLst/>
          </a:prstGeom>
          <a:noFill/>
          <a:ln>
            <a:noFill/>
          </a:ln>
        </p:spPr>
      </p:pic>
      <p:sp>
        <p:nvSpPr>
          <p:cNvPr id="138" name="Google Shape;138;p25"/>
          <p:cNvSpPr txBox="1"/>
          <p:nvPr>
            <p:ph type="title"/>
          </p:nvPr>
        </p:nvSpPr>
        <p:spPr>
          <a:xfrm>
            <a:off x="3298275" y="3186975"/>
            <a:ext cx="4618500" cy="16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worldbeyondwar.org/onlinelearning</a:t>
            </a:r>
            <a:endParaRPr/>
          </a:p>
          <a:p>
            <a:pPr indent="0" lvl="0" marL="0" rtl="0" algn="l">
              <a:spcBef>
                <a:spcPts val="0"/>
              </a:spcBef>
              <a:spcAft>
                <a:spcPts val="0"/>
              </a:spcAft>
              <a:buNone/>
            </a:pPr>
            <a:r>
              <a:rPr lang="en"/>
              <a:t>worldbeyondwar.org/myths</a:t>
            </a:r>
            <a:endParaRPr/>
          </a:p>
          <a:p>
            <a:pPr indent="0" lvl="0" marL="0" rtl="0" algn="l">
              <a:spcBef>
                <a:spcPts val="0"/>
              </a:spcBef>
              <a:spcAft>
                <a:spcPts val="0"/>
              </a:spcAft>
              <a:buNone/>
            </a:pPr>
            <a:r>
              <a:rPr lang="en"/>
              <a:t>worldbeyondwar.org/resources</a:t>
            </a:r>
            <a:endParaRPr/>
          </a:p>
          <a:p>
            <a:pPr indent="0" lvl="0" marL="0" rtl="0" algn="l">
              <a:spcBef>
                <a:spcPts val="0"/>
              </a:spcBef>
              <a:spcAft>
                <a:spcPts val="0"/>
              </a:spcAft>
              <a:buNone/>
            </a:pPr>
            <a:r>
              <a:rPr lang="en"/>
              <a:t>worldbeyondwar.org/alternative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Myths</a:t>
            </a:r>
            <a:endParaRPr/>
          </a:p>
        </p:txBody>
      </p:sp>
      <p:sp>
        <p:nvSpPr>
          <p:cNvPr id="144" name="Google Shape;144;p26"/>
          <p:cNvSpPr txBox="1"/>
          <p:nvPr>
            <p:ph idx="1" type="body"/>
          </p:nvPr>
        </p:nvSpPr>
        <p:spPr>
          <a:xfrm>
            <a:off x="244350" y="1389600"/>
            <a:ext cx="28080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War is Inevitable</a:t>
            </a:r>
            <a:endParaRPr sz="1800"/>
          </a:p>
          <a:p>
            <a:pPr indent="-342900" lvl="0" marL="457200" rtl="0" algn="l">
              <a:spcBef>
                <a:spcPts val="0"/>
              </a:spcBef>
              <a:spcAft>
                <a:spcPts val="0"/>
              </a:spcAft>
              <a:buSzPts val="1800"/>
              <a:buChar char="●"/>
            </a:pPr>
            <a:r>
              <a:rPr lang="en" sz="1800"/>
              <a:t>War is Necessary</a:t>
            </a:r>
            <a:endParaRPr sz="1800"/>
          </a:p>
          <a:p>
            <a:pPr indent="-342900" lvl="0" marL="457200" rtl="0" algn="l">
              <a:spcBef>
                <a:spcPts val="0"/>
              </a:spcBef>
              <a:spcAft>
                <a:spcPts val="0"/>
              </a:spcAft>
              <a:buSzPts val="1800"/>
              <a:buChar char="●"/>
            </a:pPr>
            <a:r>
              <a:rPr lang="en" sz="1800"/>
              <a:t>War is Beneficial</a:t>
            </a:r>
            <a:endParaRPr sz="1800"/>
          </a:p>
          <a:p>
            <a:pPr indent="-342900" lvl="0" marL="457200" rtl="0" algn="l">
              <a:spcBef>
                <a:spcPts val="0"/>
              </a:spcBef>
              <a:spcAft>
                <a:spcPts val="0"/>
              </a:spcAft>
              <a:buSzPts val="1800"/>
              <a:buChar char="●"/>
            </a:pPr>
            <a:r>
              <a:rPr lang="en" sz="1800"/>
              <a:t>War is Just</a:t>
            </a:r>
            <a:endParaRPr sz="1800"/>
          </a:p>
        </p:txBody>
      </p:sp>
      <p:sp>
        <p:nvSpPr>
          <p:cNvPr id="145" name="Google Shape;145;p26"/>
          <p:cNvSpPr txBox="1"/>
          <p:nvPr>
            <p:ph type="title"/>
          </p:nvPr>
        </p:nvSpPr>
        <p:spPr>
          <a:xfrm>
            <a:off x="31311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a:t>
            </a:r>
            <a:endParaRPr/>
          </a:p>
        </p:txBody>
      </p:sp>
      <p:sp>
        <p:nvSpPr>
          <p:cNvPr id="146" name="Google Shape;146;p26"/>
          <p:cNvSpPr txBox="1"/>
          <p:nvPr>
            <p:ph type="title"/>
          </p:nvPr>
        </p:nvSpPr>
        <p:spPr>
          <a:xfrm>
            <a:off x="62618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(AGSS)</a:t>
            </a:r>
            <a:endParaRPr/>
          </a:p>
        </p:txBody>
      </p:sp>
      <p:sp>
        <p:nvSpPr>
          <p:cNvPr id="147" name="Google Shape;147;p26"/>
          <p:cNvSpPr txBox="1"/>
          <p:nvPr>
            <p:ph idx="1" type="body"/>
          </p:nvPr>
        </p:nvSpPr>
        <p:spPr>
          <a:xfrm>
            <a:off x="3052350" y="1313400"/>
            <a:ext cx="28080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War Is Immoral</a:t>
            </a:r>
            <a:endParaRPr sz="1800"/>
          </a:p>
          <a:p>
            <a:pPr indent="-342900" lvl="0" marL="457200" rtl="0" algn="l">
              <a:lnSpc>
                <a:spcPct val="100000"/>
              </a:lnSpc>
              <a:spcBef>
                <a:spcPts val="0"/>
              </a:spcBef>
              <a:spcAft>
                <a:spcPts val="0"/>
              </a:spcAft>
              <a:buSzPts val="1800"/>
              <a:buChar char="●"/>
            </a:pPr>
            <a:r>
              <a:rPr lang="en" sz="1800"/>
              <a:t>War Endangers Us</a:t>
            </a:r>
            <a:endParaRPr sz="1800"/>
          </a:p>
          <a:p>
            <a:pPr indent="-342900" lvl="0" marL="457200" rtl="0" algn="l">
              <a:lnSpc>
                <a:spcPct val="100000"/>
              </a:lnSpc>
              <a:spcBef>
                <a:spcPts val="0"/>
              </a:spcBef>
              <a:spcAft>
                <a:spcPts val="0"/>
              </a:spcAft>
              <a:buSzPts val="1800"/>
              <a:buChar char="●"/>
            </a:pPr>
            <a:r>
              <a:rPr lang="en" sz="1800"/>
              <a:t>War Threatens the Environment</a:t>
            </a:r>
            <a:endParaRPr sz="1800"/>
          </a:p>
          <a:p>
            <a:pPr indent="-342900" lvl="0" marL="457200" rtl="0" algn="l">
              <a:lnSpc>
                <a:spcPct val="100000"/>
              </a:lnSpc>
              <a:spcBef>
                <a:spcPts val="0"/>
              </a:spcBef>
              <a:spcAft>
                <a:spcPts val="0"/>
              </a:spcAft>
              <a:buSzPts val="1800"/>
              <a:buChar char="●"/>
            </a:pPr>
            <a:r>
              <a:rPr lang="en" sz="1800"/>
              <a:t>War Erodes Liberties</a:t>
            </a:r>
            <a:endParaRPr sz="1800"/>
          </a:p>
          <a:p>
            <a:pPr indent="-342900" lvl="0" marL="457200" rtl="0" algn="l">
              <a:lnSpc>
                <a:spcPct val="100000"/>
              </a:lnSpc>
              <a:spcBef>
                <a:spcPts val="0"/>
              </a:spcBef>
              <a:spcAft>
                <a:spcPts val="0"/>
              </a:spcAft>
              <a:buSzPts val="1800"/>
              <a:buChar char="●"/>
            </a:pPr>
            <a:r>
              <a:rPr lang="en" sz="1800"/>
              <a:t>War Impoverishes Us</a:t>
            </a:r>
            <a:endParaRPr sz="1800"/>
          </a:p>
          <a:p>
            <a:pPr indent="-342900" lvl="0" marL="457200" rtl="0" algn="l">
              <a:lnSpc>
                <a:spcPct val="100000"/>
              </a:lnSpc>
              <a:spcBef>
                <a:spcPts val="0"/>
              </a:spcBef>
              <a:spcAft>
                <a:spcPts val="0"/>
              </a:spcAft>
              <a:buSzPts val="1800"/>
              <a:buChar char="●"/>
            </a:pPr>
            <a:r>
              <a:rPr lang="en" sz="1800"/>
              <a:t>War Promotes Bigotry</a:t>
            </a:r>
            <a:endParaRPr sz="1800"/>
          </a:p>
          <a:p>
            <a:pPr indent="-342900" lvl="0" marL="457200" rtl="0" algn="l">
              <a:lnSpc>
                <a:spcPct val="100000"/>
              </a:lnSpc>
              <a:spcBef>
                <a:spcPts val="0"/>
              </a:spcBef>
              <a:spcAft>
                <a:spcPts val="0"/>
              </a:spcAft>
              <a:buSzPts val="1800"/>
              <a:buChar char="●"/>
            </a:pPr>
            <a:r>
              <a:rPr lang="en" sz="1800"/>
              <a:t>We Need $2 Trillion/Year for Other Things</a:t>
            </a:r>
            <a:endParaRPr sz="1800"/>
          </a:p>
          <a:p>
            <a:pPr indent="0" lvl="0" marL="0" rtl="0" algn="l">
              <a:spcBef>
                <a:spcPts val="0"/>
              </a:spcBef>
              <a:spcAft>
                <a:spcPts val="1600"/>
              </a:spcAft>
              <a:buNone/>
            </a:pPr>
            <a:r>
              <a:t/>
            </a:r>
            <a:endParaRPr/>
          </a:p>
        </p:txBody>
      </p:sp>
      <p:sp>
        <p:nvSpPr>
          <p:cNvPr id="148" name="Google Shape;148;p26"/>
          <p:cNvSpPr txBox="1"/>
          <p:nvPr>
            <p:ph idx="1" type="body"/>
          </p:nvPr>
        </p:nvSpPr>
        <p:spPr>
          <a:xfrm>
            <a:off x="6150425" y="1313400"/>
            <a:ext cx="2919300" cy="3179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Demilitarize Security</a:t>
            </a:r>
            <a:endParaRPr sz="1800"/>
          </a:p>
          <a:p>
            <a:pPr indent="-342900" lvl="0" marL="457200" rtl="0" algn="l">
              <a:lnSpc>
                <a:spcPct val="100000"/>
              </a:lnSpc>
              <a:spcBef>
                <a:spcPts val="0"/>
              </a:spcBef>
              <a:spcAft>
                <a:spcPts val="0"/>
              </a:spcAft>
              <a:buSzPts val="1800"/>
              <a:buChar char="●"/>
            </a:pPr>
            <a:r>
              <a:rPr lang="en" sz="1800"/>
              <a:t>Manage Conflict Nonviolently</a:t>
            </a:r>
            <a:endParaRPr sz="1800"/>
          </a:p>
          <a:p>
            <a:pPr indent="-342900" lvl="0" marL="457200" rtl="0" algn="l">
              <a:lnSpc>
                <a:spcPct val="100000"/>
              </a:lnSpc>
              <a:spcBef>
                <a:spcPts val="0"/>
              </a:spcBef>
              <a:spcAft>
                <a:spcPts val="0"/>
              </a:spcAft>
              <a:buSzPts val="1800"/>
              <a:buChar char="●"/>
            </a:pPr>
            <a:r>
              <a:rPr lang="en" sz="1800"/>
              <a:t>Create a </a:t>
            </a:r>
            <a:br>
              <a:rPr lang="en" sz="1800"/>
            </a:br>
            <a:r>
              <a:rPr lang="en" sz="1800"/>
              <a:t>Culture of Peace</a:t>
            </a:r>
            <a:endParaRPr sz="1800"/>
          </a:p>
        </p:txBody>
      </p:sp>
      <p:pic>
        <p:nvPicPr>
          <p:cNvPr id="149" name="Google Shape;149;p26"/>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265500" y="700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 Questions</a:t>
            </a:r>
            <a:endParaRPr/>
          </a:p>
        </p:txBody>
      </p:sp>
      <p:sp>
        <p:nvSpPr>
          <p:cNvPr id="155" name="Google Shape;155;p27"/>
          <p:cNvSpPr txBox="1"/>
          <p:nvPr>
            <p:ph idx="1" type="subTitle"/>
          </p:nvPr>
        </p:nvSpPr>
        <p:spPr>
          <a:xfrm>
            <a:off x="134850" y="2410675"/>
            <a:ext cx="43065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 off into small groups of 5-10</a:t>
            </a:r>
            <a:endParaRPr/>
          </a:p>
          <a:p>
            <a:pPr indent="0" lvl="0" marL="0" rtl="0" algn="ctr">
              <a:spcBef>
                <a:spcPts val="0"/>
              </a:spcBef>
              <a:spcAft>
                <a:spcPts val="0"/>
              </a:spcAft>
              <a:buNone/>
            </a:pPr>
            <a:r>
              <a:rPr lang="en"/>
              <a:t>Assign a notetaker in your group</a:t>
            </a:r>
            <a:endParaRPr/>
          </a:p>
          <a:p>
            <a:pPr indent="0" lvl="0" marL="0" rtl="0" algn="ctr">
              <a:spcBef>
                <a:spcPts val="0"/>
              </a:spcBef>
              <a:spcAft>
                <a:spcPts val="0"/>
              </a:spcAft>
              <a:buNone/>
            </a:pPr>
            <a:r>
              <a:rPr lang="en"/>
              <a:t>Assign a person to report back</a:t>
            </a:r>
            <a:endParaRPr/>
          </a:p>
        </p:txBody>
      </p:sp>
      <p:sp>
        <p:nvSpPr>
          <p:cNvPr id="156" name="Google Shape;156;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*Pick a myth of war: war is just, inevitable, beneficial, or necessary.</a:t>
            </a:r>
            <a:endParaRPr/>
          </a:p>
          <a:p>
            <a:pPr indent="0" lvl="0" marL="0" rtl="0" algn="l">
              <a:spcBef>
                <a:spcPts val="1600"/>
              </a:spcBef>
              <a:spcAft>
                <a:spcPts val="1600"/>
              </a:spcAft>
              <a:buNone/>
            </a:pPr>
            <a:r>
              <a:rPr lang="en"/>
              <a:t>As a group, develop a 1-3 minute elevator pitch to debunk that myth. What would be your key talking points for debunking it? (15 min)</a:t>
            </a:r>
            <a:endParaRPr/>
          </a:p>
        </p:txBody>
      </p:sp>
      <p:pic>
        <p:nvPicPr>
          <p:cNvPr id="157" name="Google Shape;157;p27"/>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265500" y="3958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 Questions</a:t>
            </a:r>
            <a:endParaRPr/>
          </a:p>
        </p:txBody>
      </p:sp>
      <p:sp>
        <p:nvSpPr>
          <p:cNvPr id="163" name="Google Shape;163;p28"/>
          <p:cNvSpPr txBox="1"/>
          <p:nvPr>
            <p:ph idx="2" type="body"/>
          </p:nvPr>
        </p:nvSpPr>
        <p:spPr>
          <a:xfrm>
            <a:off x="4939500" y="724200"/>
            <a:ext cx="4045200" cy="381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*Discuss: Where did these myths come from? How were they created? How have they been sustained? </a:t>
            </a:r>
            <a:br>
              <a:rPr lang="en"/>
            </a:br>
            <a:r>
              <a:rPr lang="en"/>
              <a:t>(15 min)</a:t>
            </a:r>
            <a:endParaRPr/>
          </a:p>
          <a:p>
            <a:pPr indent="0" lvl="0" marL="0" rtl="0" algn="l">
              <a:spcBef>
                <a:spcPts val="1600"/>
              </a:spcBef>
              <a:spcAft>
                <a:spcPts val="0"/>
              </a:spcAft>
              <a:buNone/>
            </a:pPr>
            <a:r>
              <a:rPr lang="en"/>
              <a:t>OR</a:t>
            </a:r>
            <a:endParaRPr/>
          </a:p>
          <a:p>
            <a:pPr indent="0" lvl="0" marL="0" rtl="0" algn="l">
              <a:spcBef>
                <a:spcPts val="1600"/>
              </a:spcBef>
              <a:spcAft>
                <a:spcPts val="0"/>
              </a:spcAft>
              <a:buNone/>
            </a:pPr>
            <a:r>
              <a:rPr lang="en"/>
              <a:t>*Prepare a list of the ways that war makes us less safe – from the local to the global. Turn this list into a mind map or visual infographic and use it as a public education tool. (15 min)</a:t>
            </a:r>
            <a:endParaRPr/>
          </a:p>
          <a:p>
            <a:pPr indent="0" lvl="0" marL="0" rtl="0" algn="l">
              <a:spcBef>
                <a:spcPts val="1600"/>
              </a:spcBef>
              <a:spcAft>
                <a:spcPts val="1600"/>
              </a:spcAft>
              <a:buNone/>
            </a:pPr>
            <a:r>
              <a:t/>
            </a:r>
            <a:endParaRPr/>
          </a:p>
        </p:txBody>
      </p:sp>
      <p:pic>
        <p:nvPicPr>
          <p:cNvPr id="164" name="Google Shape;164;p28"/>
          <p:cNvPicPr preferRelativeResize="0"/>
          <p:nvPr/>
        </p:nvPicPr>
        <p:blipFill>
          <a:blip r:embed="rId3">
            <a:alphaModFix/>
          </a:blip>
          <a:stretch>
            <a:fillRect/>
          </a:stretch>
        </p:blipFill>
        <p:spPr>
          <a:xfrm>
            <a:off x="43849" y="4052273"/>
            <a:ext cx="1681498" cy="1027576"/>
          </a:xfrm>
          <a:prstGeom prst="rect">
            <a:avLst/>
          </a:prstGeom>
          <a:noFill/>
          <a:ln>
            <a:noFill/>
          </a:ln>
        </p:spPr>
      </p:pic>
      <p:sp>
        <p:nvSpPr>
          <p:cNvPr id="165" name="Google Shape;165;p28"/>
          <p:cNvSpPr txBox="1"/>
          <p:nvPr>
            <p:ph idx="1" type="subTitle"/>
          </p:nvPr>
        </p:nvSpPr>
        <p:spPr>
          <a:xfrm>
            <a:off x="134850" y="2182075"/>
            <a:ext cx="43065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 off into small groups of 5-10</a:t>
            </a:r>
            <a:endParaRPr/>
          </a:p>
          <a:p>
            <a:pPr indent="0" lvl="0" marL="0" rtl="0" algn="ctr">
              <a:spcBef>
                <a:spcPts val="0"/>
              </a:spcBef>
              <a:spcAft>
                <a:spcPts val="0"/>
              </a:spcAft>
              <a:buNone/>
            </a:pPr>
            <a:r>
              <a:rPr lang="en"/>
              <a:t>Assign a notetaker in your group</a:t>
            </a:r>
            <a:endParaRPr/>
          </a:p>
          <a:p>
            <a:pPr indent="0" lvl="0" marL="0" rtl="0" algn="ctr">
              <a:spcBef>
                <a:spcPts val="0"/>
              </a:spcBef>
              <a:spcAft>
                <a:spcPts val="0"/>
              </a:spcAft>
              <a:buNone/>
            </a:pPr>
            <a:r>
              <a:rPr lang="en"/>
              <a:t>Assign a person to report back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265500" y="4720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 Questions</a:t>
            </a:r>
            <a:endParaRPr/>
          </a:p>
        </p:txBody>
      </p:sp>
      <p:sp>
        <p:nvSpPr>
          <p:cNvPr id="171" name="Google Shape;171;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*Take the war abolition quiz</a:t>
            </a:r>
            <a:br>
              <a:rPr lang="en"/>
            </a:br>
            <a:r>
              <a:rPr lang="en"/>
              <a:t>(10 min)</a:t>
            </a:r>
            <a:endParaRPr/>
          </a:p>
        </p:txBody>
      </p:sp>
      <p:pic>
        <p:nvPicPr>
          <p:cNvPr id="172" name="Google Shape;172;p29"/>
          <p:cNvPicPr preferRelativeResize="0"/>
          <p:nvPr/>
        </p:nvPicPr>
        <p:blipFill>
          <a:blip r:embed="rId3">
            <a:alphaModFix/>
          </a:blip>
          <a:stretch>
            <a:fillRect/>
          </a:stretch>
        </p:blipFill>
        <p:spPr>
          <a:xfrm>
            <a:off x="43849" y="4052273"/>
            <a:ext cx="1681498" cy="1027576"/>
          </a:xfrm>
          <a:prstGeom prst="rect">
            <a:avLst/>
          </a:prstGeom>
          <a:noFill/>
          <a:ln>
            <a:noFill/>
          </a:ln>
        </p:spPr>
      </p:pic>
      <p:sp>
        <p:nvSpPr>
          <p:cNvPr id="173" name="Google Shape;173;p29"/>
          <p:cNvSpPr txBox="1"/>
          <p:nvPr>
            <p:ph idx="1" type="subTitle"/>
          </p:nvPr>
        </p:nvSpPr>
        <p:spPr>
          <a:xfrm>
            <a:off x="134850" y="2182075"/>
            <a:ext cx="43065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 off into small groups of 5-10</a:t>
            </a:r>
            <a:endParaRPr/>
          </a:p>
          <a:p>
            <a:pPr indent="0" lvl="0" marL="0" rtl="0" algn="ctr">
              <a:spcBef>
                <a:spcPts val="0"/>
              </a:spcBef>
              <a:spcAft>
                <a:spcPts val="0"/>
              </a:spcAft>
              <a:buNone/>
            </a:pPr>
            <a:r>
              <a:rPr lang="en"/>
              <a:t>Assign a notetaker in your group</a:t>
            </a:r>
            <a:endParaRPr/>
          </a:p>
          <a:p>
            <a:pPr indent="0" lvl="0" marL="0" rtl="0" algn="ctr">
              <a:spcBef>
                <a:spcPts val="0"/>
              </a:spcBef>
              <a:spcAft>
                <a:spcPts val="0"/>
              </a:spcAft>
              <a:buNone/>
            </a:pPr>
            <a:r>
              <a:rPr lang="en"/>
              <a:t>Assign a person to report back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661825" y="907925"/>
            <a:ext cx="30975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Report Back</a:t>
            </a:r>
            <a:endParaRPr/>
          </a:p>
        </p:txBody>
      </p:sp>
      <p:sp>
        <p:nvSpPr>
          <p:cNvPr id="179" name="Google Shape;179;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a:t>
            </a:r>
            <a:endParaRPr/>
          </a:p>
          <a:p>
            <a:pPr indent="0" lvl="0" marL="0" rtl="0" algn="l">
              <a:spcBef>
                <a:spcPts val="1600"/>
              </a:spcBef>
              <a:spcAft>
                <a:spcPts val="0"/>
              </a:spcAft>
              <a:buNone/>
            </a:pPr>
            <a:r>
              <a:rPr lang="en"/>
              <a:t>worldbeyondwar.org/quiz</a:t>
            </a:r>
            <a:endParaRPr/>
          </a:p>
          <a:p>
            <a:pPr indent="0" lvl="0" marL="0" rtl="0" algn="l">
              <a:spcBef>
                <a:spcPts val="1600"/>
              </a:spcBef>
              <a:spcAft>
                <a:spcPts val="0"/>
              </a:spcAft>
              <a:buNone/>
            </a:pPr>
            <a:r>
              <a:rPr lang="en"/>
              <a:t>bit.ly/mappingmilitarism</a:t>
            </a:r>
            <a:endParaRPr/>
          </a:p>
          <a:p>
            <a:pPr indent="0" lvl="0" marL="0" rtl="0" algn="l">
              <a:spcBef>
                <a:spcPts val="1600"/>
              </a:spcBef>
              <a:spcAft>
                <a:spcPts val="0"/>
              </a:spcAft>
              <a:buNone/>
            </a:pPr>
            <a:r>
              <a:rPr lang="en"/>
              <a:t>overseasbases.net</a:t>
            </a:r>
            <a:endParaRPr/>
          </a:p>
          <a:p>
            <a:pPr indent="0" lvl="0" marL="0" rtl="0" algn="l">
              <a:spcBef>
                <a:spcPts val="1600"/>
              </a:spcBef>
              <a:spcAft>
                <a:spcPts val="1600"/>
              </a:spcAft>
              <a:buNone/>
            </a:pPr>
            <a:r>
              <a:rPr lang="en"/>
              <a:t>worldbeyondwar.org/explained</a:t>
            </a:r>
            <a:endParaRPr/>
          </a:p>
        </p:txBody>
      </p:sp>
      <p:pic>
        <p:nvPicPr>
          <p:cNvPr id="180" name="Google Shape;180;p30"/>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661825" y="374525"/>
            <a:ext cx="30975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Contact Us</a:t>
            </a:r>
            <a:endParaRPr/>
          </a:p>
        </p:txBody>
      </p:sp>
      <p:sp>
        <p:nvSpPr>
          <p:cNvPr id="186" name="Google Shape;186;p3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Greta Zarro</a:t>
            </a:r>
            <a:endParaRPr/>
          </a:p>
          <a:p>
            <a:pPr indent="0" lvl="0" marL="0" rtl="0" algn="l">
              <a:spcBef>
                <a:spcPts val="1600"/>
              </a:spcBef>
              <a:spcAft>
                <a:spcPts val="0"/>
              </a:spcAft>
              <a:buNone/>
            </a:pPr>
            <a:r>
              <a:rPr lang="en"/>
              <a:t>greta@worldbeyondwar.org</a:t>
            </a:r>
            <a:endParaRPr/>
          </a:p>
          <a:p>
            <a:pPr indent="0" lvl="0" marL="0" rtl="0" algn="l">
              <a:spcBef>
                <a:spcPts val="1600"/>
              </a:spcBef>
              <a:spcAft>
                <a:spcPts val="0"/>
              </a:spcAft>
              <a:buNone/>
            </a:pPr>
            <a:r>
              <a:rPr lang="en"/>
              <a:t>worldbeyondwar.org</a:t>
            </a:r>
            <a:endParaRPr/>
          </a:p>
          <a:p>
            <a:pPr indent="0" lvl="0" marL="0" rtl="0" algn="l">
              <a:spcBef>
                <a:spcPts val="1600"/>
              </a:spcBef>
              <a:spcAft>
                <a:spcPts val="1600"/>
              </a:spcAft>
              <a:buNone/>
            </a:pPr>
            <a:r>
              <a:rPr lang="en"/>
              <a:t>@worldbeyondwar</a:t>
            </a:r>
            <a:endParaRPr/>
          </a:p>
        </p:txBody>
      </p:sp>
      <p:pic>
        <p:nvPicPr>
          <p:cNvPr id="187" name="Google Shape;187;p31"/>
          <p:cNvPicPr preferRelativeResize="0"/>
          <p:nvPr/>
        </p:nvPicPr>
        <p:blipFill>
          <a:blip r:embed="rId3">
            <a:alphaModFix/>
          </a:blip>
          <a:stretch>
            <a:fillRect/>
          </a:stretch>
        </p:blipFill>
        <p:spPr>
          <a:xfrm>
            <a:off x="43849" y="4052273"/>
            <a:ext cx="1681498" cy="1027576"/>
          </a:xfrm>
          <a:prstGeom prst="rect">
            <a:avLst/>
          </a:prstGeom>
          <a:noFill/>
          <a:ln>
            <a:noFill/>
          </a:ln>
        </p:spPr>
      </p:pic>
      <p:pic>
        <p:nvPicPr>
          <p:cNvPr id="188" name="Google Shape;188;p31"/>
          <p:cNvPicPr preferRelativeResize="0"/>
          <p:nvPr/>
        </p:nvPicPr>
        <p:blipFill>
          <a:blip r:embed="rId4">
            <a:alphaModFix/>
          </a:blip>
          <a:stretch>
            <a:fillRect/>
          </a:stretch>
        </p:blipFill>
        <p:spPr>
          <a:xfrm>
            <a:off x="6689675" y="3634624"/>
            <a:ext cx="670776" cy="472275"/>
          </a:xfrm>
          <a:prstGeom prst="rect">
            <a:avLst/>
          </a:prstGeom>
          <a:noFill/>
          <a:ln>
            <a:noFill/>
          </a:ln>
        </p:spPr>
      </p:pic>
      <p:pic>
        <p:nvPicPr>
          <p:cNvPr id="189" name="Google Shape;189;p31"/>
          <p:cNvPicPr preferRelativeResize="0"/>
          <p:nvPr/>
        </p:nvPicPr>
        <p:blipFill>
          <a:blip r:embed="rId5">
            <a:alphaModFix/>
          </a:blip>
          <a:stretch>
            <a:fillRect/>
          </a:stretch>
        </p:blipFill>
        <p:spPr>
          <a:xfrm>
            <a:off x="5587750" y="3634625"/>
            <a:ext cx="472275" cy="472275"/>
          </a:xfrm>
          <a:prstGeom prst="rect">
            <a:avLst/>
          </a:prstGeom>
          <a:noFill/>
          <a:ln>
            <a:noFill/>
          </a:ln>
        </p:spPr>
      </p:pic>
      <p:pic>
        <p:nvPicPr>
          <p:cNvPr id="190" name="Google Shape;190;p31"/>
          <p:cNvPicPr preferRelativeResize="0"/>
          <p:nvPr/>
        </p:nvPicPr>
        <p:blipFill>
          <a:blip r:embed="rId6">
            <a:alphaModFix/>
          </a:blip>
          <a:stretch>
            <a:fillRect/>
          </a:stretch>
        </p:blipFill>
        <p:spPr>
          <a:xfrm>
            <a:off x="6100900" y="3596814"/>
            <a:ext cx="547900" cy="547900"/>
          </a:xfrm>
          <a:prstGeom prst="rect">
            <a:avLst/>
          </a:prstGeom>
          <a:noFill/>
          <a:ln>
            <a:noFill/>
          </a:ln>
        </p:spPr>
      </p:pic>
      <p:pic>
        <p:nvPicPr>
          <p:cNvPr id="191" name="Google Shape;191;p31"/>
          <p:cNvPicPr preferRelativeResize="0"/>
          <p:nvPr/>
        </p:nvPicPr>
        <p:blipFill>
          <a:blip r:embed="rId7">
            <a:alphaModFix/>
          </a:blip>
          <a:stretch>
            <a:fillRect/>
          </a:stretch>
        </p:blipFill>
        <p:spPr>
          <a:xfrm>
            <a:off x="5033725" y="3634625"/>
            <a:ext cx="472275" cy="472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44250" y="62100"/>
            <a:ext cx="8455500" cy="111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World BEYOND War</a:t>
            </a:r>
            <a:endParaRPr/>
          </a:p>
        </p:txBody>
      </p:sp>
      <p:pic>
        <p:nvPicPr>
          <p:cNvPr id="65" name="Google Shape;65;p14"/>
          <p:cNvPicPr preferRelativeResize="0"/>
          <p:nvPr/>
        </p:nvPicPr>
        <p:blipFill>
          <a:blip r:embed="rId3">
            <a:alphaModFix/>
          </a:blip>
          <a:stretch>
            <a:fillRect/>
          </a:stretch>
        </p:blipFill>
        <p:spPr>
          <a:xfrm>
            <a:off x="76200" y="1315800"/>
            <a:ext cx="8991600" cy="3675307"/>
          </a:xfrm>
          <a:prstGeom prst="rect">
            <a:avLst/>
          </a:prstGeom>
          <a:noFill/>
          <a:ln>
            <a:noFill/>
          </a:ln>
        </p:spPr>
      </p:pic>
      <p:pic>
        <p:nvPicPr>
          <p:cNvPr id="66" name="Google Shape;66;p14"/>
          <p:cNvPicPr preferRelativeResize="0"/>
          <p:nvPr/>
        </p:nvPicPr>
        <p:blipFill>
          <a:blip r:embed="rId4">
            <a:alphaModFix/>
          </a:blip>
          <a:stretch>
            <a:fillRect/>
          </a:stretch>
        </p:blipFill>
        <p:spPr>
          <a:xfrm>
            <a:off x="170288" y="3851175"/>
            <a:ext cx="1816377" cy="1109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076325" y="262050"/>
            <a:ext cx="6991350" cy="3924300"/>
          </a:xfrm>
          <a:prstGeom prst="rect">
            <a:avLst/>
          </a:prstGeom>
          <a:noFill/>
          <a:ln>
            <a:noFill/>
          </a:ln>
        </p:spPr>
      </p:pic>
      <p:sp>
        <p:nvSpPr>
          <p:cNvPr id="72" name="Google Shape;72;p15"/>
          <p:cNvSpPr txBox="1"/>
          <p:nvPr/>
        </p:nvSpPr>
        <p:spPr>
          <a:xfrm>
            <a:off x="1765650" y="4204825"/>
            <a:ext cx="5612700" cy="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latin typeface="Times New Roman"/>
                <a:ea typeface="Times New Roman"/>
                <a:cs typeface="Times New Roman"/>
                <a:sym typeface="Times New Roman"/>
              </a:rPr>
              <a:t>globalsecurity.worldbeyondwar.org</a:t>
            </a:r>
            <a:endParaRPr sz="3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265500" y="6244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the war system?</a:t>
            </a:r>
            <a:endParaRPr/>
          </a:p>
        </p:txBody>
      </p:sp>
      <p:sp>
        <p:nvSpPr>
          <p:cNvPr id="78" name="Google Shape;78;p16"/>
          <p:cNvSpPr txBox="1"/>
          <p:nvPr>
            <p:ph idx="1" type="subTitle"/>
          </p:nvPr>
        </p:nvSpPr>
        <p:spPr>
          <a:xfrm>
            <a:off x="265500" y="23118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we talking about when we say “the institution of war”?</a:t>
            </a:r>
            <a:endParaRPr/>
          </a:p>
        </p:txBody>
      </p:sp>
      <p:sp>
        <p:nvSpPr>
          <p:cNvPr id="79" name="Google Shape;79;p16"/>
          <p:cNvSpPr txBox="1"/>
          <p:nvPr>
            <p:ph idx="2" type="body"/>
          </p:nvPr>
        </p:nvSpPr>
        <p:spPr>
          <a:xfrm>
            <a:off x="4730800" y="291050"/>
            <a:ext cx="4254000" cy="4128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Sustained coordinated combat between groups leading to large numbers of casualties</a:t>
            </a:r>
            <a:endParaRPr/>
          </a:p>
          <a:p>
            <a:pPr indent="-342900" lvl="0" marL="457200" rtl="0" algn="l">
              <a:spcBef>
                <a:spcPts val="0"/>
              </a:spcBef>
              <a:spcAft>
                <a:spcPts val="0"/>
              </a:spcAft>
              <a:buSzPts val="1800"/>
              <a:buChar char="●"/>
            </a:pPr>
            <a:r>
              <a:rPr lang="en"/>
              <a:t>Highly organized, pre-planned mobilizations of forces prepared long in advance</a:t>
            </a:r>
            <a:endParaRPr/>
          </a:p>
          <a:p>
            <a:pPr indent="-342900" lvl="0" marL="457200" rtl="0" algn="l">
              <a:spcBef>
                <a:spcPts val="0"/>
              </a:spcBef>
              <a:spcAft>
                <a:spcPts val="0"/>
              </a:spcAft>
              <a:buSzPts val="1800"/>
              <a:buChar char="●"/>
            </a:pPr>
            <a:r>
              <a:rPr lang="en"/>
              <a:t>Institutions + policies + war technologies/industries + set of interlocked beliefs and values that are mostly unquestioned</a:t>
            </a:r>
            <a:endParaRPr/>
          </a:p>
          <a:p>
            <a:pPr indent="-342900" lvl="0" marL="457200" rtl="0" algn="l">
              <a:spcBef>
                <a:spcPts val="0"/>
              </a:spcBef>
              <a:spcAft>
                <a:spcPts val="0"/>
              </a:spcAft>
              <a:buSzPts val="1800"/>
              <a:buChar char="●"/>
            </a:pPr>
            <a:r>
              <a:rPr lang="en"/>
              <a:t>Self-perpetuating </a:t>
            </a:r>
            <a:endParaRPr/>
          </a:p>
        </p:txBody>
      </p:sp>
      <p:pic>
        <p:nvPicPr>
          <p:cNvPr id="80" name="Google Shape;80;p16"/>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Myth #1:</a:t>
            </a:r>
            <a:endParaRPr/>
          </a:p>
          <a:p>
            <a:pPr indent="0" lvl="0" marL="0" rtl="0" algn="ctr">
              <a:spcBef>
                <a:spcPts val="0"/>
              </a:spcBef>
              <a:spcAft>
                <a:spcPts val="0"/>
              </a:spcAft>
              <a:buNone/>
            </a:pPr>
            <a:r>
              <a:rPr lang="en"/>
              <a:t>War Is Inevitable</a:t>
            </a:r>
            <a:endParaRPr/>
          </a:p>
        </p:txBody>
      </p:sp>
      <p:sp>
        <p:nvSpPr>
          <p:cNvPr id="91" name="Google Shape;91;p18"/>
          <p:cNvSpPr txBox="1"/>
          <p:nvPr>
            <p:ph idx="2" type="body"/>
          </p:nvPr>
        </p:nvSpPr>
        <p:spPr>
          <a:xfrm>
            <a:off x="4730800" y="291050"/>
            <a:ext cx="4254000" cy="4128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War is not in our genes</a:t>
            </a:r>
            <a:endParaRPr/>
          </a:p>
          <a:p>
            <a:pPr indent="-342900" lvl="0" marL="457200" rtl="0" algn="l">
              <a:spcBef>
                <a:spcPts val="0"/>
              </a:spcBef>
              <a:spcAft>
                <a:spcPts val="0"/>
              </a:spcAft>
              <a:buSzPts val="1800"/>
              <a:buChar char="●"/>
            </a:pPr>
            <a:r>
              <a:rPr lang="en"/>
              <a:t>War is not natural</a:t>
            </a:r>
            <a:endParaRPr/>
          </a:p>
          <a:p>
            <a:pPr indent="-342900" lvl="0" marL="457200" rtl="0" algn="l">
              <a:spcBef>
                <a:spcPts val="0"/>
              </a:spcBef>
              <a:spcAft>
                <a:spcPts val="0"/>
              </a:spcAft>
              <a:buSzPts val="1800"/>
              <a:buChar char="●"/>
            </a:pPr>
            <a:r>
              <a:rPr lang="en"/>
              <a:t>War is not a permanent part of our culture</a:t>
            </a:r>
            <a:endParaRPr/>
          </a:p>
          <a:p>
            <a:pPr indent="-342900" lvl="0" marL="457200" rtl="0" algn="l">
              <a:spcBef>
                <a:spcPts val="0"/>
              </a:spcBef>
              <a:spcAft>
                <a:spcPts val="0"/>
              </a:spcAft>
              <a:buSzPts val="1800"/>
              <a:buChar char="●"/>
            </a:pPr>
            <a:r>
              <a:rPr lang="en"/>
              <a:t>War is not created by crises beyond our control</a:t>
            </a:r>
            <a:endParaRPr/>
          </a:p>
          <a:p>
            <a:pPr indent="-342900" lvl="0" marL="457200" rtl="0" algn="l">
              <a:spcBef>
                <a:spcPts val="0"/>
              </a:spcBef>
              <a:spcAft>
                <a:spcPts val="0"/>
              </a:spcAft>
              <a:buSzPts val="1800"/>
              <a:buChar char="●"/>
            </a:pPr>
            <a:r>
              <a:rPr lang="en"/>
              <a:t>Ending war is possible</a:t>
            </a:r>
            <a:r>
              <a:rPr lang="en"/>
              <a:t> </a:t>
            </a:r>
            <a:endParaRPr/>
          </a:p>
        </p:txBody>
      </p:sp>
      <p:pic>
        <p:nvPicPr>
          <p:cNvPr id="92" name="Google Shape;92;p18"/>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80625" y="1241925"/>
            <a:ext cx="4045200" cy="160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Myth #2:</a:t>
            </a:r>
            <a:endParaRPr/>
          </a:p>
          <a:p>
            <a:pPr indent="0" lvl="0" marL="0" rtl="0" algn="ctr">
              <a:spcBef>
                <a:spcPts val="0"/>
              </a:spcBef>
              <a:spcAft>
                <a:spcPts val="0"/>
              </a:spcAft>
              <a:buNone/>
            </a:pPr>
            <a:r>
              <a:rPr lang="en"/>
              <a:t>War Is Necessary</a:t>
            </a:r>
            <a:endParaRPr/>
          </a:p>
        </p:txBody>
      </p:sp>
      <p:sp>
        <p:nvSpPr>
          <p:cNvPr id="103" name="Google Shape;103;p20"/>
          <p:cNvSpPr txBox="1"/>
          <p:nvPr>
            <p:ph idx="2" type="body"/>
          </p:nvPr>
        </p:nvSpPr>
        <p:spPr>
          <a:xfrm>
            <a:off x="4730800" y="178175"/>
            <a:ext cx="4254000" cy="17862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War is not “defense”</a:t>
            </a:r>
            <a:endParaRPr/>
          </a:p>
          <a:p>
            <a:pPr indent="-342900" lvl="0" marL="457200" rtl="0" algn="l">
              <a:spcBef>
                <a:spcPts val="0"/>
              </a:spcBef>
              <a:spcAft>
                <a:spcPts val="0"/>
              </a:spcAft>
              <a:buSzPts val="1800"/>
              <a:buChar char="●"/>
            </a:pPr>
            <a:r>
              <a:rPr lang="en"/>
              <a:t>War preparation is not “defense”</a:t>
            </a:r>
            <a:endParaRPr/>
          </a:p>
          <a:p>
            <a:pPr indent="-342900" lvl="0" marL="457200" rtl="0" algn="l">
              <a:spcBef>
                <a:spcPts val="0"/>
              </a:spcBef>
              <a:spcAft>
                <a:spcPts val="0"/>
              </a:spcAft>
              <a:buSzPts val="1800"/>
              <a:buChar char="●"/>
            </a:pPr>
            <a:r>
              <a:rPr lang="en"/>
              <a:t>Defense need not involve violence</a:t>
            </a:r>
            <a:endParaRPr/>
          </a:p>
        </p:txBody>
      </p:sp>
      <p:sp>
        <p:nvSpPr>
          <p:cNvPr id="104" name="Google Shape;104;p20"/>
          <p:cNvSpPr txBox="1"/>
          <p:nvPr>
            <p:ph idx="1" type="subTitle"/>
          </p:nvPr>
        </p:nvSpPr>
        <p:spPr>
          <a:xfrm>
            <a:off x="4815850" y="1504725"/>
            <a:ext cx="44307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“But if the term has any meaning, it cannot be stretched to cover offensive war making or aggressive militarism. If ‘defense’ is to mean something other than ‘offense,’ then attacking another nation ‘so that they can’t attack us first’ or to ‘send a message’ or to ‘punish’ a crime is not defensive and not necessary.”</a:t>
            </a:r>
            <a:endParaRPr sz="1800"/>
          </a:p>
          <a:p>
            <a:pPr indent="0" lvl="0" marL="0" rtl="0" algn="ctr">
              <a:spcBef>
                <a:spcPts val="0"/>
              </a:spcBef>
              <a:spcAft>
                <a:spcPts val="0"/>
              </a:spcAft>
              <a:buNone/>
            </a:pPr>
            <a:r>
              <a:rPr lang="en" sz="1800"/>
              <a:t>- David Swanson, WBW Director</a:t>
            </a:r>
            <a:endParaRPr sz="1800"/>
          </a:p>
        </p:txBody>
      </p:sp>
      <p:pic>
        <p:nvPicPr>
          <p:cNvPr id="105" name="Google Shape;105;p20"/>
          <p:cNvPicPr preferRelativeResize="0"/>
          <p:nvPr/>
        </p:nvPicPr>
        <p:blipFill>
          <a:blip r:embed="rId3">
            <a:alphaModFix/>
          </a:blip>
          <a:stretch>
            <a:fillRect/>
          </a:stretch>
        </p:blipFill>
        <p:spPr>
          <a:xfrm>
            <a:off x="43849" y="4052273"/>
            <a:ext cx="1681498" cy="1027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