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296400"/>
  <p:embeddedFontLst>
    <p:embeddedFont>
      <p:font typeface="Roboto"/>
      <p:regular r:id="rId50"/>
      <p:bold r:id="rId51"/>
      <p:italic r:id="rId52"/>
      <p:boldItalic r:id="rId53"/>
    </p:embeddedFont>
    <p:embeddedFont>
      <p:font typeface="PT Serif"/>
      <p:regular r:id="rId54"/>
      <p:bold r:id="rId55"/>
      <p:italic r:id="rId56"/>
      <p:boldItalic r:id="rId57"/>
    </p:embeddedFont>
    <p:embeddedFont>
      <p:font typeface="Arial Black"/>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FC5FD08-FDCB-43F9-8B5B-494EE1C83556}">
  <a:tblStyle styleId="{AFC5FD08-FDCB-43F9-8B5B-494EE1C83556}" styleName="Table_0">
    <a:wholeTbl>
      <a:tcTxStyle b="off" i="off">
        <a:font>
          <a:latin typeface="Comic Sans MS"/>
          <a:ea typeface="Comic Sans MS"/>
          <a:cs typeface="Comic Sans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omic Sans MS"/>
          <a:ea typeface="Comic Sans MS"/>
          <a:cs typeface="Comic Sans MS"/>
        </a:font>
        <a:schemeClr val="lt1"/>
      </a:tcTxStyle>
      <a:tcStyle>
        <a:fill>
          <a:solidFill>
            <a:schemeClr val="accent1"/>
          </a:solidFill>
        </a:fill>
      </a:tcStyle>
    </a:lastCol>
    <a:firstCol>
      <a:tcTxStyle b="on" i="off">
        <a:font>
          <a:latin typeface="Comic Sans MS"/>
          <a:ea typeface="Comic Sans MS"/>
          <a:cs typeface="Comic Sans MS"/>
        </a:font>
        <a:schemeClr val="lt1"/>
      </a:tcTxStyle>
      <a:tcStyle>
        <a:fill>
          <a:solidFill>
            <a:schemeClr val="accent1"/>
          </a:solidFill>
        </a:fill>
      </a:tcStyle>
    </a:firstCol>
    <a:lastRow>
      <a:tcTxStyle b="on" i="off">
        <a:font>
          <a:latin typeface="Comic Sans MS"/>
          <a:ea typeface="Comic Sans MS"/>
          <a:cs typeface="Comic Sans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mic Sans MS"/>
          <a:ea typeface="Comic Sans MS"/>
          <a:cs typeface="Comic Sans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55" Type="http://schemas.openxmlformats.org/officeDocument/2006/relationships/font" Target="fonts/PTSerif-bold.fntdata"/><Relationship Id="rId10" Type="http://schemas.openxmlformats.org/officeDocument/2006/relationships/slide" Target="slides/slide5.xml"/><Relationship Id="rId54" Type="http://schemas.openxmlformats.org/officeDocument/2006/relationships/font" Target="fonts/PTSerif-regular.fntdata"/><Relationship Id="rId13" Type="http://schemas.openxmlformats.org/officeDocument/2006/relationships/slide" Target="slides/slide8.xml"/><Relationship Id="rId57" Type="http://schemas.openxmlformats.org/officeDocument/2006/relationships/font" Target="fonts/PTSerif-boldItalic.fntdata"/><Relationship Id="rId12" Type="http://schemas.openxmlformats.org/officeDocument/2006/relationships/slide" Target="slides/slide7.xml"/><Relationship Id="rId56" Type="http://schemas.openxmlformats.org/officeDocument/2006/relationships/font" Target="fonts/PTSerif-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ArialBlack-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435"/>
          </a:xfrm>
          <a:prstGeom prst="rect">
            <a:avLst/>
          </a:prstGeom>
          <a:noFill/>
          <a:ln>
            <a:noFill/>
          </a:ln>
        </p:spPr>
        <p:txBody>
          <a:bodyPr anchorCtr="0" anchor="t" bIns="46400" lIns="92825" spcFirstLastPara="1" rIns="92825" wrap="square" tIns="464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6435"/>
          </a:xfrm>
          <a:prstGeom prst="rect">
            <a:avLst/>
          </a:prstGeom>
          <a:noFill/>
          <a:ln>
            <a:noFill/>
          </a:ln>
        </p:spPr>
        <p:txBody>
          <a:bodyPr anchorCtr="0" anchor="t" bIns="46400" lIns="92825" spcFirstLastPara="1" rIns="92825" wrap="square" tIns="46400"/>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8"/>
            <a:ext cx="2971800" cy="466434"/>
          </a:xfrm>
          <a:prstGeom prst="rect">
            <a:avLst/>
          </a:prstGeom>
          <a:noFill/>
          <a:ln>
            <a:noFill/>
          </a:ln>
        </p:spPr>
        <p:txBody>
          <a:bodyPr anchorCtr="0" anchor="b" bIns="46400" lIns="92825" spcFirstLastPara="1" rIns="92825" wrap="square" tIns="464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vision2030.gov.sa/en/node/226" TargetMode="External"/><Relationship Id="rId3" Type="http://schemas.openxmlformats.org/officeDocument/2006/relationships/hyperlink" Target="https://www.nytimes.com/2017/10/25/world/middleeast/saudi-arabias-grand-plan-to-move-beyond-oil-big-goals-bigger-hurdles.html" TargetMode="External"/><Relationship Id="rId4" Type="http://schemas.openxmlformats.org/officeDocument/2006/relationships/hyperlink" Target="http://www.defenseworld.net/news/15422/Sikorsky_To_Assemble_S_70_Black_Hawk_Choppers_in_Saudi_Arabia#.W1nMZi2ZOqA" TargetMode="External"/><Relationship Id="rId5" Type="http://schemas.openxmlformats.org/officeDocument/2006/relationships/hyperlink" Target="https://www.mcclatchydc.com/news/politics-government/white-house/article152464404.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fpri.org/blog/multibillion-dollar-question-how-much-will-it-cost-end-hunger-and-undernutritio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pi.envirocenter.yale.edu/epi-toplin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This presentation focuses on research done on the employment effects of spending on the military versus other segments of the economy.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raise questions about what are our national priorities.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Up front though, I’d like to put this in the context of where our country is financially.</a:t>
            </a:r>
            <a:endParaRPr/>
          </a:p>
        </p:txBody>
      </p:sp>
      <p:sp>
        <p:nvSpPr>
          <p:cNvPr id="89" name="Google Shape;89;p1: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156" name="Google Shape;156;p10: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So there’s no doubt that military expenditures create jobs.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how does that compare with other sectors of the economy?</a:t>
            </a:r>
            <a:endParaRPr/>
          </a:p>
        </p:txBody>
      </p:sp>
      <p:sp>
        <p:nvSpPr>
          <p:cNvPr id="164" name="Google Shape;164;p11: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172" name="Google Shape;172;p12: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3: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232075" lvl="0" marL="232075" rtl="0" algn="l">
              <a:spcBef>
                <a:spcPts val="0"/>
              </a:spcBef>
              <a:spcAft>
                <a:spcPts val="0"/>
              </a:spcAft>
              <a:buClr>
                <a:schemeClr val="dk1"/>
              </a:buClr>
              <a:buSzPts val="1200"/>
              <a:buFont typeface="Arial"/>
              <a:buAutoNum type="arabicPeriod"/>
            </a:pPr>
            <a:r>
              <a:rPr lang="en-US"/>
              <a:t>Direct effects are the jobs created by producing the fighter bomber, the school, the windmill</a:t>
            </a:r>
            <a:endParaRPr/>
          </a:p>
          <a:p>
            <a:pPr indent="-232075" lvl="0" marL="232075" rtl="0" algn="l">
              <a:spcBef>
                <a:spcPts val="0"/>
              </a:spcBef>
              <a:spcAft>
                <a:spcPts val="0"/>
              </a:spcAft>
              <a:buClr>
                <a:schemeClr val="dk1"/>
              </a:buClr>
              <a:buSzPts val="1200"/>
              <a:buFont typeface="Arial"/>
              <a:buAutoNum type="arabicPeriod"/>
            </a:pPr>
            <a:r>
              <a:rPr lang="en-US"/>
              <a:t>Indirect effects are the jobs associated with industries that supply intermediate goods for building a fighter bomber, school or any other direct spending target.  These would include the metals, the plastics, glass, tires, electronic industries for the avionics, etc.; the concrete, glass and water fountains, etc.to build the school.</a:t>
            </a:r>
            <a:endParaRPr/>
          </a:p>
          <a:p>
            <a:pPr indent="-232075" lvl="0" marL="232075" rtl="0" algn="l">
              <a:spcBef>
                <a:spcPts val="0"/>
              </a:spcBef>
              <a:spcAft>
                <a:spcPts val="0"/>
              </a:spcAft>
              <a:buClr>
                <a:schemeClr val="dk1"/>
              </a:buClr>
              <a:buSzPts val="1200"/>
              <a:buFont typeface="Arial"/>
              <a:buAutoNum type="arabicPeriod"/>
            </a:pPr>
            <a:r>
              <a:rPr lang="en-US"/>
              <a:t>Induced effects.  This is the expansion of employment that results when people who are paid to build the fighter bomber or school spend the money they have earned on other products in the economy.</a:t>
            </a:r>
            <a:endParaRPr/>
          </a:p>
          <a:p>
            <a:pPr indent="-155875" lvl="0" marL="232075"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could one spending target create more jobs for a given amount of expenditure than another?  There are three factors…</a:t>
            </a:r>
            <a:endParaRPr/>
          </a:p>
        </p:txBody>
      </p:sp>
      <p:sp>
        <p:nvSpPr>
          <p:cNvPr id="180" name="Google Shape;180;p13: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4:notes"/>
          <p:cNvSpPr txBox="1"/>
          <p:nvPr>
            <p:ph idx="1" type="body"/>
          </p:nvPr>
        </p:nvSpPr>
        <p:spPr>
          <a:xfrm>
            <a:off x="685800" y="4473892"/>
            <a:ext cx="5486400" cy="4700186"/>
          </a:xfrm>
          <a:prstGeom prst="rect">
            <a:avLst/>
          </a:prstGeom>
          <a:noFill/>
          <a:ln>
            <a:noFill/>
          </a:ln>
        </p:spPr>
        <p:txBody>
          <a:bodyPr anchorCtr="0" anchor="t" bIns="46400" lIns="92825" spcFirstLastPara="1" rIns="92825" wrap="square" tIns="46400">
            <a:noAutofit/>
          </a:bodyPr>
          <a:lstStyle/>
          <a:p>
            <a:pPr indent="-232075" lvl="0" marL="232075" rtl="0" algn="l">
              <a:spcBef>
                <a:spcPts val="0"/>
              </a:spcBef>
              <a:spcAft>
                <a:spcPts val="0"/>
              </a:spcAft>
              <a:buClr>
                <a:schemeClr val="dk1"/>
              </a:buClr>
              <a:buSzPts val="1200"/>
              <a:buFont typeface="Arial"/>
              <a:buAutoNum type="arabicPeriod"/>
            </a:pPr>
            <a:r>
              <a:rPr b="1" lang="en-US"/>
              <a:t>Labor intensity.  When proportionally more money of a given overall amount of funds is spent on hiring people, as opposed to spending on machinery, buildings, energy, land and other inputs, then spending this given amount of overall funds will create more jobs</a:t>
            </a:r>
            <a:r>
              <a:rPr lang="en-US"/>
              <a:t>.  The average labor intensity of the education-related industries—i.e. number of jobs created per dollar of spending, as opposed to the amount spent on machinery, buildings, energy, land and other inputs—is higher than the labor intensity of military related industries.</a:t>
            </a:r>
            <a:endParaRPr/>
          </a:p>
          <a:p>
            <a:pPr indent="-232075" lvl="0" marL="232075" rtl="0" algn="l">
              <a:spcBef>
                <a:spcPts val="0"/>
              </a:spcBef>
              <a:spcAft>
                <a:spcPts val="0"/>
              </a:spcAft>
              <a:buClr>
                <a:schemeClr val="dk1"/>
              </a:buClr>
              <a:buSzPts val="1200"/>
              <a:buFont typeface="Arial"/>
              <a:buAutoNum type="arabicPeriod"/>
            </a:pPr>
            <a:r>
              <a:rPr b="1" lang="en-US"/>
              <a:t>Domestic content.  If we are considering job creation within the U.S. economy, when a higher proportion of a given amount of funds is spent within the U.S. as opposed to spending on imports or activities in other countries, the given amount of money, will, again, create more jobs. </a:t>
            </a:r>
            <a:r>
              <a:rPr lang="en-US"/>
              <a:t> The overall level of spending within the U.S. economy—as opposed to the rest of the world—is higher for education than the military.  For example, we estimated that U.S. military personnel spend only 43 percent of their income on domestic goods and services, while the civilian population on average spends78% of domestic products.</a:t>
            </a:r>
            <a:endParaRPr/>
          </a:p>
          <a:p>
            <a:pPr indent="-232075" lvl="0" marL="232075" rtl="0" algn="l">
              <a:spcBef>
                <a:spcPts val="0"/>
              </a:spcBef>
              <a:spcAft>
                <a:spcPts val="0"/>
              </a:spcAft>
              <a:buClr>
                <a:schemeClr val="dk1"/>
              </a:buClr>
              <a:buSzPts val="1200"/>
              <a:buFont typeface="Arial"/>
              <a:buAutoNum type="arabicPeriod"/>
            </a:pPr>
            <a:r>
              <a:rPr b="1" lang="en-US"/>
              <a:t>Compensation per worker.  If there is $1 million to spend and 1 employee gets paid $1 million, only 1 job is created. If the average is $50k then 20 jobs are created.</a:t>
            </a:r>
            <a:r>
              <a:rPr lang="en-US"/>
              <a:t>  The average pay for all the industries associated with education—including direct, indirect and induced effects—is lower than the average pay for the military-related industries, then more jobs will be created through spending a given amount of money on education as opposed to the military.</a:t>
            </a:r>
            <a:endParaRPr/>
          </a:p>
        </p:txBody>
      </p:sp>
      <p:sp>
        <p:nvSpPr>
          <p:cNvPr id="186" name="Google Shape;186;p14: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5: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5: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Focus on this especially the percentage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researchers also looked at the wage levels of the direct, indirect and induced jobs that would be created.</a:t>
            </a:r>
            <a:endParaRPr/>
          </a:p>
        </p:txBody>
      </p:sp>
      <p:sp>
        <p:nvSpPr>
          <p:cNvPr id="193" name="Google Shape;193;p15: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6: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6: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Focus on this especially the percentage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researchers also looked at the wage levels of the direct, indirect and induced jobs that would be created.</a:t>
            </a:r>
            <a:endParaRPr/>
          </a:p>
        </p:txBody>
      </p:sp>
      <p:sp>
        <p:nvSpPr>
          <p:cNvPr id="200" name="Google Shape;200;p16: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7: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7: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Focus on this especially the percentage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researchers also looked at the wage levels of the direct, indirect and induced jobs that would be created.</a:t>
            </a:r>
            <a:endParaRPr/>
          </a:p>
        </p:txBody>
      </p:sp>
      <p:sp>
        <p:nvSpPr>
          <p:cNvPr id="207" name="Google Shape;207;p17: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8: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8: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Focus on this especially the percentage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researchers also looked at the wage levels of the direct, indirect and induced jobs that would be created.</a:t>
            </a:r>
            <a:endParaRPr/>
          </a:p>
        </p:txBody>
      </p:sp>
      <p:sp>
        <p:nvSpPr>
          <p:cNvPr id="214" name="Google Shape;214;p18: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9: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Focus on this especially the percentage differences.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researchers also looked at the wage levels of the direct, indirect and induced jobs that would be created.</a:t>
            </a:r>
            <a:endParaRPr/>
          </a:p>
        </p:txBody>
      </p:sp>
      <p:sp>
        <p:nvSpPr>
          <p:cNvPr id="221" name="Google Shape;221;p19: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73892"/>
            <a:ext cx="5486400" cy="4130461"/>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graph shows budget deficits as a % of Gross Domestic Product.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July, the White House projected a deficit of more than $1 Trillion which would be 5.1% of GDP.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Wall Street Journal stated that $ Trillion dollar deficits may be the norm for the forseeable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 article in Forbe magazine 11.29.18</a:t>
            </a:r>
            <a:endParaRPr/>
          </a:p>
          <a:p>
            <a:pPr indent="0" lvl="0" marL="0" rtl="0" algn="l">
              <a:spcBef>
                <a:spcPts val="0"/>
              </a:spcBef>
              <a:spcAft>
                <a:spcPts val="0"/>
              </a:spcAft>
              <a:buNone/>
            </a:pPr>
            <a:r>
              <a:rPr lang="en-US"/>
              <a:t>It is quite likely that fiscal 2019 will see a $1.5 trillion deficit (assuming no recession</a:t>
            </a:r>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0: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Data from 2010 so these numbers might be different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data show that while more jobs are created in clean energy, health care and education overall, it’s also true that more jobs are created in the middle wage (above $32,000) sector.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look at the jobs created by spending $60billion rather than $1billion.</a:t>
            </a:r>
            <a:endParaRPr/>
          </a:p>
        </p:txBody>
      </p:sp>
      <p:sp>
        <p:nvSpPr>
          <p:cNvPr id="228" name="Google Shape;228;p20: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1: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This graph shows the comparative jobs that could be created if our nation spent the $60 billion that t</a:t>
            </a:r>
            <a:r>
              <a:rPr lang="en-US">
                <a:solidFill>
                  <a:srgbClr val="191F24"/>
                </a:solidFill>
                <a:latin typeface="Roboto"/>
                <a:ea typeface="Roboto"/>
                <a:cs typeface="Roboto"/>
                <a:sym typeface="Roboto"/>
              </a:rPr>
              <a:t>he bipartisan Commission on Wartime Contracting concluded was lost due to fraud and waste on projects in Iraq and Afghanistan over the last 10 years.</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In Afghanistan, the commission found the United States is indirectly funding the Taliban as money diverted from U.S.-backed projects has been paid out to militants to ensure safety. </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The Pentagon’s use of no-bid contracts has tripled since the United States was attacked on 9/11, in spite of promises to reform the controversial practice.</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We could create 1.6 million jobs in education, a million in health car or a million jobs for clean energy.</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But we’re told that because of budget priorities, the deficits and the national debt, we don’t have the funds available.</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Forbes article Dec 8, 2017 </a:t>
            </a:r>
            <a:r>
              <a:rPr b="1" lang="en-US"/>
              <a:t>Has Our Government Spent $21 Trillion Of Our Money Without Telling Us?</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solidFill>
                  <a:srgbClr val="191F24"/>
                </a:solidFill>
                <a:latin typeface="Roboto"/>
                <a:ea typeface="Roboto"/>
                <a:cs typeface="Roboto"/>
                <a:sym typeface="Roboto"/>
              </a:rPr>
              <a:t>$6.5 trillion for the U.S. Army alone</a:t>
            </a:r>
            <a:endParaRPr/>
          </a:p>
          <a:p>
            <a:pPr indent="0" lvl="0" marL="0" rtl="0" algn="l">
              <a:spcBef>
                <a:spcPts val="0"/>
              </a:spcBef>
              <a:spcAft>
                <a:spcPts val="0"/>
              </a:spcAft>
              <a:buNone/>
            </a:pPr>
            <a:r>
              <a:t/>
            </a:r>
            <a:endParaRPr>
              <a:solidFill>
                <a:srgbClr val="191F24"/>
              </a:solidFill>
              <a:latin typeface="Roboto"/>
              <a:ea typeface="Roboto"/>
              <a:cs typeface="Roboto"/>
              <a:sym typeface="Roboto"/>
            </a:endParaRPr>
          </a:p>
          <a:p>
            <a:pPr indent="0" lvl="0" marL="0" rtl="0" algn="l">
              <a:spcBef>
                <a:spcPts val="0"/>
              </a:spcBef>
              <a:spcAft>
                <a:spcPts val="0"/>
              </a:spcAft>
              <a:buNone/>
            </a:pPr>
            <a:r>
              <a:rPr lang="en-US"/>
              <a:t>https://www.forbes.com/sites/kotlikoff/2017/12/08/has-our-government-spent-21-trillion-of-our-money-without-telling-us/#124a07b57aef</a:t>
            </a:r>
            <a:endParaRPr/>
          </a:p>
          <a:p>
            <a:pPr indent="0" lvl="0" marL="0" rtl="0" algn="l">
              <a:spcBef>
                <a:spcPts val="0"/>
              </a:spcBef>
              <a:spcAft>
                <a:spcPts val="0"/>
              </a:spcAft>
              <a:buNone/>
            </a:pPr>
            <a:r>
              <a:rPr lang="en-US"/>
              <a:t>  </a:t>
            </a:r>
            <a:endParaRPr/>
          </a:p>
        </p:txBody>
      </p:sp>
      <p:sp>
        <p:nvSpPr>
          <p:cNvPr id="235" name="Google Shape;235;p21: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22: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2: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The $77 billion figure is more realistic, for FY2018 President Trump proposed a $54 billion increase in military spending.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representatives in Congress  then increased that amount by $23 billion.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FOCUS ON THIS.  THE NUMBER OF JOBS,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regardless of the budget deficits that have led to a U.S. debt of $21 TRILLION, Congress agreed to spend $77 Billion more for the military.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2019 Congress has authorized $717 Billion up from $610 Billion in 2017.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we’re hearing about 5% cuts in government spending—maybe less of a cut for the military.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1" name="Google Shape;241;p22: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3: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3:notes"/>
          <p:cNvSpPr txBox="1"/>
          <p:nvPr>
            <p:ph idx="1" type="body"/>
          </p:nvPr>
        </p:nvSpPr>
        <p:spPr>
          <a:xfrm>
            <a:off x="685800" y="4506765"/>
            <a:ext cx="5486400" cy="462294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Yes, military spending crates jobs.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400"/>
              <a:t>To cite an example, one of the </a:t>
            </a:r>
            <a:r>
              <a:rPr b="1" lang="en-US" sz="1400" u="sng">
                <a:solidFill>
                  <a:schemeClr val="hlink"/>
                </a:solidFill>
                <a:hlinkClick r:id="rId2"/>
              </a:rPr>
              <a:t>goals </a:t>
            </a:r>
            <a:r>
              <a:rPr b="1" lang="en-US" sz="1400"/>
              <a:t>of Saudi Arabia’s economic reform plan -- </a:t>
            </a:r>
            <a:r>
              <a:rPr b="1" lang="en-US" sz="1400" u="sng">
                <a:solidFill>
                  <a:schemeClr val="hlink"/>
                </a:solidFill>
                <a:hlinkClick r:id="rId3"/>
              </a:rPr>
              <a:t>unveiled</a:t>
            </a:r>
            <a:r>
              <a:rPr b="1" lang="en-US" sz="1400"/>
              <a:t> in 2017 -- is to ensure that, by 2030, half the value of the kingdom’s arms purchases will be produced in Saudi Arabia.</a:t>
            </a:r>
            <a:r>
              <a:rPr lang="en-US"/>
              <a:t> U.S. firms have scrambled to comply, setting up affiliates in the Saudi capital, Riyadh, and in the case of Lockheed Martin’s Sikorsky unit, agreeing to begin </a:t>
            </a:r>
            <a:r>
              <a:rPr lang="en-US" u="sng">
                <a:solidFill>
                  <a:schemeClr val="hlink"/>
                </a:solidFill>
                <a:hlinkClick r:id="rId4"/>
              </a:rPr>
              <a:t>assembling</a:t>
            </a:r>
            <a:r>
              <a:rPr lang="en-US"/>
              <a:t> military helicopters there. McClatchy news service summed up the situation in this </a:t>
            </a:r>
            <a:r>
              <a:rPr lang="en-US" u="sng">
                <a:solidFill>
                  <a:schemeClr val="hlink"/>
                </a:solidFill>
                <a:hlinkClick r:id="rId5"/>
              </a:rPr>
              <a:t>headline</a:t>
            </a:r>
            <a:r>
              <a:rPr lang="en-US"/>
              <a:t>: “Trump’s Historic Arms Deal Is a Likely Jobs Creator -- In Saudi Arabia.”</a:t>
            </a:r>
            <a:endParaRPr/>
          </a:p>
          <a:p>
            <a:pPr indent="0" lvl="0" marL="0" rtl="0" algn="l">
              <a:spcBef>
                <a:spcPts val="0"/>
              </a:spcBef>
              <a:spcAft>
                <a:spcPts val="0"/>
              </a:spcAft>
              <a:buNone/>
            </a:pPr>
            <a:r>
              <a:rPr lang="en-US">
                <a:solidFill>
                  <a:srgbClr val="4D4D4D"/>
                </a:solidFill>
                <a:latin typeface="PT Serif"/>
                <a:ea typeface="PT Serif"/>
                <a:cs typeface="PT Serif"/>
                <a:sym typeface="PT Serif"/>
              </a:rPr>
              <a:t>Crain’s Indianapolis 11.26.18  “The U.S. Department of Defense has awarded major contracts to two manufacturers in Indianapolis. Rolls-Royce Corp. will receive nearly $41 million for the production of marine turbine engines and Allison Transmission Holdings Inc.will receive nearly $21 million for transmission overhaul kits”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CNBC 10.15.18 During the Oval Office talks, Trump touted a creation of 40,000 U.S. jobs due to Saudi military sales. The president used several maps and charts of Saudi acquisitions to further make his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"Saudi Arabia is a very wealthy nation, and they're going to give the United States some of that wealth, hopefully, in the form of jobs, in the form of the purchase of the finest military equipment anywhere in the world," Trump said at the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8" name="Google Shape;248;p23: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4:notes"/>
          <p:cNvSpPr txBox="1"/>
          <p:nvPr>
            <p:ph idx="1" type="body"/>
          </p:nvPr>
        </p:nvSpPr>
        <p:spPr>
          <a:xfrm>
            <a:off x="685800" y="4473892"/>
            <a:ext cx="5486400" cy="4555807"/>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Ok so this is old new.  December 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we hear that the Pentagon chiefs said $718 billion was not enough and they needed $733 billion.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President Trump now thinks that’s not enough and has agreed to $750 billion for FY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$716 billion for FY 2019 was crazy.  He wanted $700 billion.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the Pentagon says $733 billion and the president says $750 billion.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Politico 12.09.18</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$30 billion to end world hunger (UN Food and Agriculture Organization)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 estimates range from $6 billion to $265 billion (International Food Policy Research Institute)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http://www.ifpri.org/blog/multibillion-dollar-question-how-much-will-it-cost-end-hunger-and-undernutrition</a:t>
            </a:r>
            <a:endParaRPr/>
          </a:p>
          <a:p>
            <a:pPr indent="0" lvl="0" marL="0" rtl="0" algn="l">
              <a:spcBef>
                <a:spcPts val="0"/>
              </a:spcBef>
              <a:spcAft>
                <a:spcPts val="0"/>
              </a:spcAft>
              <a:buNone/>
            </a:pPr>
            <a:r>
              <a:rPr lang="en-US"/>
              <a:t>$10 billion for safe drinking water NY Times.  Other estimates up to $150 billion.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5" name="Google Shape;255;p24: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5: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5: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263" name="Google Shape;263;p25: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6: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F-35 fighter bombers, aircraft carriers, nuclear bombs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it looks like suicide is the leading cause of death for military personnel.</a:t>
            </a:r>
            <a:endParaRPr/>
          </a:p>
        </p:txBody>
      </p:sp>
      <p:sp>
        <p:nvSpPr>
          <p:cNvPr id="269" name="Google Shape;269;p26: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7:notes"/>
          <p:cNvSpPr txBox="1"/>
          <p:nvPr>
            <p:ph idx="1" type="body"/>
          </p:nvPr>
        </p:nvSpPr>
        <p:spPr>
          <a:xfrm>
            <a:off x="685800" y="4473892"/>
            <a:ext cx="5486400" cy="4607976"/>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This table is from Stockholm.  I’ve seen  higher U.S. military expenditures elsewhere.</a:t>
            </a:r>
            <a:endParaRPr/>
          </a:p>
          <a:p>
            <a:pPr indent="0" lvl="0" marL="0" rtl="0" algn="l">
              <a:spcBef>
                <a:spcPts val="0"/>
              </a:spcBef>
              <a:spcAft>
                <a:spcPts val="0"/>
              </a:spcAft>
              <a:buNone/>
            </a:pPr>
            <a:r>
              <a:rPr lang="en-US"/>
              <a:t>WE’RE NUMBER 1 BY FAR IN MILITARY SPENDING. ACCORDING TO THIS TABLE WE SPEND MORE THAN THE NEXT 7 COUNTRIES COMBINED.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LOOK AT THE LIST.  MOST OF THE COUNTRIES ON THE LIST ARE OUR ALLIES.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$610 BILLION SPENT IN 2017 WILL INCREASE TO $717 BILLION IN 2019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WE’RE NUMBER 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WE’RE ALSO THE LEADING EXPORTER OF ARMS WORLDWIDE ACCOUNTING FOR 34% OF THE WORLD’S TOTAL, WITH 49% OF OUR WEAPONS SALES GOING TO THE MIDDLE EAST.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ACCORDING TO THE UNITED NATIONS, THAT AMONG INDUSTRIALIZED COUNTRIES, THE US IS ALSO NUMBER 1 IN CHILDHOOD POVERTY, INFANT MORTALITY, INCARCERATION, INCOME INEQUALITY, AND OBESITY. </a:t>
            </a:r>
            <a:endParaRPr/>
          </a:p>
          <a:p>
            <a:pPr indent="0" lvl="0" marL="0" rtl="0" algn="l">
              <a:spcBef>
                <a:spcPts val="0"/>
              </a:spcBef>
              <a:spcAft>
                <a:spcPts val="0"/>
              </a:spcAft>
              <a:buNone/>
            </a:pPr>
            <a:r>
              <a:t/>
            </a:r>
            <a:endParaRPr/>
          </a:p>
        </p:txBody>
      </p:sp>
      <p:sp>
        <p:nvSpPr>
          <p:cNvPr id="278" name="Google Shape;278;p27: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8: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8: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Or we could reduce taxes for consumers and let them spend their money as they wish.</a:t>
            </a:r>
            <a:endParaRPr/>
          </a:p>
        </p:txBody>
      </p:sp>
      <p:sp>
        <p:nvSpPr>
          <p:cNvPr id="286" name="Google Shape;286;p28: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9: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9: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Solar, wind, hydroelectric, geothermal, use of ocean currents</a:t>
            </a:r>
            <a:endParaRPr/>
          </a:p>
        </p:txBody>
      </p:sp>
      <p:sp>
        <p:nvSpPr>
          <p:cNvPr id="294" name="Google Shape;294;p29: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Total U.S. debt is now over $21 trillion.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Wikipedia says: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aggregate, gross amount that Treasury can borrow is limited by the United States debt ceiling. As of October 28, 2018, debt held by the </a:t>
            </a:r>
            <a:r>
              <a:rPr b="1" lang="en-US"/>
              <a:t>public</a:t>
            </a:r>
            <a:r>
              <a:rPr lang="en-US"/>
              <a:t> was</a:t>
            </a:r>
            <a:r>
              <a:rPr b="1" lang="en-US"/>
              <a:t>$15.8 trillion</a:t>
            </a:r>
            <a:r>
              <a:rPr lang="en-US"/>
              <a:t> and intragovernmental holdings were</a:t>
            </a:r>
            <a:r>
              <a:rPr b="1" lang="en-US"/>
              <a:t>$5.8 trillion</a:t>
            </a:r>
            <a:r>
              <a:rPr lang="en-US"/>
              <a:t>, for a total or "National Debt" of $21.6 trillion.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Forbes says Last year, interest on the federal debt was $263 billion, or 1.4% of GDP. </a:t>
            </a:r>
            <a:endParaRPr/>
          </a:p>
        </p:txBody>
      </p:sp>
      <p:sp>
        <p:nvSpPr>
          <p:cNvPr id="105" name="Google Shape;105;p3: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30: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30: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This table shows renewable energy use.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 recently released report from Yale University…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United States ranked 27th out of 180 countries in an environmental performance review, compiled this year by Yale and Columbia University researchers in collaboration with the World Economic Forum. Switzerland topped the list.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https://epi.envirocenter.yale.edu/epi-topline</a:t>
            </a:r>
            <a:endParaRPr/>
          </a:p>
          <a:p>
            <a:pPr indent="0" lvl="0" marL="0" rtl="0" algn="l">
              <a:spcBef>
                <a:spcPts val="0"/>
              </a:spcBef>
              <a:spcAft>
                <a:spcPts val="0"/>
              </a:spcAft>
              <a:buNone/>
            </a:pPr>
            <a:r>
              <a:t/>
            </a:r>
            <a:endParaRPr/>
          </a:p>
        </p:txBody>
      </p:sp>
      <p:sp>
        <p:nvSpPr>
          <p:cNvPr id="303" name="Google Shape;303;p30: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1: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1: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Or healthcare…including prenatal care, pediatric and preventive care, mental health services,  care for substance use disorder, care for the elderly and disabled, community health centers, public health, safe water.</a:t>
            </a:r>
            <a:endParaRPr/>
          </a:p>
        </p:txBody>
      </p:sp>
      <p:sp>
        <p:nvSpPr>
          <p:cNvPr id="310" name="Google Shape;310;p31: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32: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2: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19" name="Google Shape;319;p32: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3: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3: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26" name="Google Shape;326;p33: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4: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4: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THIS CHART SHOWS HOW THE U.S. HEALTH SYSTEM RANKS COMPARED WITH OTHER HIGH INCOME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COMPARED TO ALL COUNTRIES, THE U.S. RANKS NUMBER 37 JUST AHEAD OF SLOVENIA AND CUBA AND JUST BEHIND COST RICA AND DOMINICA.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3" name="Google Shape;333;p34: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5: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5: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Or we could spend the money on education—more teachers, more pre-school, more schools, safer schools, more School Resource Officers, lower college tuition, less expensive trade and professional schools, more teacher assistants, STEM classes, arts, music, physical education</a:t>
            </a:r>
            <a:endParaRPr/>
          </a:p>
        </p:txBody>
      </p:sp>
      <p:sp>
        <p:nvSpPr>
          <p:cNvPr id="339" name="Google Shape;339;p35: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6: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6: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48" name="Google Shape;348;p36: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7: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7: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55" name="Google Shape;355;p37: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38: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8: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61" name="Google Shape;361;p38: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9: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9: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Chairman of Joint Chiefs of Staff, General Joseph Dunford, says the Taliban are not losing right now, I think that is fair to say, CNN reported on November 17.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Seventeen years of war.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7" name="Google Shape;367;p39: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Look at the trusted friends who hold our debt.</a:t>
            </a:r>
            <a:endParaRPr/>
          </a:p>
        </p:txBody>
      </p:sp>
      <p:sp>
        <p:nvSpPr>
          <p:cNvPr id="113" name="Google Shape;113;p4: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40: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40: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73" name="Google Shape;373;p40: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41: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41: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79" name="Google Shape;379;p41: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42: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42: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85" name="Google Shape;385;p42: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43: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43: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Here’s what another president says.</a:t>
            </a:r>
            <a:endParaRPr/>
          </a:p>
        </p:txBody>
      </p:sp>
      <p:sp>
        <p:nvSpPr>
          <p:cNvPr id="391" name="Google Shape;391;p43: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46: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46: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p:txBody>
      </p:sp>
      <p:sp>
        <p:nvSpPr>
          <p:cNvPr id="398" name="Google Shape;398;p46: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According to the Forbes article, it’s very likely that by the mid-2020s we will have $30 trillion worth of debt—and see that $915 billion interest expense projected for the end of the decade.</a:t>
            </a:r>
            <a:endParaRPr/>
          </a:p>
          <a:p>
            <a:pPr indent="0" lvl="0" marL="0" rtl="0" algn="l">
              <a:spcBef>
                <a:spcPts val="0"/>
              </a:spcBef>
              <a:spcAft>
                <a:spcPts val="0"/>
              </a:spcAft>
              <a:buNone/>
            </a:pPr>
            <a:r>
              <a:t/>
            </a:r>
            <a:endParaRPr/>
          </a:p>
        </p:txBody>
      </p:sp>
      <p:sp>
        <p:nvSpPr>
          <p:cNvPr id="122" name="Google Shape;122;p5: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One seventh of government spending is financed by deficits.</a:t>
            </a:r>
            <a:endParaRPr/>
          </a:p>
        </p:txBody>
      </p:sp>
      <p:sp>
        <p:nvSpPr>
          <p:cNvPr id="129" name="Google Shape;129;p6: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473893"/>
            <a:ext cx="5486400" cy="3660458"/>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That goes for our Wars too.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have called the “War on Terror” the credit card war.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We’re going to let future generations pay for this.</a:t>
            </a:r>
            <a:endParaRPr/>
          </a:p>
          <a:p>
            <a:pPr indent="0" lvl="0" marL="0" rtl="0" algn="l">
              <a:spcBef>
                <a:spcPts val="0"/>
              </a:spcBef>
              <a:spcAft>
                <a:spcPts val="0"/>
              </a:spcAft>
              <a:buNone/>
            </a:pPr>
            <a:r>
              <a:t/>
            </a:r>
            <a:endParaRPr/>
          </a:p>
        </p:txBody>
      </p:sp>
      <p:sp>
        <p:nvSpPr>
          <p:cNvPr id="135" name="Google Shape;135;p7: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26012" y="4473892"/>
            <a:ext cx="5486400" cy="3998595"/>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a:t>Center on Budget and Policy Priorities projections.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Here’s the debt projection for 2050.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Fortunately for us, we’ll all probably be dead by 2050.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My youngest grandchild will 40 years old but humankind will have colonized Mars so U.S. debt won’t be a problem.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3" name="Google Shape;143;p8: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397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818147" y="4461660"/>
            <a:ext cx="5486400" cy="4547429"/>
          </a:xfrm>
          <a:prstGeom prst="rect">
            <a:avLst/>
          </a:prstGeom>
          <a:noFill/>
          <a:ln>
            <a:noFill/>
          </a:ln>
        </p:spPr>
        <p:txBody>
          <a:bodyPr anchorCtr="0" anchor="t" bIns="46400" lIns="92825" spcFirstLastPara="1" rIns="92825" wrap="square" tIns="46400">
            <a:noAutofit/>
          </a:bodyPr>
          <a:lstStyle/>
          <a:p>
            <a:pPr indent="0" lvl="0" marL="0" rtl="0" algn="l">
              <a:spcBef>
                <a:spcPts val="0"/>
              </a:spcBef>
              <a:spcAft>
                <a:spcPts val="0"/>
              </a:spcAft>
              <a:buNone/>
            </a:pPr>
            <a:r>
              <a:rPr lang="en-US" sz="1100"/>
              <a:t>Drs. Pollin and Garrett-Peltier first published this research in 2007.</a:t>
            </a:r>
            <a:endParaRPr/>
          </a:p>
          <a:p>
            <a:pPr indent="0" lvl="0" marL="0" rtl="0" algn="l">
              <a:spcBef>
                <a:spcPts val="0"/>
              </a:spcBef>
              <a:spcAft>
                <a:spcPts val="0"/>
              </a:spcAft>
              <a:buNone/>
            </a:pPr>
            <a:r>
              <a:rPr lang="en-US" sz="1100"/>
              <a:t>This is the most recent version of their work.</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In 2010 the military budget provided the funding for nearly 6 million jobs both within the military itself and in all the civilian industries connected to the military</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And our local Chambers of Commerce, Economic Development Commissions, churches, schools, hospitals, State Legislators, Governors and Members of Congress know that and do all they can to promote and preserve those jobs.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Anyone from central Illinois?  In 1993, I lived in Champaign, IL and I remember the huge outcry when Chanute AFB was closed in our county.  You would have thought it was the end for Champaign County.</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Secretary of Defense Robert Gates (2006-11) announced closing the Joint Force Command in Norfolk, Virginia, that employees 6,324 people and relies on 3,300 private contractors. This prompted Virginia Democratic Senator Jim Webb, a member of the Senate Armed Services Committee, to warn that the closure “would be a step backward.”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100"/>
              <a:t>He wants to stop production of the C-17 cargo jet he says is no longer needed. But it keeps 4,000 people working at Boeing’s Long Beach assembly plant and 30,000 others at Boeing suppliers strategically located in 40 states. So despite Gates’s protests the Senate has approved ten new orders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829968"/>
            <a:ext cx="2971800" cy="466434"/>
          </a:xfrm>
          <a:prstGeom prst="rect">
            <a:avLst/>
          </a:prstGeom>
          <a:noFill/>
          <a:ln>
            <a:noFill/>
          </a:ln>
        </p:spPr>
        <p:txBody>
          <a:bodyPr anchorCtr="0" anchor="b" bIns="46400" lIns="92825" spcFirstLastPara="1" rIns="92825" wrap="square" tIns="46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 type="body"/>
          </p:nvPr>
        </p:nvSpPr>
        <p:spPr>
          <a:xfrm rot="5400000">
            <a:off x="3833018" y="-1420018"/>
            <a:ext cx="4525963" cy="105664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lvl1pPr>
            <a:lvl2pPr indent="-355600" lvl="1" marL="914400" algn="l">
              <a:lnSpc>
                <a:spcPct val="100000"/>
              </a:lnSpc>
              <a:spcBef>
                <a:spcPts val="600"/>
              </a:spcBef>
              <a:spcAft>
                <a:spcPts val="0"/>
              </a:spcAft>
              <a:buClr>
                <a:srgbClr val="222A35"/>
              </a:buClr>
              <a:buSzPts val="2000"/>
              <a:buChar char="•"/>
              <a:defRPr/>
            </a:lvl2pPr>
            <a:lvl3pPr indent="-355600" lvl="2" marL="1371600" algn="l">
              <a:lnSpc>
                <a:spcPct val="100000"/>
              </a:lnSpc>
              <a:spcBef>
                <a:spcPts val="600"/>
              </a:spcBef>
              <a:spcAft>
                <a:spcPts val="0"/>
              </a:spcAft>
              <a:buClr>
                <a:srgbClr val="222A35"/>
              </a:buClr>
              <a:buSzPts val="2000"/>
              <a:buChar char="•"/>
              <a:defRPr/>
            </a:lvl3pPr>
            <a:lvl4pPr indent="-355600" lvl="3" marL="1828800" algn="l">
              <a:lnSpc>
                <a:spcPct val="100000"/>
              </a:lnSpc>
              <a:spcBef>
                <a:spcPts val="600"/>
              </a:spcBef>
              <a:spcAft>
                <a:spcPts val="0"/>
              </a:spcAft>
              <a:buClr>
                <a:srgbClr val="222A35"/>
              </a:buClr>
              <a:buSzPts val="2000"/>
              <a:buChar char="•"/>
              <a:defRPr/>
            </a:lvl4pPr>
            <a:lvl5pPr indent="-355600" lvl="4" marL="2286000" algn="l">
              <a:lnSpc>
                <a:spcPct val="100000"/>
              </a:lnSpc>
              <a:spcBef>
                <a:spcPts val="600"/>
              </a:spcBef>
              <a:spcAft>
                <a:spcPts val="0"/>
              </a:spcAft>
              <a:buClr>
                <a:srgbClr val="222A35"/>
              </a:buClr>
              <a:buSzPts val="20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77" name="Google Shape;77;p11"/>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7285037" y="1828802"/>
            <a:ext cx="5851525" cy="27432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lvl1pPr>
            <a:lvl2pPr indent="-355600" lvl="1" marL="914400" algn="l">
              <a:lnSpc>
                <a:spcPct val="100000"/>
              </a:lnSpc>
              <a:spcBef>
                <a:spcPts val="600"/>
              </a:spcBef>
              <a:spcAft>
                <a:spcPts val="0"/>
              </a:spcAft>
              <a:buClr>
                <a:srgbClr val="222A35"/>
              </a:buClr>
              <a:buSzPts val="2000"/>
              <a:buChar char="•"/>
              <a:defRPr/>
            </a:lvl2pPr>
            <a:lvl3pPr indent="-355600" lvl="2" marL="1371600" algn="l">
              <a:lnSpc>
                <a:spcPct val="100000"/>
              </a:lnSpc>
              <a:spcBef>
                <a:spcPts val="600"/>
              </a:spcBef>
              <a:spcAft>
                <a:spcPts val="0"/>
              </a:spcAft>
              <a:buClr>
                <a:srgbClr val="222A35"/>
              </a:buClr>
              <a:buSzPts val="2000"/>
              <a:buChar char="•"/>
              <a:defRPr/>
            </a:lvl3pPr>
            <a:lvl4pPr indent="-355600" lvl="3" marL="1828800" algn="l">
              <a:lnSpc>
                <a:spcPct val="100000"/>
              </a:lnSpc>
              <a:spcBef>
                <a:spcPts val="600"/>
              </a:spcBef>
              <a:spcAft>
                <a:spcPts val="0"/>
              </a:spcAft>
              <a:buClr>
                <a:srgbClr val="222A35"/>
              </a:buClr>
              <a:buSzPts val="2000"/>
              <a:buChar char="•"/>
              <a:defRPr/>
            </a:lvl4pPr>
            <a:lvl5pPr indent="-355600" lvl="4" marL="2286000" algn="l">
              <a:lnSpc>
                <a:spcPct val="100000"/>
              </a:lnSpc>
              <a:spcBef>
                <a:spcPts val="600"/>
              </a:spcBef>
              <a:spcAft>
                <a:spcPts val="0"/>
              </a:spcAft>
              <a:buClr>
                <a:srgbClr val="222A35"/>
              </a:buClr>
              <a:buSzPts val="20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83" name="Google Shape;83;p12"/>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33333"/>
          <a:stretch/>
        </p:blipFill>
        <p:spPr>
          <a:xfrm>
            <a:off x="0" y="0"/>
            <a:ext cx="12192000" cy="4572000"/>
          </a:xfrm>
          <a:prstGeom prst="rect">
            <a:avLst/>
          </a:prstGeom>
          <a:noFill/>
          <a:ln>
            <a:noFill/>
          </a:ln>
        </p:spPr>
      </p:pic>
      <p:sp>
        <p:nvSpPr>
          <p:cNvPr id="22" name="Google Shape;22;p3"/>
          <p:cNvSpPr txBox="1"/>
          <p:nvPr>
            <p:ph type="ctrTitle"/>
          </p:nvPr>
        </p:nvSpPr>
        <p:spPr>
          <a:xfrm>
            <a:off x="914400" y="2007889"/>
            <a:ext cx="10363200" cy="1470025"/>
          </a:xfrm>
          <a:prstGeom prst="rect">
            <a:avLst/>
          </a:prstGeom>
          <a:noFill/>
          <a:ln>
            <a:noFill/>
          </a:ln>
        </p:spPr>
        <p:txBody>
          <a:bodyPr anchorCtr="0" anchor="b" bIns="45700" lIns="91425" spcFirstLastPara="1" rIns="91425" wrap="square" tIns="45700"/>
          <a:lstStyle>
            <a:lvl1pPr lvl="0" algn="ctr">
              <a:spcBef>
                <a:spcPts val="0"/>
              </a:spcBef>
              <a:spcAft>
                <a:spcPts val="0"/>
              </a:spcAft>
              <a:buClr>
                <a:srgbClr val="222A35"/>
              </a:buClr>
              <a:buSzPts val="4400"/>
              <a:buFont typeface="Comic Sans MS"/>
              <a:buNone/>
              <a:defRPr b="1" sz="4400">
                <a:solidFill>
                  <a:srgbClr val="222A3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subTitle"/>
          </p:nvPr>
        </p:nvSpPr>
        <p:spPr>
          <a:xfrm>
            <a:off x="1625600" y="3886200"/>
            <a:ext cx="8534400" cy="1752600"/>
          </a:xfrm>
          <a:prstGeom prst="rect">
            <a:avLst/>
          </a:prstGeom>
          <a:noFill/>
          <a:ln>
            <a:noFill/>
          </a:ln>
        </p:spPr>
        <p:txBody>
          <a:bodyPr anchorCtr="0" anchor="t" bIns="45700" lIns="91425" spcFirstLastPara="1" rIns="91425" wrap="square" tIns="45700"/>
          <a:lstStyle>
            <a:lvl1pPr lvl="0" algn="ctr">
              <a:lnSpc>
                <a:spcPct val="100000"/>
              </a:lnSpc>
              <a:spcBef>
                <a:spcPts val="560"/>
              </a:spcBef>
              <a:spcAft>
                <a:spcPts val="0"/>
              </a:spcAft>
              <a:buSzPts val="2800"/>
              <a:buNone/>
              <a:defRPr sz="2800">
                <a:solidFill>
                  <a:srgbClr val="222A35"/>
                </a:solidFill>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600"/>
              </a:spcBef>
              <a:spcAft>
                <a:spcPts val="0"/>
              </a:spcAft>
              <a:buSzPts val="20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600"/>
              </a:spcBef>
              <a:spcAft>
                <a:spcPts val="0"/>
              </a:spcAft>
              <a:buSzPts val="1700"/>
              <a:buNone/>
              <a:defRPr>
                <a:solidFill>
                  <a:srgbClr val="888888"/>
                </a:solidFill>
              </a:defRPr>
            </a:lvl6pPr>
            <a:lvl7pPr lvl="6" algn="ctr">
              <a:lnSpc>
                <a:spcPct val="100000"/>
              </a:lnSpc>
              <a:spcBef>
                <a:spcPts val="600"/>
              </a:spcBef>
              <a:spcAft>
                <a:spcPts val="0"/>
              </a:spcAft>
              <a:buSzPts val="1700"/>
              <a:buNone/>
              <a:defRPr>
                <a:solidFill>
                  <a:srgbClr val="888888"/>
                </a:solidFill>
              </a:defRPr>
            </a:lvl7pPr>
            <a:lvl8pPr lvl="7" algn="ctr">
              <a:lnSpc>
                <a:spcPct val="100000"/>
              </a:lnSpc>
              <a:spcBef>
                <a:spcPts val="600"/>
              </a:spcBef>
              <a:spcAft>
                <a:spcPts val="0"/>
              </a:spcAft>
              <a:buSzPts val="1700"/>
              <a:buNone/>
              <a:defRPr>
                <a:solidFill>
                  <a:srgbClr val="888888"/>
                </a:solidFill>
              </a:defRPr>
            </a:lvl8pPr>
            <a:lvl9pPr lvl="8" algn="ctr">
              <a:lnSpc>
                <a:spcPct val="100000"/>
              </a:lnSpc>
              <a:spcBef>
                <a:spcPts val="600"/>
              </a:spcBef>
              <a:spcAft>
                <a:spcPts val="600"/>
              </a:spcAft>
              <a:buSzPts val="1700"/>
              <a:buNone/>
              <a:defRPr>
                <a:solidFill>
                  <a:srgbClr val="888888"/>
                </a:solidFill>
              </a:defRPr>
            </a:lvl9pPr>
          </a:lstStyle>
          <a:p/>
        </p:txBody>
      </p:sp>
      <p:sp>
        <p:nvSpPr>
          <p:cNvPr id="24" name="Google Shape;24;p3"/>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gradFill>
          <a:gsLst>
            <a:gs pos="0">
              <a:srgbClr val="E8E6E6"/>
            </a:gs>
            <a:gs pos="31000">
              <a:srgbClr val="DCDBDB"/>
            </a:gs>
            <a:gs pos="100000">
              <a:srgbClr val="D0CFCF"/>
            </a:gs>
          </a:gsLst>
          <a:lin ang="5400000" scaled="0"/>
        </a:grad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3600"/>
              <a:buFont typeface="Comic Sans MS"/>
              <a:buNone/>
              <a:defRPr>
                <a:solidFill>
                  <a:srgbClr val="222A3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 type="body"/>
          </p:nvPr>
        </p:nvSpPr>
        <p:spPr>
          <a:xfrm>
            <a:off x="812800" y="1600200"/>
            <a:ext cx="10566400" cy="41148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solidFill>
                  <a:srgbClr val="222A35"/>
                </a:solidFill>
              </a:defRPr>
            </a:lvl1pPr>
            <a:lvl2pPr indent="-355600" lvl="1" marL="914400" algn="l">
              <a:lnSpc>
                <a:spcPct val="100000"/>
              </a:lnSpc>
              <a:spcBef>
                <a:spcPts val="600"/>
              </a:spcBef>
              <a:spcAft>
                <a:spcPts val="0"/>
              </a:spcAft>
              <a:buClr>
                <a:srgbClr val="222A35"/>
              </a:buClr>
              <a:buSzPts val="2000"/>
              <a:buChar char="•"/>
              <a:defRPr>
                <a:solidFill>
                  <a:srgbClr val="222A35"/>
                </a:solidFill>
              </a:defRPr>
            </a:lvl2pPr>
            <a:lvl3pPr indent="-355600" lvl="2" marL="1371600" algn="l">
              <a:lnSpc>
                <a:spcPct val="100000"/>
              </a:lnSpc>
              <a:spcBef>
                <a:spcPts val="600"/>
              </a:spcBef>
              <a:spcAft>
                <a:spcPts val="0"/>
              </a:spcAft>
              <a:buClr>
                <a:srgbClr val="222A35"/>
              </a:buClr>
              <a:buSzPts val="2000"/>
              <a:buChar char="•"/>
              <a:defRPr>
                <a:solidFill>
                  <a:srgbClr val="222A35"/>
                </a:solidFill>
              </a:defRPr>
            </a:lvl3pPr>
            <a:lvl4pPr indent="-355600" lvl="3" marL="1828800" algn="l">
              <a:lnSpc>
                <a:spcPct val="100000"/>
              </a:lnSpc>
              <a:spcBef>
                <a:spcPts val="600"/>
              </a:spcBef>
              <a:spcAft>
                <a:spcPts val="0"/>
              </a:spcAft>
              <a:buClr>
                <a:srgbClr val="222A35"/>
              </a:buClr>
              <a:buSzPts val="2000"/>
              <a:buChar char="•"/>
              <a:defRPr>
                <a:solidFill>
                  <a:srgbClr val="222A35"/>
                </a:solidFill>
              </a:defRPr>
            </a:lvl4pPr>
            <a:lvl5pPr indent="-355600" lvl="4" marL="2286000" algn="l">
              <a:lnSpc>
                <a:spcPct val="100000"/>
              </a:lnSpc>
              <a:spcBef>
                <a:spcPts val="600"/>
              </a:spcBef>
              <a:spcAft>
                <a:spcPts val="0"/>
              </a:spcAft>
              <a:buClr>
                <a:srgbClr val="222A35"/>
              </a:buClr>
              <a:buSzPts val="2000"/>
              <a:buChar char="•"/>
              <a:defRPr>
                <a:solidFill>
                  <a:srgbClr val="222A35"/>
                </a:solidFill>
              </a:defRPr>
            </a:lvl5pPr>
            <a:lvl6pPr indent="-336550" lvl="5" marL="2743200" algn="l">
              <a:lnSpc>
                <a:spcPct val="100000"/>
              </a:lnSpc>
              <a:spcBef>
                <a:spcPts val="600"/>
              </a:spcBef>
              <a:spcAft>
                <a:spcPts val="0"/>
              </a:spcAft>
              <a:buClr>
                <a:srgbClr val="222A35"/>
              </a:buClr>
              <a:buSzPts val="1700"/>
              <a:buChar char="•"/>
              <a:defRPr>
                <a:solidFill>
                  <a:srgbClr val="222A35"/>
                </a:solidFill>
              </a:defRPr>
            </a:lvl6pPr>
            <a:lvl7pPr indent="-336550" lvl="6" marL="3200400" algn="l">
              <a:lnSpc>
                <a:spcPct val="100000"/>
              </a:lnSpc>
              <a:spcBef>
                <a:spcPts val="600"/>
              </a:spcBef>
              <a:spcAft>
                <a:spcPts val="0"/>
              </a:spcAft>
              <a:buClr>
                <a:srgbClr val="222A35"/>
              </a:buClr>
              <a:buSzPts val="1700"/>
              <a:buChar char="•"/>
              <a:defRPr>
                <a:solidFill>
                  <a:srgbClr val="222A35"/>
                </a:solidFill>
              </a:defRPr>
            </a:lvl7pPr>
            <a:lvl8pPr indent="-336550" lvl="7" marL="3657600" algn="l">
              <a:lnSpc>
                <a:spcPct val="100000"/>
              </a:lnSpc>
              <a:spcBef>
                <a:spcPts val="600"/>
              </a:spcBef>
              <a:spcAft>
                <a:spcPts val="0"/>
              </a:spcAft>
              <a:buClr>
                <a:srgbClr val="222A35"/>
              </a:buClr>
              <a:buSzPts val="1700"/>
              <a:buChar char="•"/>
              <a:defRPr>
                <a:solidFill>
                  <a:srgbClr val="222A35"/>
                </a:solidFill>
              </a:defRPr>
            </a:lvl8pPr>
            <a:lvl9pPr indent="-336550" lvl="8" marL="4114800" algn="l">
              <a:lnSpc>
                <a:spcPct val="100000"/>
              </a:lnSpc>
              <a:spcBef>
                <a:spcPts val="600"/>
              </a:spcBef>
              <a:spcAft>
                <a:spcPts val="600"/>
              </a:spcAft>
              <a:buClr>
                <a:srgbClr val="222A35"/>
              </a:buClr>
              <a:buSzPts val="1700"/>
              <a:buChar char="•"/>
              <a:defRPr>
                <a:solidFill>
                  <a:srgbClr val="222A35"/>
                </a:solidFill>
              </a:defRPr>
            </a:lvl9pPr>
          </a:lstStyle>
          <a:p/>
        </p:txBody>
      </p:sp>
      <p:sp>
        <p:nvSpPr>
          <p:cNvPr id="30" name="Google Shape;30;p4"/>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12801" y="4962526"/>
            <a:ext cx="10513484"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222A35"/>
              </a:buClr>
              <a:buSzPts val="4000"/>
              <a:buFont typeface="Comic Sans MS"/>
              <a:buNone/>
              <a:defRPr b="1" i="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 type="body"/>
          </p:nvPr>
        </p:nvSpPr>
        <p:spPr>
          <a:xfrm>
            <a:off x="812801" y="3462339"/>
            <a:ext cx="10513484" cy="1500187"/>
          </a:xfrm>
          <a:prstGeom prst="rect">
            <a:avLst/>
          </a:prstGeom>
          <a:noFill/>
          <a:ln>
            <a:noFill/>
          </a:ln>
        </p:spPr>
        <p:txBody>
          <a:bodyPr anchorCtr="0" anchor="b" bIns="45700" lIns="91425" spcFirstLastPara="1" rIns="91425" wrap="square" tIns="45700"/>
          <a:lstStyle>
            <a:lvl1pPr indent="-228600" lvl="0" marL="457200" algn="l">
              <a:lnSpc>
                <a:spcPct val="100000"/>
              </a:lnSpc>
              <a:spcBef>
                <a:spcPts val="560"/>
              </a:spcBef>
              <a:spcAft>
                <a:spcPts val="0"/>
              </a:spcAft>
              <a:buSzPts val="2800"/>
              <a:buNone/>
              <a:defRPr sz="2800">
                <a:solidFill>
                  <a:srgbClr val="222A35"/>
                </a:solidFill>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600"/>
              </a:spcBef>
              <a:spcAft>
                <a:spcPts val="0"/>
              </a:spcAft>
              <a:buSzPts val="1400"/>
              <a:buNone/>
              <a:defRPr sz="1400">
                <a:solidFill>
                  <a:srgbClr val="888888"/>
                </a:solidFill>
              </a:defRPr>
            </a:lvl6pPr>
            <a:lvl7pPr indent="-228600" lvl="6" marL="3200400" algn="l">
              <a:lnSpc>
                <a:spcPct val="100000"/>
              </a:lnSpc>
              <a:spcBef>
                <a:spcPts val="600"/>
              </a:spcBef>
              <a:spcAft>
                <a:spcPts val="0"/>
              </a:spcAft>
              <a:buSzPts val="1400"/>
              <a:buNone/>
              <a:defRPr sz="1400">
                <a:solidFill>
                  <a:srgbClr val="888888"/>
                </a:solidFill>
              </a:defRPr>
            </a:lvl7pPr>
            <a:lvl8pPr indent="-228600" lvl="7" marL="3657600" algn="l">
              <a:lnSpc>
                <a:spcPct val="100000"/>
              </a:lnSpc>
              <a:spcBef>
                <a:spcPts val="600"/>
              </a:spcBef>
              <a:spcAft>
                <a:spcPts val="0"/>
              </a:spcAft>
              <a:buSzPts val="1400"/>
              <a:buNone/>
              <a:defRPr sz="1400">
                <a:solidFill>
                  <a:srgbClr val="888888"/>
                </a:solidFill>
              </a:defRPr>
            </a:lvl8pPr>
            <a:lvl9pPr indent="-228600" lvl="8" marL="4114800" algn="l">
              <a:lnSpc>
                <a:spcPct val="100000"/>
              </a:lnSpc>
              <a:spcBef>
                <a:spcPts val="600"/>
              </a:spcBef>
              <a:spcAft>
                <a:spcPts val="600"/>
              </a:spcAft>
              <a:buSzPts val="1400"/>
              <a:buNone/>
              <a:defRPr sz="1400">
                <a:solidFill>
                  <a:srgbClr val="888888"/>
                </a:solidFill>
              </a:defRPr>
            </a:lvl9pPr>
          </a:lstStyle>
          <a:p/>
        </p:txBody>
      </p:sp>
      <p:sp>
        <p:nvSpPr>
          <p:cNvPr id="36" name="Google Shape;36;p5"/>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3600"/>
              <a:buFont typeface="Comic Sans MS"/>
              <a:buNone/>
              <a:defRPr>
                <a:solidFill>
                  <a:srgbClr val="222A3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a:off x="812800" y="1600200"/>
            <a:ext cx="4978400" cy="41148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lvl1pPr>
            <a:lvl2pPr indent="-355600" lvl="1" marL="914400" algn="l">
              <a:lnSpc>
                <a:spcPct val="100000"/>
              </a:lnSpc>
              <a:spcBef>
                <a:spcPts val="600"/>
              </a:spcBef>
              <a:spcAft>
                <a:spcPts val="0"/>
              </a:spcAft>
              <a:buClr>
                <a:srgbClr val="222A35"/>
              </a:buClr>
              <a:buSzPts val="2000"/>
              <a:buChar char="•"/>
              <a:defRPr/>
            </a:lvl2pPr>
            <a:lvl3pPr indent="-355600" lvl="2" marL="1371600" algn="l">
              <a:lnSpc>
                <a:spcPct val="100000"/>
              </a:lnSpc>
              <a:spcBef>
                <a:spcPts val="600"/>
              </a:spcBef>
              <a:spcAft>
                <a:spcPts val="0"/>
              </a:spcAft>
              <a:buClr>
                <a:srgbClr val="222A35"/>
              </a:buClr>
              <a:buSzPts val="2000"/>
              <a:buChar char="•"/>
              <a:defRPr/>
            </a:lvl3pPr>
            <a:lvl4pPr indent="-355600" lvl="3" marL="1828800" algn="l">
              <a:lnSpc>
                <a:spcPct val="100000"/>
              </a:lnSpc>
              <a:spcBef>
                <a:spcPts val="600"/>
              </a:spcBef>
              <a:spcAft>
                <a:spcPts val="0"/>
              </a:spcAft>
              <a:buClr>
                <a:srgbClr val="222A35"/>
              </a:buClr>
              <a:buSzPts val="2000"/>
              <a:buChar char="•"/>
              <a:defRPr/>
            </a:lvl4pPr>
            <a:lvl5pPr indent="-355600" lvl="4" marL="2286000" algn="l">
              <a:lnSpc>
                <a:spcPct val="100000"/>
              </a:lnSpc>
              <a:spcBef>
                <a:spcPts val="600"/>
              </a:spcBef>
              <a:spcAft>
                <a:spcPts val="0"/>
              </a:spcAft>
              <a:buClr>
                <a:srgbClr val="222A35"/>
              </a:buClr>
              <a:buSzPts val="2000"/>
              <a:buChar char="•"/>
              <a:defRPr/>
            </a:lvl5pPr>
            <a:lvl6pPr indent="-336550" lvl="5" marL="2743200" algn="l">
              <a:lnSpc>
                <a:spcPct val="100000"/>
              </a:lnSpc>
              <a:spcBef>
                <a:spcPts val="600"/>
              </a:spcBef>
              <a:spcAft>
                <a:spcPts val="0"/>
              </a:spcAft>
              <a:buClr>
                <a:srgbClr val="222A35"/>
              </a:buClr>
              <a:buSzPts val="1700"/>
              <a:buFont typeface="Arial"/>
              <a:buChar char="•"/>
              <a:defRPr/>
            </a:lvl6pPr>
            <a:lvl7pPr indent="-336550" lvl="6" marL="3200400" algn="l">
              <a:lnSpc>
                <a:spcPct val="100000"/>
              </a:lnSpc>
              <a:spcBef>
                <a:spcPts val="600"/>
              </a:spcBef>
              <a:spcAft>
                <a:spcPts val="0"/>
              </a:spcAft>
              <a:buClr>
                <a:srgbClr val="222A35"/>
              </a:buClr>
              <a:buSzPts val="1700"/>
              <a:buFont typeface="Arial"/>
              <a:buChar char="•"/>
              <a:defRPr/>
            </a:lvl7pPr>
            <a:lvl8pPr indent="-336550" lvl="7" marL="3657600" algn="l">
              <a:lnSpc>
                <a:spcPct val="100000"/>
              </a:lnSpc>
              <a:spcBef>
                <a:spcPts val="600"/>
              </a:spcBef>
              <a:spcAft>
                <a:spcPts val="0"/>
              </a:spcAft>
              <a:buClr>
                <a:srgbClr val="222A35"/>
              </a:buClr>
              <a:buSzPts val="1700"/>
              <a:buFont typeface="Arial"/>
              <a:buChar char="•"/>
              <a:defRPr/>
            </a:lvl8pPr>
            <a:lvl9pPr indent="-336550" lvl="8" marL="4114800" algn="l">
              <a:lnSpc>
                <a:spcPct val="100000"/>
              </a:lnSpc>
              <a:spcBef>
                <a:spcPts val="600"/>
              </a:spcBef>
              <a:spcAft>
                <a:spcPts val="600"/>
              </a:spcAft>
              <a:buClr>
                <a:srgbClr val="222A35"/>
              </a:buClr>
              <a:buSzPts val="1700"/>
              <a:buFont typeface="Arial"/>
              <a:buChar char="•"/>
              <a:defRPr/>
            </a:lvl9pPr>
          </a:lstStyle>
          <a:p/>
        </p:txBody>
      </p:sp>
      <p:sp>
        <p:nvSpPr>
          <p:cNvPr id="42" name="Google Shape;42;p6"/>
          <p:cNvSpPr txBox="1"/>
          <p:nvPr>
            <p:ph idx="2" type="body"/>
          </p:nvPr>
        </p:nvSpPr>
        <p:spPr>
          <a:xfrm>
            <a:off x="6400800" y="1600200"/>
            <a:ext cx="4978400" cy="41148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lvl1pPr>
            <a:lvl2pPr indent="-355600" lvl="1" marL="914400" algn="l">
              <a:lnSpc>
                <a:spcPct val="100000"/>
              </a:lnSpc>
              <a:spcBef>
                <a:spcPts val="600"/>
              </a:spcBef>
              <a:spcAft>
                <a:spcPts val="0"/>
              </a:spcAft>
              <a:buClr>
                <a:srgbClr val="222A35"/>
              </a:buClr>
              <a:buSzPts val="2000"/>
              <a:buChar char="•"/>
              <a:defRPr/>
            </a:lvl2pPr>
            <a:lvl3pPr indent="-355600" lvl="2" marL="1371600" algn="l">
              <a:lnSpc>
                <a:spcPct val="100000"/>
              </a:lnSpc>
              <a:spcBef>
                <a:spcPts val="600"/>
              </a:spcBef>
              <a:spcAft>
                <a:spcPts val="0"/>
              </a:spcAft>
              <a:buClr>
                <a:srgbClr val="222A35"/>
              </a:buClr>
              <a:buSzPts val="2000"/>
              <a:buChar char="•"/>
              <a:defRPr/>
            </a:lvl3pPr>
            <a:lvl4pPr indent="-355600" lvl="3" marL="1828800" algn="l">
              <a:lnSpc>
                <a:spcPct val="100000"/>
              </a:lnSpc>
              <a:spcBef>
                <a:spcPts val="600"/>
              </a:spcBef>
              <a:spcAft>
                <a:spcPts val="0"/>
              </a:spcAft>
              <a:buClr>
                <a:srgbClr val="222A35"/>
              </a:buClr>
              <a:buSzPts val="2000"/>
              <a:buChar char="•"/>
              <a:defRPr/>
            </a:lvl4pPr>
            <a:lvl5pPr indent="-355600" lvl="4" marL="2286000" algn="l">
              <a:lnSpc>
                <a:spcPct val="100000"/>
              </a:lnSpc>
              <a:spcBef>
                <a:spcPts val="600"/>
              </a:spcBef>
              <a:spcAft>
                <a:spcPts val="0"/>
              </a:spcAft>
              <a:buClr>
                <a:srgbClr val="222A35"/>
              </a:buClr>
              <a:buSzPts val="2000"/>
              <a:buChar char="•"/>
              <a:defRPr/>
            </a:lvl5pPr>
            <a:lvl6pPr indent="-336550" lvl="5" marL="2743200" algn="l">
              <a:lnSpc>
                <a:spcPct val="100000"/>
              </a:lnSpc>
              <a:spcBef>
                <a:spcPts val="600"/>
              </a:spcBef>
              <a:spcAft>
                <a:spcPts val="0"/>
              </a:spcAft>
              <a:buClr>
                <a:srgbClr val="222A35"/>
              </a:buClr>
              <a:buSzPts val="1700"/>
              <a:buChar char="•"/>
              <a:defRPr/>
            </a:lvl6pPr>
            <a:lvl7pPr indent="-336550" lvl="6" marL="3200400" algn="l">
              <a:lnSpc>
                <a:spcPct val="100000"/>
              </a:lnSpc>
              <a:spcBef>
                <a:spcPts val="600"/>
              </a:spcBef>
              <a:spcAft>
                <a:spcPts val="0"/>
              </a:spcAft>
              <a:buClr>
                <a:srgbClr val="222A35"/>
              </a:buClr>
              <a:buSzPts val="1700"/>
              <a:buChar char="•"/>
              <a:defRPr/>
            </a:lvl7pPr>
            <a:lvl8pPr indent="-336550" lvl="7" marL="3657600" algn="l">
              <a:lnSpc>
                <a:spcPct val="100000"/>
              </a:lnSpc>
              <a:spcBef>
                <a:spcPts val="600"/>
              </a:spcBef>
              <a:spcAft>
                <a:spcPts val="0"/>
              </a:spcAft>
              <a:buClr>
                <a:srgbClr val="222A35"/>
              </a:buClr>
              <a:buSzPts val="1700"/>
              <a:buChar char="•"/>
              <a:defRPr/>
            </a:lvl8pPr>
            <a:lvl9pPr indent="-336550" lvl="8" marL="4114800" algn="l">
              <a:lnSpc>
                <a:spcPct val="100000"/>
              </a:lnSpc>
              <a:spcBef>
                <a:spcPts val="600"/>
              </a:spcBef>
              <a:spcAft>
                <a:spcPts val="600"/>
              </a:spcAft>
              <a:buClr>
                <a:srgbClr val="222A35"/>
              </a:buClr>
              <a:buSzPts val="1700"/>
              <a:buChar char="•"/>
              <a:defRPr/>
            </a:lvl9pPr>
          </a:lstStyle>
          <a:p/>
        </p:txBody>
      </p:sp>
      <p:sp>
        <p:nvSpPr>
          <p:cNvPr id="43" name="Google Shape;43;p6"/>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3600"/>
              <a:buFont typeface="Comic Sans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 type="body"/>
          </p:nvPr>
        </p:nvSpPr>
        <p:spPr>
          <a:xfrm>
            <a:off x="812800" y="1600200"/>
            <a:ext cx="4978400" cy="574675"/>
          </a:xfrm>
          <a:prstGeom prst="rect">
            <a:avLst/>
          </a:prstGeom>
          <a:noFill/>
          <a:ln>
            <a:noFill/>
          </a:ln>
        </p:spPr>
        <p:txBody>
          <a:bodyPr anchorCtr="0" anchor="b" bIns="45700" lIns="91425" spcFirstLastPara="1" rIns="91425" wrap="square" tIns="45700"/>
          <a:lstStyle>
            <a:lvl1pPr indent="-228600" lvl="0" marL="457200" algn="l">
              <a:lnSpc>
                <a:spcPct val="100000"/>
              </a:lnSpc>
              <a:spcBef>
                <a:spcPts val="480"/>
              </a:spcBef>
              <a:spcAft>
                <a:spcPts val="0"/>
              </a:spcAft>
              <a:buSzPts val="2400"/>
              <a:buNone/>
              <a:defRPr b="0" i="0" sz="2400">
                <a:solidFill>
                  <a:srgbClr val="222A35"/>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49" name="Google Shape;49;p7"/>
          <p:cNvSpPr txBox="1"/>
          <p:nvPr>
            <p:ph idx="2" type="body"/>
          </p:nvPr>
        </p:nvSpPr>
        <p:spPr>
          <a:xfrm>
            <a:off x="812800" y="2209800"/>
            <a:ext cx="4978400" cy="35052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360"/>
              </a:spcBef>
              <a:spcAft>
                <a:spcPts val="0"/>
              </a:spcAft>
              <a:buClr>
                <a:srgbClr val="222A35"/>
              </a:buClr>
              <a:buSzPts val="1800"/>
              <a:buChar char="•"/>
              <a:defRPr sz="1800"/>
            </a:lvl1pPr>
            <a:lvl2pPr indent="-342900" lvl="1" marL="914400" algn="l">
              <a:lnSpc>
                <a:spcPct val="100000"/>
              </a:lnSpc>
              <a:spcBef>
                <a:spcPts val="600"/>
              </a:spcBef>
              <a:spcAft>
                <a:spcPts val="0"/>
              </a:spcAft>
              <a:buClr>
                <a:srgbClr val="222A35"/>
              </a:buClr>
              <a:buSzPts val="1800"/>
              <a:buChar char="•"/>
              <a:defRPr sz="1800"/>
            </a:lvl2pPr>
            <a:lvl3pPr indent="-342900" lvl="2" marL="1371600" algn="l">
              <a:lnSpc>
                <a:spcPct val="100000"/>
              </a:lnSpc>
              <a:spcBef>
                <a:spcPts val="600"/>
              </a:spcBef>
              <a:spcAft>
                <a:spcPts val="0"/>
              </a:spcAft>
              <a:buClr>
                <a:srgbClr val="222A35"/>
              </a:buClr>
              <a:buSzPts val="1800"/>
              <a:buChar char="•"/>
              <a:defRPr sz="1800"/>
            </a:lvl3pPr>
            <a:lvl4pPr indent="-342900" lvl="3" marL="1828800" algn="l">
              <a:lnSpc>
                <a:spcPct val="100000"/>
              </a:lnSpc>
              <a:spcBef>
                <a:spcPts val="600"/>
              </a:spcBef>
              <a:spcAft>
                <a:spcPts val="0"/>
              </a:spcAft>
              <a:buClr>
                <a:srgbClr val="222A35"/>
              </a:buClr>
              <a:buSzPts val="1800"/>
              <a:buChar char="•"/>
              <a:defRPr sz="1800"/>
            </a:lvl4pPr>
            <a:lvl5pPr indent="-342900" lvl="4" marL="2286000" algn="l">
              <a:lnSpc>
                <a:spcPct val="100000"/>
              </a:lnSpc>
              <a:spcBef>
                <a:spcPts val="600"/>
              </a:spcBef>
              <a:spcAft>
                <a:spcPts val="0"/>
              </a:spcAft>
              <a:buClr>
                <a:srgbClr val="222A35"/>
              </a:buClr>
              <a:buSzPts val="1800"/>
              <a:buChar char="•"/>
              <a:defRPr sz="1800"/>
            </a:lvl5pPr>
            <a:lvl6pPr indent="-336550" lvl="5" marL="2743200" algn="l">
              <a:lnSpc>
                <a:spcPct val="100000"/>
              </a:lnSpc>
              <a:spcBef>
                <a:spcPts val="600"/>
              </a:spcBef>
              <a:spcAft>
                <a:spcPts val="0"/>
              </a:spcAft>
              <a:buClr>
                <a:schemeClr val="dk2"/>
              </a:buClr>
              <a:buSzPts val="1700"/>
              <a:buChar char="•"/>
              <a:defRPr/>
            </a:lvl6pPr>
            <a:lvl7pPr indent="-336550" lvl="6" marL="3200400" algn="l">
              <a:lnSpc>
                <a:spcPct val="100000"/>
              </a:lnSpc>
              <a:spcBef>
                <a:spcPts val="600"/>
              </a:spcBef>
              <a:spcAft>
                <a:spcPts val="0"/>
              </a:spcAft>
              <a:buClr>
                <a:schemeClr val="dk2"/>
              </a:buClr>
              <a:buSzPts val="1700"/>
              <a:buChar char="•"/>
              <a:defRPr/>
            </a:lvl7pPr>
            <a:lvl8pPr indent="-336550" lvl="7" marL="3657600" algn="l">
              <a:lnSpc>
                <a:spcPct val="100000"/>
              </a:lnSpc>
              <a:spcBef>
                <a:spcPts val="600"/>
              </a:spcBef>
              <a:spcAft>
                <a:spcPts val="0"/>
              </a:spcAft>
              <a:buClr>
                <a:schemeClr val="dk2"/>
              </a:buClr>
              <a:buSzPts val="1700"/>
              <a:buChar char="•"/>
              <a:defRPr/>
            </a:lvl8pPr>
            <a:lvl9pPr indent="-336550" lvl="8" marL="4114800" algn="l">
              <a:lnSpc>
                <a:spcPct val="100000"/>
              </a:lnSpc>
              <a:spcBef>
                <a:spcPts val="600"/>
              </a:spcBef>
              <a:spcAft>
                <a:spcPts val="600"/>
              </a:spcAft>
              <a:buClr>
                <a:schemeClr val="dk2"/>
              </a:buClr>
              <a:buSzPts val="1700"/>
              <a:buChar char="•"/>
              <a:defRPr/>
            </a:lvl9pPr>
          </a:lstStyle>
          <a:p/>
        </p:txBody>
      </p:sp>
      <p:sp>
        <p:nvSpPr>
          <p:cNvPr id="50" name="Google Shape;50;p7"/>
          <p:cNvSpPr txBox="1"/>
          <p:nvPr>
            <p:ph idx="3" type="body"/>
          </p:nvPr>
        </p:nvSpPr>
        <p:spPr>
          <a:xfrm>
            <a:off x="6400800" y="1600200"/>
            <a:ext cx="4978400" cy="574675"/>
          </a:xfrm>
          <a:prstGeom prst="rect">
            <a:avLst/>
          </a:prstGeom>
          <a:noFill/>
          <a:ln>
            <a:noFill/>
          </a:ln>
        </p:spPr>
        <p:txBody>
          <a:bodyPr anchorCtr="0" anchor="b" bIns="45700" lIns="91425" spcFirstLastPara="1" rIns="91425" wrap="square" tIns="45700"/>
          <a:lstStyle>
            <a:lvl1pPr indent="-228600" lvl="0" marL="457200" algn="l">
              <a:lnSpc>
                <a:spcPct val="100000"/>
              </a:lnSpc>
              <a:spcBef>
                <a:spcPts val="480"/>
              </a:spcBef>
              <a:spcAft>
                <a:spcPts val="0"/>
              </a:spcAft>
              <a:buSzPts val="2400"/>
              <a:buNone/>
              <a:defRPr b="0" i="0" sz="2400">
                <a:solidFill>
                  <a:srgbClr val="222A35"/>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51" name="Google Shape;51;p7"/>
          <p:cNvSpPr txBox="1"/>
          <p:nvPr>
            <p:ph idx="4" type="body"/>
          </p:nvPr>
        </p:nvSpPr>
        <p:spPr>
          <a:xfrm>
            <a:off x="6400800" y="2209800"/>
            <a:ext cx="4978400" cy="35052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360"/>
              </a:spcBef>
              <a:spcAft>
                <a:spcPts val="0"/>
              </a:spcAft>
              <a:buClr>
                <a:srgbClr val="222A35"/>
              </a:buClr>
              <a:buSzPts val="1800"/>
              <a:buChar char="•"/>
              <a:defRPr sz="1800"/>
            </a:lvl1pPr>
            <a:lvl2pPr indent="-342900" lvl="1" marL="914400" algn="l">
              <a:lnSpc>
                <a:spcPct val="100000"/>
              </a:lnSpc>
              <a:spcBef>
                <a:spcPts val="600"/>
              </a:spcBef>
              <a:spcAft>
                <a:spcPts val="0"/>
              </a:spcAft>
              <a:buClr>
                <a:srgbClr val="222A35"/>
              </a:buClr>
              <a:buSzPts val="1800"/>
              <a:buChar char="•"/>
              <a:defRPr sz="1800"/>
            </a:lvl2pPr>
            <a:lvl3pPr indent="-342900" lvl="2" marL="1371600" algn="l">
              <a:lnSpc>
                <a:spcPct val="100000"/>
              </a:lnSpc>
              <a:spcBef>
                <a:spcPts val="600"/>
              </a:spcBef>
              <a:spcAft>
                <a:spcPts val="0"/>
              </a:spcAft>
              <a:buClr>
                <a:srgbClr val="222A35"/>
              </a:buClr>
              <a:buSzPts val="1800"/>
              <a:buChar char="•"/>
              <a:defRPr sz="1800"/>
            </a:lvl3pPr>
            <a:lvl4pPr indent="-342900" lvl="3" marL="1828800" algn="l">
              <a:lnSpc>
                <a:spcPct val="100000"/>
              </a:lnSpc>
              <a:spcBef>
                <a:spcPts val="600"/>
              </a:spcBef>
              <a:spcAft>
                <a:spcPts val="0"/>
              </a:spcAft>
              <a:buClr>
                <a:srgbClr val="222A35"/>
              </a:buClr>
              <a:buSzPts val="1800"/>
              <a:buChar char="•"/>
              <a:defRPr sz="1800"/>
            </a:lvl4pPr>
            <a:lvl5pPr indent="-342900" lvl="4" marL="2286000" algn="l">
              <a:lnSpc>
                <a:spcPct val="100000"/>
              </a:lnSpc>
              <a:spcBef>
                <a:spcPts val="600"/>
              </a:spcBef>
              <a:spcAft>
                <a:spcPts val="0"/>
              </a:spcAft>
              <a:buClr>
                <a:srgbClr val="222A35"/>
              </a:buClr>
              <a:buSzPts val="1800"/>
              <a:buChar char="•"/>
              <a:defRPr sz="1800"/>
            </a:lvl5pPr>
            <a:lvl6pPr indent="-336550" lvl="5" marL="2743200" algn="l">
              <a:lnSpc>
                <a:spcPct val="100000"/>
              </a:lnSpc>
              <a:spcBef>
                <a:spcPts val="600"/>
              </a:spcBef>
              <a:spcAft>
                <a:spcPts val="0"/>
              </a:spcAft>
              <a:buClr>
                <a:schemeClr val="dk2"/>
              </a:buClr>
              <a:buSzPts val="1700"/>
              <a:buChar char="•"/>
              <a:defRPr/>
            </a:lvl6pPr>
            <a:lvl7pPr indent="-336550" lvl="6" marL="3200400" algn="l">
              <a:lnSpc>
                <a:spcPct val="100000"/>
              </a:lnSpc>
              <a:spcBef>
                <a:spcPts val="600"/>
              </a:spcBef>
              <a:spcAft>
                <a:spcPts val="0"/>
              </a:spcAft>
              <a:buClr>
                <a:schemeClr val="dk2"/>
              </a:buClr>
              <a:buSzPts val="1700"/>
              <a:buChar char="•"/>
              <a:defRPr/>
            </a:lvl7pPr>
            <a:lvl8pPr indent="-336550" lvl="7" marL="3657600" algn="l">
              <a:lnSpc>
                <a:spcPct val="100000"/>
              </a:lnSpc>
              <a:spcBef>
                <a:spcPts val="600"/>
              </a:spcBef>
              <a:spcAft>
                <a:spcPts val="0"/>
              </a:spcAft>
              <a:buClr>
                <a:schemeClr val="dk2"/>
              </a:buClr>
              <a:buSzPts val="1700"/>
              <a:buChar char="•"/>
              <a:defRPr/>
            </a:lvl8pPr>
            <a:lvl9pPr indent="-336550" lvl="8" marL="4114800" algn="l">
              <a:lnSpc>
                <a:spcPct val="100000"/>
              </a:lnSpc>
              <a:spcBef>
                <a:spcPts val="600"/>
              </a:spcBef>
              <a:spcAft>
                <a:spcPts val="600"/>
              </a:spcAft>
              <a:buClr>
                <a:schemeClr val="dk2"/>
              </a:buClr>
              <a:buSzPts val="1700"/>
              <a:buChar char="•"/>
              <a:defRPr/>
            </a:lvl9pPr>
          </a:lstStyle>
          <a:p/>
        </p:txBody>
      </p:sp>
      <p:sp>
        <p:nvSpPr>
          <p:cNvPr id="52" name="Google Shape;52;p7"/>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816864" y="1447800"/>
            <a:ext cx="3962400" cy="109728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2600"/>
              <a:buFont typeface="Comic Sans MS"/>
              <a:buNone/>
              <a:defRPr b="1" i="0" sz="2600" cap="none">
                <a:solidFill>
                  <a:srgbClr val="222A3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 type="body"/>
          </p:nvPr>
        </p:nvSpPr>
        <p:spPr>
          <a:xfrm>
            <a:off x="5283200" y="1447800"/>
            <a:ext cx="6197600" cy="4267200"/>
          </a:xfrm>
          <a:prstGeom prst="rect">
            <a:avLst/>
          </a:prstGeom>
          <a:noFill/>
          <a:ln>
            <a:noFill/>
          </a:ln>
        </p:spPr>
        <p:txBody>
          <a:bodyPr anchorCtr="0" anchor="t" bIns="45700" lIns="91425" spcFirstLastPara="1" rIns="91425" wrap="square" tIns="45700"/>
          <a:lstStyle>
            <a:lvl1pPr indent="-355600" lvl="0" marL="457200" algn="l">
              <a:lnSpc>
                <a:spcPct val="100000"/>
              </a:lnSpc>
              <a:spcBef>
                <a:spcPts val="400"/>
              </a:spcBef>
              <a:spcAft>
                <a:spcPts val="0"/>
              </a:spcAft>
              <a:buClr>
                <a:srgbClr val="222A35"/>
              </a:buClr>
              <a:buSzPts val="2000"/>
              <a:buChar char="•"/>
              <a:defRPr/>
            </a:lvl1pPr>
            <a:lvl2pPr indent="-355600" lvl="1" marL="914400" algn="l">
              <a:lnSpc>
                <a:spcPct val="100000"/>
              </a:lnSpc>
              <a:spcBef>
                <a:spcPts val="600"/>
              </a:spcBef>
              <a:spcAft>
                <a:spcPts val="0"/>
              </a:spcAft>
              <a:buClr>
                <a:srgbClr val="222A35"/>
              </a:buClr>
              <a:buSzPts val="2000"/>
              <a:buChar char="•"/>
              <a:defRPr/>
            </a:lvl2pPr>
            <a:lvl3pPr indent="-355600" lvl="2" marL="1371600" algn="l">
              <a:lnSpc>
                <a:spcPct val="100000"/>
              </a:lnSpc>
              <a:spcBef>
                <a:spcPts val="600"/>
              </a:spcBef>
              <a:spcAft>
                <a:spcPts val="0"/>
              </a:spcAft>
              <a:buClr>
                <a:srgbClr val="222A35"/>
              </a:buClr>
              <a:buSzPts val="2000"/>
              <a:buChar char="•"/>
              <a:defRPr/>
            </a:lvl3pPr>
            <a:lvl4pPr indent="-355600" lvl="3" marL="1828800" algn="l">
              <a:lnSpc>
                <a:spcPct val="100000"/>
              </a:lnSpc>
              <a:spcBef>
                <a:spcPts val="600"/>
              </a:spcBef>
              <a:spcAft>
                <a:spcPts val="0"/>
              </a:spcAft>
              <a:buClr>
                <a:srgbClr val="222A35"/>
              </a:buClr>
              <a:buSzPts val="2000"/>
              <a:buChar char="•"/>
              <a:defRPr/>
            </a:lvl4pPr>
            <a:lvl5pPr indent="-355600" lvl="4" marL="2286000" algn="l">
              <a:lnSpc>
                <a:spcPct val="100000"/>
              </a:lnSpc>
              <a:spcBef>
                <a:spcPts val="600"/>
              </a:spcBef>
              <a:spcAft>
                <a:spcPts val="0"/>
              </a:spcAft>
              <a:buClr>
                <a:srgbClr val="222A35"/>
              </a:buClr>
              <a:buSzPts val="20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63" name="Google Shape;63;p9"/>
          <p:cNvSpPr txBox="1"/>
          <p:nvPr>
            <p:ph idx="2" type="body"/>
          </p:nvPr>
        </p:nvSpPr>
        <p:spPr>
          <a:xfrm>
            <a:off x="816864" y="2547892"/>
            <a:ext cx="3962400" cy="3167109"/>
          </a:xfrm>
          <a:prstGeom prst="rect">
            <a:avLst/>
          </a:prstGeom>
          <a:noFill/>
          <a:ln>
            <a:noFill/>
          </a:ln>
        </p:spPr>
        <p:txBody>
          <a:bodyPr anchorCtr="0" anchor="t" bIns="45700" lIns="91425" spcFirstLastPara="1" rIns="91425" wrap="square" tIns="9125"/>
          <a:lstStyle>
            <a:lvl1pPr indent="-228600" lvl="0" marL="457200" algn="l">
              <a:lnSpc>
                <a:spcPct val="100000"/>
              </a:lnSpc>
              <a:spcBef>
                <a:spcPts val="400"/>
              </a:spcBef>
              <a:spcAft>
                <a:spcPts val="0"/>
              </a:spcAft>
              <a:buSzPts val="2000"/>
              <a:buNone/>
              <a:defRPr sz="20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64" name="Google Shape;64;p9"/>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67" name="Shape 67"/>
        <p:cNvGrpSpPr/>
        <p:nvPr/>
      </p:nvGrpSpPr>
      <p:grpSpPr>
        <a:xfrm>
          <a:off x="0" y="0"/>
          <a:ext cx="0" cy="0"/>
          <a:chOff x="0" y="0"/>
          <a:chExt cx="0" cy="0"/>
        </a:xfrm>
      </p:grpSpPr>
      <p:sp>
        <p:nvSpPr>
          <p:cNvPr id="68" name="Google Shape;68;p10"/>
          <p:cNvSpPr txBox="1"/>
          <p:nvPr>
            <p:ph type="title"/>
          </p:nvPr>
        </p:nvSpPr>
        <p:spPr>
          <a:xfrm>
            <a:off x="812800" y="1447800"/>
            <a:ext cx="3962400" cy="109728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222A35"/>
              </a:buClr>
              <a:buSzPts val="2600"/>
              <a:buFont typeface="Comic Sans MS"/>
              <a:buNone/>
              <a:defRPr b="1" i="0" sz="2600" cap="none">
                <a:solidFill>
                  <a:srgbClr val="222A3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descr="An empty placeholder to add an image. Click on the placeholder and select the image that you wish to add" id="69" name="Google Shape;69;p10"/>
          <p:cNvSpPr/>
          <p:nvPr>
            <p:ph idx="2" type="pic"/>
          </p:nvPr>
        </p:nvSpPr>
        <p:spPr>
          <a:xfrm>
            <a:off x="6301232" y="1539240"/>
            <a:ext cx="4431538" cy="3272790"/>
          </a:xfrm>
          <a:prstGeom prst="rect">
            <a:avLst/>
          </a:prstGeom>
          <a:noFill/>
          <a:ln>
            <a:noFill/>
          </a:ln>
        </p:spPr>
        <p:txBody>
          <a:bodyPr anchorCtr="0" anchor="t" bIns="45700" lIns="91425" spcFirstLastPara="1" rIns="91425" wrap="square" tIns="45700"/>
          <a:lstStyle>
            <a:lvl1pPr lvl="0" marR="0" rtl="0" algn="l">
              <a:lnSpc>
                <a:spcPct val="100000"/>
              </a:lnSpc>
              <a:spcBef>
                <a:spcPts val="400"/>
              </a:spcBef>
              <a:spcAft>
                <a:spcPts val="0"/>
              </a:spcAft>
              <a:buClr>
                <a:schemeClr val="dk1"/>
              </a:buClr>
              <a:buSzPts val="2000"/>
              <a:buFont typeface="Arial"/>
              <a:buNone/>
              <a:defRPr b="0" i="0" sz="2000" u="none" cap="none" strike="noStrike">
                <a:solidFill>
                  <a:srgbClr val="222A35"/>
                </a:solidFill>
                <a:latin typeface="Comic Sans MS"/>
                <a:ea typeface="Comic Sans MS"/>
                <a:cs typeface="Comic Sans MS"/>
                <a:sym typeface="Comic Sans MS"/>
              </a:defRPr>
            </a:lvl1pPr>
            <a:lvl2pPr lvl="1"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2pPr>
            <a:lvl3pPr lvl="2" marR="0" rtl="0" algn="l">
              <a:lnSpc>
                <a:spcPct val="100000"/>
              </a:lnSpc>
              <a:spcBef>
                <a:spcPts val="600"/>
              </a:spcBef>
              <a:spcAft>
                <a:spcPts val="0"/>
              </a:spcAft>
              <a:buClr>
                <a:srgbClr val="222A35"/>
              </a:buClr>
              <a:buSzPts val="2000"/>
              <a:buFont typeface="Arial"/>
              <a:buChar char="•"/>
              <a:defRPr b="0" i="0" sz="2000" u="none" cap="none" strike="noStrike">
                <a:solidFill>
                  <a:srgbClr val="222A35"/>
                </a:solidFill>
                <a:latin typeface="Comic Sans MS"/>
                <a:ea typeface="Comic Sans MS"/>
                <a:cs typeface="Comic Sans MS"/>
                <a:sym typeface="Comic Sans MS"/>
              </a:defRPr>
            </a:lvl3pPr>
            <a:lvl4pPr lvl="3"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4pPr>
            <a:lvl5pPr lvl="4"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5pPr>
            <a:lvl6pPr lvl="5"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6pPr>
            <a:lvl7pPr lvl="6"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7pPr>
            <a:lvl8pPr lvl="7"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8pPr>
            <a:lvl9pPr lvl="8" marR="0" rtl="0" algn="l">
              <a:lnSpc>
                <a:spcPct val="100000"/>
              </a:lnSpc>
              <a:spcBef>
                <a:spcPts val="600"/>
              </a:spcBef>
              <a:spcAft>
                <a:spcPts val="60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9pPr>
          </a:lstStyle>
          <a:p/>
        </p:txBody>
      </p:sp>
      <p:sp>
        <p:nvSpPr>
          <p:cNvPr id="70" name="Google Shape;70;p10"/>
          <p:cNvSpPr txBox="1"/>
          <p:nvPr>
            <p:ph idx="1" type="body"/>
          </p:nvPr>
        </p:nvSpPr>
        <p:spPr>
          <a:xfrm>
            <a:off x="812800" y="2547891"/>
            <a:ext cx="3962400" cy="2405109"/>
          </a:xfrm>
          <a:prstGeom prst="rect">
            <a:avLst/>
          </a:prstGeom>
          <a:noFill/>
          <a:ln>
            <a:noFill/>
          </a:ln>
        </p:spPr>
        <p:txBody>
          <a:bodyPr anchorCtr="0" anchor="t" bIns="45700" lIns="91425" spcFirstLastPara="1" rIns="91425" wrap="square" tIns="9125"/>
          <a:lstStyle>
            <a:lvl1pPr indent="-228600" lvl="0" marL="457200" algn="l">
              <a:lnSpc>
                <a:spcPct val="100000"/>
              </a:lnSpc>
              <a:spcBef>
                <a:spcPts val="400"/>
              </a:spcBef>
              <a:spcAft>
                <a:spcPts val="0"/>
              </a:spcAft>
              <a:buSzPts val="2000"/>
              <a:buNone/>
              <a:defRPr sz="20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71" name="Google Shape;71;p10"/>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8E6E6"/>
            </a:gs>
            <a:gs pos="41000">
              <a:srgbClr val="E7E5E5"/>
            </a:gs>
            <a:gs pos="100000">
              <a:srgbClr val="BDBDBD"/>
            </a:gs>
          </a:gsLst>
          <a:path path="circle">
            <a:fillToRect b="100%" r="100%"/>
          </a:path>
          <a:tileRect l="-100%" t="-100%"/>
        </a:gra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
          <p:cNvSpPr txBox="1"/>
          <p:nvPr>
            <p:ph type="title"/>
          </p:nvPr>
        </p:nvSpPr>
        <p:spPr>
          <a:xfrm>
            <a:off x="812800" y="274638"/>
            <a:ext cx="105664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222A35"/>
              </a:buClr>
              <a:buSzPts val="3600"/>
              <a:buFont typeface="Comic Sans MS"/>
              <a:buNone/>
              <a:defRPr b="1" i="0" sz="3600" u="none" cap="none" strike="noStrike">
                <a:solidFill>
                  <a:srgbClr val="222A35"/>
                </a:solidFill>
                <a:latin typeface="Comic Sans MS"/>
                <a:ea typeface="Comic Sans MS"/>
                <a:cs typeface="Comic Sans MS"/>
                <a:sym typeface="Comic Sans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812800" y="1600201"/>
            <a:ext cx="10566400" cy="4525963"/>
          </a:xfrm>
          <a:prstGeom prst="rect">
            <a:avLst/>
          </a:prstGeom>
          <a:noFill/>
          <a:ln>
            <a:noFill/>
          </a:ln>
        </p:spPr>
        <p:txBody>
          <a:bodyPr anchorCtr="0" anchor="t" bIns="45700" lIns="91425" spcFirstLastPara="1" rIns="91425" wrap="square" tIns="45700"/>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1pPr>
            <a:lvl2pPr indent="-355600" lvl="1" marL="914400"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2pPr>
            <a:lvl3pPr indent="-355600" lvl="2" marL="1371600" marR="0" rtl="0" algn="l">
              <a:lnSpc>
                <a:spcPct val="100000"/>
              </a:lnSpc>
              <a:spcBef>
                <a:spcPts val="600"/>
              </a:spcBef>
              <a:spcAft>
                <a:spcPts val="0"/>
              </a:spcAft>
              <a:buClr>
                <a:srgbClr val="222A35"/>
              </a:buClr>
              <a:buSzPts val="2000"/>
              <a:buFont typeface="Arial"/>
              <a:buChar char="•"/>
              <a:defRPr b="0" i="0" sz="2000" u="none" cap="none" strike="noStrike">
                <a:solidFill>
                  <a:srgbClr val="222A35"/>
                </a:solidFill>
                <a:latin typeface="Comic Sans MS"/>
                <a:ea typeface="Comic Sans MS"/>
                <a:cs typeface="Comic Sans MS"/>
                <a:sym typeface="Comic Sans MS"/>
              </a:defRPr>
            </a:lvl3pPr>
            <a:lvl4pPr indent="-355600" lvl="3" marL="1828800"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4pPr>
            <a:lvl5pPr indent="-355600" lvl="4" marL="2286000" marR="0" rtl="0" algn="l">
              <a:lnSpc>
                <a:spcPct val="100000"/>
              </a:lnSpc>
              <a:spcBef>
                <a:spcPts val="600"/>
              </a:spcBef>
              <a:spcAft>
                <a:spcPts val="0"/>
              </a:spcAft>
              <a:buClr>
                <a:schemeClr val="dk1"/>
              </a:buClr>
              <a:buSzPts val="2000"/>
              <a:buFont typeface="Arial"/>
              <a:buChar char="•"/>
              <a:defRPr b="0" i="0" sz="2000" u="none" cap="none" strike="noStrike">
                <a:solidFill>
                  <a:srgbClr val="222A35"/>
                </a:solidFill>
                <a:latin typeface="Comic Sans MS"/>
                <a:ea typeface="Comic Sans MS"/>
                <a:cs typeface="Comic Sans MS"/>
                <a:sym typeface="Comic Sans MS"/>
              </a:defRPr>
            </a:lvl5pPr>
            <a:lvl6pPr indent="-336550" lvl="5" marL="2743200"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6pPr>
            <a:lvl7pPr indent="-336550" lvl="6" marL="3200400"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7pPr>
            <a:lvl8pPr indent="-336550" lvl="7" marL="3657600" marR="0" rtl="0" algn="l">
              <a:lnSpc>
                <a:spcPct val="100000"/>
              </a:lnSpc>
              <a:spcBef>
                <a:spcPts val="600"/>
              </a:spcBef>
              <a:spcAft>
                <a:spcPts val="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8pPr>
            <a:lvl9pPr indent="-336550" lvl="8" marL="4114800" marR="0" rtl="0" algn="l">
              <a:lnSpc>
                <a:spcPct val="100000"/>
              </a:lnSpc>
              <a:spcBef>
                <a:spcPts val="600"/>
              </a:spcBef>
              <a:spcAft>
                <a:spcPts val="600"/>
              </a:spcAft>
              <a:buClr>
                <a:srgbClr val="222A35"/>
              </a:buClr>
              <a:buSzPts val="1700"/>
              <a:buFont typeface="Arial"/>
              <a:buChar char="•"/>
              <a:defRPr b="0" i="0" sz="1700" u="none" cap="none" strike="noStrike">
                <a:solidFill>
                  <a:srgbClr val="222A35"/>
                </a:solidFill>
                <a:latin typeface="Comic Sans MS"/>
                <a:ea typeface="Comic Sans MS"/>
                <a:cs typeface="Comic Sans MS"/>
                <a:sym typeface="Comic Sans MS"/>
              </a:defRPr>
            </a:lvl9pPr>
          </a:lstStyle>
          <a:p/>
        </p:txBody>
      </p:sp>
      <p:sp>
        <p:nvSpPr>
          <p:cNvPr id="13" name="Google Shape;13;p1"/>
          <p:cNvSpPr txBox="1"/>
          <p:nvPr>
            <p:ph idx="11" type="ftr"/>
          </p:nvPr>
        </p:nvSpPr>
        <p:spPr>
          <a:xfrm>
            <a:off x="812800" y="6356351"/>
            <a:ext cx="3860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rgbClr val="222A35"/>
                </a:solidFill>
                <a:latin typeface="Comic Sans MS"/>
                <a:ea typeface="Comic Sans MS"/>
                <a:cs typeface="Comic Sans MS"/>
                <a:sym typeface="Comic Sans MS"/>
              </a:defRPr>
            </a:lvl1pPr>
            <a:lvl2pPr lvl="1"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4" name="Google Shape;14;p1"/>
          <p:cNvSpPr txBox="1"/>
          <p:nvPr>
            <p:ph idx="10" type="dt"/>
          </p:nvPr>
        </p:nvSpPr>
        <p:spPr>
          <a:xfrm>
            <a:off x="7620000" y="6356351"/>
            <a:ext cx="20320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rgbClr val="222A35"/>
                </a:solidFill>
                <a:latin typeface="Comic Sans MS"/>
                <a:ea typeface="Comic Sans MS"/>
                <a:cs typeface="Comic Sans MS"/>
                <a:sym typeface="Comic Sans MS"/>
              </a:defRPr>
            </a:lvl1pPr>
            <a:lvl2pPr lvl="1"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5" name="Google Shape;15;p1"/>
          <p:cNvSpPr txBox="1"/>
          <p:nvPr>
            <p:ph idx="12" type="sldNum"/>
          </p:nvPr>
        </p:nvSpPr>
        <p:spPr>
          <a:xfrm>
            <a:off x="10058400" y="6356351"/>
            <a:ext cx="1320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300" u="none" cap="none" strike="noStrike">
                <a:solidFill>
                  <a:srgbClr val="222A35"/>
                </a:solidFill>
                <a:latin typeface="Comic Sans MS"/>
                <a:ea typeface="Comic Sans MS"/>
                <a:cs typeface="Comic Sans MS"/>
                <a:sym typeface="Comic Sans MS"/>
              </a:defRPr>
            </a:lvl1pPr>
            <a:lvl2pPr indent="0" lvl="1" marL="0" marR="0" rtl="0" algn="r">
              <a:spcBef>
                <a:spcPts val="0"/>
              </a:spcBef>
              <a:buNone/>
              <a:defRPr b="0" i="0" sz="1300" u="none" cap="none" strike="noStrike">
                <a:solidFill>
                  <a:srgbClr val="222A35"/>
                </a:solidFill>
                <a:latin typeface="Comic Sans MS"/>
                <a:ea typeface="Comic Sans MS"/>
                <a:cs typeface="Comic Sans MS"/>
                <a:sym typeface="Comic Sans MS"/>
              </a:defRPr>
            </a:lvl2pPr>
            <a:lvl3pPr indent="0" lvl="2" marL="0" marR="0" rtl="0" algn="r">
              <a:spcBef>
                <a:spcPts val="0"/>
              </a:spcBef>
              <a:buNone/>
              <a:defRPr b="0" i="0" sz="1300" u="none" cap="none" strike="noStrike">
                <a:solidFill>
                  <a:srgbClr val="222A35"/>
                </a:solidFill>
                <a:latin typeface="Comic Sans MS"/>
                <a:ea typeface="Comic Sans MS"/>
                <a:cs typeface="Comic Sans MS"/>
                <a:sym typeface="Comic Sans MS"/>
              </a:defRPr>
            </a:lvl3pPr>
            <a:lvl4pPr indent="0" lvl="3" marL="0" marR="0" rtl="0" algn="r">
              <a:spcBef>
                <a:spcPts val="0"/>
              </a:spcBef>
              <a:buNone/>
              <a:defRPr b="0" i="0" sz="1300" u="none" cap="none" strike="noStrike">
                <a:solidFill>
                  <a:srgbClr val="222A35"/>
                </a:solidFill>
                <a:latin typeface="Comic Sans MS"/>
                <a:ea typeface="Comic Sans MS"/>
                <a:cs typeface="Comic Sans MS"/>
                <a:sym typeface="Comic Sans MS"/>
              </a:defRPr>
            </a:lvl4pPr>
            <a:lvl5pPr indent="0" lvl="4" marL="0" marR="0" rtl="0" algn="r">
              <a:spcBef>
                <a:spcPts val="0"/>
              </a:spcBef>
              <a:buNone/>
              <a:defRPr b="0" i="0" sz="1300" u="none" cap="none" strike="noStrike">
                <a:solidFill>
                  <a:srgbClr val="222A35"/>
                </a:solidFill>
                <a:latin typeface="Comic Sans MS"/>
                <a:ea typeface="Comic Sans MS"/>
                <a:cs typeface="Comic Sans MS"/>
                <a:sym typeface="Comic Sans MS"/>
              </a:defRPr>
            </a:lvl5pPr>
            <a:lvl6pPr indent="0" lvl="5" marL="0" marR="0" rtl="0" algn="r">
              <a:spcBef>
                <a:spcPts val="0"/>
              </a:spcBef>
              <a:buNone/>
              <a:defRPr b="0" i="0" sz="1300" u="none" cap="none" strike="noStrike">
                <a:solidFill>
                  <a:srgbClr val="222A35"/>
                </a:solidFill>
                <a:latin typeface="Comic Sans MS"/>
                <a:ea typeface="Comic Sans MS"/>
                <a:cs typeface="Comic Sans MS"/>
                <a:sym typeface="Comic Sans MS"/>
              </a:defRPr>
            </a:lvl6pPr>
            <a:lvl7pPr indent="0" lvl="6" marL="0" marR="0" rtl="0" algn="r">
              <a:spcBef>
                <a:spcPts val="0"/>
              </a:spcBef>
              <a:buNone/>
              <a:defRPr b="0" i="0" sz="1300" u="none" cap="none" strike="noStrike">
                <a:solidFill>
                  <a:srgbClr val="222A35"/>
                </a:solidFill>
                <a:latin typeface="Comic Sans MS"/>
                <a:ea typeface="Comic Sans MS"/>
                <a:cs typeface="Comic Sans MS"/>
                <a:sym typeface="Comic Sans MS"/>
              </a:defRPr>
            </a:lvl7pPr>
            <a:lvl8pPr indent="0" lvl="7" marL="0" marR="0" rtl="0" algn="r">
              <a:spcBef>
                <a:spcPts val="0"/>
              </a:spcBef>
              <a:buNone/>
              <a:defRPr b="0" i="0" sz="1300" u="none" cap="none" strike="noStrike">
                <a:solidFill>
                  <a:srgbClr val="222A35"/>
                </a:solidFill>
                <a:latin typeface="Comic Sans MS"/>
                <a:ea typeface="Comic Sans MS"/>
                <a:cs typeface="Comic Sans MS"/>
                <a:sym typeface="Comic Sans MS"/>
              </a:defRPr>
            </a:lvl8pPr>
            <a:lvl9pPr indent="0" lvl="8" marL="0" marR="0" rtl="0" algn="r">
              <a:spcBef>
                <a:spcPts val="0"/>
              </a:spcBef>
              <a:buNone/>
              <a:defRPr b="0" i="0" sz="1300" u="none" cap="none" strike="noStrike">
                <a:solidFill>
                  <a:srgbClr val="222A35"/>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12.jpg"/><Relationship Id="rId5"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 Id="rId4" Type="http://schemas.openxmlformats.org/officeDocument/2006/relationships/image" Target="../media/image37.jpg"/><Relationship Id="rId5"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g"/><Relationship Id="rId4" Type="http://schemas.openxmlformats.org/officeDocument/2006/relationships/image" Target="../media/image22.jpg"/><Relationship Id="rId5"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3"/>
          <p:cNvSpPr/>
          <p:nvPr/>
        </p:nvSpPr>
        <p:spPr>
          <a:xfrm>
            <a:off x="579549" y="174690"/>
            <a:ext cx="10161431" cy="1949508"/>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0" i="0" lang="en-US" sz="4400" u="none" cap="none" strike="noStrike">
                <a:solidFill>
                  <a:schemeClr val="dk1"/>
                </a:solidFill>
                <a:latin typeface="Comic Sans MS"/>
                <a:ea typeface="Comic Sans MS"/>
                <a:cs typeface="Comic Sans MS"/>
                <a:sym typeface="Comic Sans MS"/>
              </a:rPr>
              <a:t>Employment Effects of Military and Domestic Spending Priorities  </a:t>
            </a:r>
            <a:endParaRPr/>
          </a:p>
          <a:p>
            <a:pPr indent="0" lvl="0" marL="0" marR="0" rtl="0" algn="ctr">
              <a:lnSpc>
                <a:spcPct val="115000"/>
              </a:lnSpc>
              <a:spcBef>
                <a:spcPts val="0"/>
              </a:spcBef>
              <a:spcAft>
                <a:spcPts val="0"/>
              </a:spcAft>
              <a:buNone/>
            </a:pPr>
            <a:r>
              <a:rPr b="0" i="0" lang="en-US" sz="1800" u="none" cap="none" strike="noStrike">
                <a:solidFill>
                  <a:schemeClr val="dk1"/>
                </a:solidFill>
                <a:latin typeface="Arial Black"/>
                <a:ea typeface="Arial Black"/>
                <a:cs typeface="Arial Black"/>
                <a:sym typeface="Arial Black"/>
              </a:rPr>
              <a:t> </a:t>
            </a:r>
            <a:endParaRPr b="0" i="0" sz="1600" u="none" cap="none" strike="noStrike">
              <a:solidFill>
                <a:schemeClr val="dk1"/>
              </a:solidFill>
              <a:latin typeface="Calibri"/>
              <a:ea typeface="Calibri"/>
              <a:cs typeface="Calibri"/>
              <a:sym typeface="Calibri"/>
            </a:endParaRPr>
          </a:p>
        </p:txBody>
      </p:sp>
      <p:sp>
        <p:nvSpPr>
          <p:cNvPr id="92" name="Google Shape;92;p13"/>
          <p:cNvSpPr txBox="1"/>
          <p:nvPr/>
        </p:nvSpPr>
        <p:spPr>
          <a:xfrm>
            <a:off x="120203" y="2303403"/>
            <a:ext cx="11951594" cy="1015663"/>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b="0" i="0" lang="en-US" sz="6000" u="none" cap="none" strike="noStrike">
                <a:solidFill>
                  <a:schemeClr val="dk1"/>
                </a:solidFill>
                <a:latin typeface="Comic Sans MS"/>
                <a:ea typeface="Comic Sans MS"/>
                <a:cs typeface="Comic Sans MS"/>
                <a:sym typeface="Comic Sans MS"/>
              </a:rPr>
              <a:t>What are our national priorities?</a:t>
            </a:r>
            <a:endParaRPr/>
          </a:p>
        </p:txBody>
      </p:sp>
      <p:pic>
        <p:nvPicPr>
          <p:cNvPr id="93" name="Google Shape;93;p13"/>
          <p:cNvPicPr preferRelativeResize="0"/>
          <p:nvPr/>
        </p:nvPicPr>
        <p:blipFill rotWithShape="1">
          <a:blip r:embed="rId3">
            <a:alphaModFix/>
          </a:blip>
          <a:srcRect b="0" l="0" r="0" t="0"/>
          <a:stretch/>
        </p:blipFill>
        <p:spPr>
          <a:xfrm>
            <a:off x="4474464" y="4964172"/>
            <a:ext cx="2694432" cy="174277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graphicFrame>
        <p:nvGraphicFramePr>
          <p:cNvPr id="158" name="Google Shape;158;p22"/>
          <p:cNvGraphicFramePr/>
          <p:nvPr/>
        </p:nvGraphicFramePr>
        <p:xfrm>
          <a:off x="377952" y="2392680"/>
          <a:ext cx="3000000" cy="3000000"/>
        </p:xfrm>
        <a:graphic>
          <a:graphicData uri="http://schemas.openxmlformats.org/drawingml/2006/table">
            <a:tbl>
              <a:tblPr bandRow="1" firstRow="1">
                <a:noFill/>
                <a:tableStyleId>{AFC5FD08-FDCB-43F9-8B5B-494EE1C83556}</a:tableStyleId>
              </a:tblPr>
              <a:tblGrid>
                <a:gridCol w="5387825"/>
                <a:gridCol w="3524525"/>
              </a:tblGrid>
              <a:tr h="370850">
                <a:tc>
                  <a:txBody>
                    <a:bodyPr>
                      <a:noAutofit/>
                    </a:bodyPr>
                    <a:lstStyle/>
                    <a:p>
                      <a:pPr indent="0" lvl="0" marL="0" marR="0" rtl="0" algn="l">
                        <a:spcBef>
                          <a:spcPts val="0"/>
                        </a:spcBef>
                        <a:spcAft>
                          <a:spcPts val="0"/>
                        </a:spcAft>
                        <a:buNone/>
                      </a:pPr>
                      <a:r>
                        <a:rPr b="0" lang="en-US" sz="2800" u="none" cap="none" strike="noStrike">
                          <a:solidFill>
                            <a:srgbClr val="171616"/>
                          </a:solidFill>
                        </a:rPr>
                        <a:t>U.S. Department of Defense</a:t>
                      </a:r>
                      <a:endParaRPr/>
                    </a:p>
                  </a:txBody>
                  <a:tcPr marT="45725" marB="45725" marR="91450" marL="91450">
                    <a:solidFill>
                      <a:srgbClr val="DDEAF6"/>
                    </a:solidFill>
                  </a:tcPr>
                </a:tc>
                <a:tc>
                  <a:txBody>
                    <a:bodyPr>
                      <a:noAutofit/>
                    </a:bodyPr>
                    <a:lstStyle/>
                    <a:p>
                      <a:pPr indent="0" lvl="0" marL="0" marR="0" rtl="0" algn="l">
                        <a:spcBef>
                          <a:spcPts val="0"/>
                        </a:spcBef>
                        <a:spcAft>
                          <a:spcPts val="0"/>
                        </a:spcAft>
                        <a:buNone/>
                      </a:pPr>
                      <a:r>
                        <a:rPr b="0" lang="en-US" sz="2800">
                          <a:solidFill>
                            <a:srgbClr val="171616"/>
                          </a:solidFill>
                        </a:rPr>
                        <a:t>       3.2 million</a:t>
                      </a:r>
                      <a:endParaRPr/>
                    </a:p>
                  </a:txBody>
                  <a:tcPr marT="45725" marB="45725" marR="91450" marL="91450">
                    <a:solidFill>
                      <a:srgbClr val="DDEAF6"/>
                    </a:solidFill>
                  </a:tcPr>
                </a:tc>
              </a:tr>
              <a:tr h="370850">
                <a:tc>
                  <a:txBody>
                    <a:bodyPr>
                      <a:noAutofit/>
                    </a:bodyPr>
                    <a:lstStyle/>
                    <a:p>
                      <a:pPr indent="0" lvl="0" marL="0" marR="0" rtl="0" algn="l">
                        <a:spcBef>
                          <a:spcPts val="0"/>
                        </a:spcBef>
                        <a:spcAft>
                          <a:spcPts val="0"/>
                        </a:spcAft>
                        <a:buNone/>
                      </a:pPr>
                      <a:r>
                        <a:rPr lang="en-US" sz="2800">
                          <a:solidFill>
                            <a:srgbClr val="171616"/>
                          </a:solidFill>
                        </a:rPr>
                        <a:t>Peoples Liberation Army- China</a:t>
                      </a:r>
                      <a:endParaRPr/>
                    </a:p>
                  </a:txBody>
                  <a:tcPr marT="45725" marB="45725" marR="91450" marL="91450">
                    <a:solidFill>
                      <a:srgbClr val="ACB8CA"/>
                    </a:solidFill>
                  </a:tcPr>
                </a:tc>
                <a:tc>
                  <a:txBody>
                    <a:bodyPr>
                      <a:noAutofit/>
                    </a:bodyPr>
                    <a:lstStyle/>
                    <a:p>
                      <a:pPr indent="0" lvl="0" marL="0" marR="0" rtl="0" algn="l">
                        <a:spcBef>
                          <a:spcPts val="0"/>
                        </a:spcBef>
                        <a:spcAft>
                          <a:spcPts val="0"/>
                        </a:spcAft>
                        <a:buNone/>
                      </a:pPr>
                      <a:r>
                        <a:rPr lang="en-US" sz="2800">
                          <a:solidFill>
                            <a:srgbClr val="171616"/>
                          </a:solidFill>
                        </a:rPr>
                        <a:t>       2.3 million</a:t>
                      </a:r>
                      <a:endParaRPr/>
                    </a:p>
                  </a:txBody>
                  <a:tcPr marT="45725" marB="45725" marR="91450" marL="91450">
                    <a:solidFill>
                      <a:srgbClr val="ACB8CA"/>
                    </a:solidFill>
                  </a:tcPr>
                </a:tc>
              </a:tr>
              <a:tr h="370850">
                <a:tc>
                  <a:txBody>
                    <a:bodyPr>
                      <a:noAutofit/>
                    </a:bodyPr>
                    <a:lstStyle/>
                    <a:p>
                      <a:pPr indent="0" lvl="0" marL="0" marR="0" rtl="0" algn="l">
                        <a:spcBef>
                          <a:spcPts val="0"/>
                        </a:spcBef>
                        <a:spcAft>
                          <a:spcPts val="0"/>
                        </a:spcAft>
                        <a:buNone/>
                      </a:pPr>
                      <a:r>
                        <a:rPr lang="en-US" sz="2800">
                          <a:solidFill>
                            <a:srgbClr val="171616"/>
                          </a:solidFill>
                        </a:rPr>
                        <a:t>Walmart</a:t>
                      </a:r>
                      <a:endParaRPr/>
                    </a:p>
                  </a:txBody>
                  <a:tcPr marT="45725" marB="45725" marR="91450" marL="91450">
                    <a:solidFill>
                      <a:srgbClr val="DDEAF6"/>
                    </a:solidFill>
                  </a:tcPr>
                </a:tc>
                <a:tc>
                  <a:txBody>
                    <a:bodyPr>
                      <a:noAutofit/>
                    </a:bodyPr>
                    <a:lstStyle/>
                    <a:p>
                      <a:pPr indent="0" lvl="0" marL="0" marR="0" rtl="0" algn="l">
                        <a:spcBef>
                          <a:spcPts val="0"/>
                        </a:spcBef>
                        <a:spcAft>
                          <a:spcPts val="0"/>
                        </a:spcAft>
                        <a:buNone/>
                      </a:pPr>
                      <a:r>
                        <a:rPr lang="en-US" sz="2800">
                          <a:solidFill>
                            <a:srgbClr val="171616"/>
                          </a:solidFill>
                        </a:rPr>
                        <a:t>       2.1 million</a:t>
                      </a:r>
                      <a:endParaRPr/>
                    </a:p>
                  </a:txBody>
                  <a:tcPr marT="45725" marB="45725" marR="91450" marL="91450">
                    <a:solidFill>
                      <a:srgbClr val="DDEAF6"/>
                    </a:solidFill>
                  </a:tcPr>
                </a:tc>
              </a:tr>
              <a:tr h="370850">
                <a:tc>
                  <a:txBody>
                    <a:bodyPr>
                      <a:noAutofit/>
                    </a:bodyPr>
                    <a:lstStyle/>
                    <a:p>
                      <a:pPr indent="0" lvl="0" marL="0" marR="0" rtl="0" algn="l">
                        <a:spcBef>
                          <a:spcPts val="0"/>
                        </a:spcBef>
                        <a:spcAft>
                          <a:spcPts val="0"/>
                        </a:spcAft>
                        <a:buNone/>
                      </a:pPr>
                      <a:r>
                        <a:rPr lang="en-US" sz="2800">
                          <a:solidFill>
                            <a:srgbClr val="171616"/>
                          </a:solidFill>
                        </a:rPr>
                        <a:t>McDonald’s</a:t>
                      </a:r>
                      <a:endParaRPr/>
                    </a:p>
                  </a:txBody>
                  <a:tcPr marT="45725" marB="45725" marR="91450" marL="91450">
                    <a:solidFill>
                      <a:srgbClr val="ACB8CA"/>
                    </a:solidFill>
                  </a:tcPr>
                </a:tc>
                <a:tc>
                  <a:txBody>
                    <a:bodyPr>
                      <a:noAutofit/>
                    </a:bodyPr>
                    <a:lstStyle/>
                    <a:p>
                      <a:pPr indent="0" lvl="0" marL="0" marR="0" rtl="0" algn="l">
                        <a:spcBef>
                          <a:spcPts val="0"/>
                        </a:spcBef>
                        <a:spcAft>
                          <a:spcPts val="0"/>
                        </a:spcAft>
                        <a:buNone/>
                      </a:pPr>
                      <a:r>
                        <a:rPr lang="en-US" sz="2800">
                          <a:solidFill>
                            <a:srgbClr val="171616"/>
                          </a:solidFill>
                        </a:rPr>
                        <a:t>       1.9 million</a:t>
                      </a:r>
                      <a:endParaRPr/>
                    </a:p>
                  </a:txBody>
                  <a:tcPr marT="45725" marB="45725" marR="91450" marL="91450">
                    <a:solidFill>
                      <a:srgbClr val="ACB8CA"/>
                    </a:solidFill>
                  </a:tcPr>
                </a:tc>
              </a:tr>
            </a:tbl>
          </a:graphicData>
        </a:graphic>
      </p:graphicFrame>
      <p:sp>
        <p:nvSpPr>
          <p:cNvPr id="159" name="Google Shape;159;p22"/>
          <p:cNvSpPr txBox="1"/>
          <p:nvPr/>
        </p:nvSpPr>
        <p:spPr>
          <a:xfrm>
            <a:off x="1133856" y="1011561"/>
            <a:ext cx="8485632" cy="707886"/>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omic Sans MS"/>
                <a:ea typeface="Comic Sans MS"/>
                <a:cs typeface="Comic Sans MS"/>
                <a:sym typeface="Comic Sans MS"/>
              </a:rPr>
              <a:t>World’s Largest Employers</a:t>
            </a:r>
            <a:endParaRPr/>
          </a:p>
        </p:txBody>
      </p:sp>
      <p:sp>
        <p:nvSpPr>
          <p:cNvPr id="160" name="Google Shape;160;p22"/>
          <p:cNvSpPr txBox="1"/>
          <p:nvPr/>
        </p:nvSpPr>
        <p:spPr>
          <a:xfrm>
            <a:off x="1133856" y="5563862"/>
            <a:ext cx="8900160"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https://en.wikipedia.org/wiki/List_of_largest_employers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3"/>
          <p:cNvSpPr/>
          <p:nvPr/>
        </p:nvSpPr>
        <p:spPr>
          <a:xfrm>
            <a:off x="3178629" y="5849035"/>
            <a:ext cx="6096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http://www.ncsl.org/research/military-and-veterans-affairs/military-s-impact-on-state-economies.aspx</a:t>
            </a:r>
            <a:endParaRPr/>
          </a:p>
        </p:txBody>
      </p:sp>
      <p:graphicFrame>
        <p:nvGraphicFramePr>
          <p:cNvPr id="167" name="Google Shape;167;p23"/>
          <p:cNvGraphicFramePr/>
          <p:nvPr/>
        </p:nvGraphicFramePr>
        <p:xfrm>
          <a:off x="1426029" y="1120086"/>
          <a:ext cx="3000000" cy="3000000"/>
        </p:xfrm>
        <a:graphic>
          <a:graphicData uri="http://schemas.openxmlformats.org/drawingml/2006/table">
            <a:tbl>
              <a:tblPr bandRow="1" firstRow="1">
                <a:noFill/>
                <a:tableStyleId>{AFC5FD08-FDCB-43F9-8B5B-494EE1C83556}</a:tableStyleId>
              </a:tblPr>
              <a:tblGrid>
                <a:gridCol w="2675475"/>
                <a:gridCol w="2109700"/>
                <a:gridCol w="1399525"/>
                <a:gridCol w="3416500"/>
              </a:tblGrid>
              <a:tr h="868800">
                <a:tc>
                  <a:txBody>
                    <a:bodyPr>
                      <a:noAutofit/>
                    </a:bodyPr>
                    <a:lstStyle/>
                    <a:p>
                      <a:pPr indent="0" lvl="0" marL="0" marR="0" rtl="0" algn="l">
                        <a:spcBef>
                          <a:spcPts val="0"/>
                        </a:spcBef>
                        <a:spcAft>
                          <a:spcPts val="0"/>
                        </a:spcAft>
                        <a:buNone/>
                      </a:pPr>
                      <a:r>
                        <a:rPr lang="en-US" sz="1800"/>
                        <a:t>STATE</a:t>
                      </a:r>
                      <a:endParaRPr/>
                    </a:p>
                  </a:txBody>
                  <a:tcPr marT="45725" marB="45725" marR="91450" marL="91450"/>
                </a:tc>
                <a:tc>
                  <a:txBody>
                    <a:bodyPr>
                      <a:noAutofit/>
                    </a:bodyPr>
                    <a:lstStyle/>
                    <a:p>
                      <a:pPr indent="0" lvl="0" marL="0" marR="0" rtl="0" algn="l">
                        <a:spcBef>
                          <a:spcPts val="0"/>
                        </a:spcBef>
                        <a:spcAft>
                          <a:spcPts val="0"/>
                        </a:spcAft>
                        <a:buNone/>
                      </a:pPr>
                      <a:r>
                        <a:rPr lang="en-US" sz="1800"/>
                        <a:t>DEFENSE SPENDING (Billions)</a:t>
                      </a:r>
                      <a:endParaRPr/>
                    </a:p>
                  </a:txBody>
                  <a:tcPr marT="45725" marB="45725" marR="91450" marL="91450"/>
                </a:tc>
                <a:tc>
                  <a:txBody>
                    <a:bodyPr>
                      <a:noAutofit/>
                    </a:bodyPr>
                    <a:lstStyle/>
                    <a:p>
                      <a:pPr indent="0" lvl="0" marL="0" marR="0" rtl="0" algn="l">
                        <a:spcBef>
                          <a:spcPts val="0"/>
                        </a:spcBef>
                        <a:spcAft>
                          <a:spcPts val="0"/>
                        </a:spcAft>
                        <a:buNone/>
                      </a:pPr>
                      <a:r>
                        <a:rPr lang="en-US" sz="1800"/>
                        <a:t>% OF STATE GDP</a:t>
                      </a:r>
                      <a:endParaRPr/>
                    </a:p>
                  </a:txBody>
                  <a:tcPr marT="45725" marB="45725" marR="91450" marL="91450"/>
                </a:tc>
                <a:tc>
                  <a:txBody>
                    <a:bodyPr>
                      <a:noAutofit/>
                    </a:bodyPr>
                    <a:lstStyle/>
                    <a:p>
                      <a:pPr indent="0" lvl="0" marL="0" marR="0" rtl="0" algn="l">
                        <a:spcBef>
                          <a:spcPts val="0"/>
                        </a:spcBef>
                        <a:spcAft>
                          <a:spcPts val="0"/>
                        </a:spcAft>
                        <a:buNone/>
                      </a:pPr>
                      <a:r>
                        <a:rPr lang="en-US" sz="1800"/>
                        <a:t>DEFENSE PERSONNEL</a:t>
                      </a:r>
                      <a:endParaRPr/>
                    </a:p>
                  </a:txBody>
                  <a:tcPr marT="45725" marB="45725" marR="91450" marL="91450"/>
                </a:tc>
              </a:tr>
              <a:tr h="444150">
                <a:tc>
                  <a:txBody>
                    <a:bodyPr>
                      <a:noAutofit/>
                    </a:bodyPr>
                    <a:lstStyle/>
                    <a:p>
                      <a:pPr indent="0" lvl="0" marL="0" marR="0" rtl="0" algn="l">
                        <a:spcBef>
                          <a:spcPts val="0"/>
                        </a:spcBef>
                        <a:spcAft>
                          <a:spcPts val="0"/>
                        </a:spcAft>
                        <a:buNone/>
                      </a:pPr>
                      <a:r>
                        <a:rPr lang="en-US" sz="1800"/>
                        <a:t>Florida</a:t>
                      </a:r>
                      <a:endParaRPr/>
                    </a:p>
                  </a:txBody>
                  <a:tcPr marT="45725" marB="45725" marR="91450" marL="91450"/>
                </a:tc>
                <a:tc>
                  <a:txBody>
                    <a:bodyPr>
                      <a:noAutofit/>
                    </a:bodyPr>
                    <a:lstStyle/>
                    <a:p>
                      <a:pPr indent="0" lvl="0" marL="0" marR="0" rtl="0" algn="l">
                        <a:spcBef>
                          <a:spcPts val="0"/>
                        </a:spcBef>
                        <a:spcAft>
                          <a:spcPts val="0"/>
                        </a:spcAft>
                        <a:buNone/>
                      </a:pPr>
                      <a:r>
                        <a:rPr lang="en-US" sz="1800"/>
                        <a:t>$17.6</a:t>
                      </a:r>
                      <a:endParaRPr/>
                    </a:p>
                  </a:txBody>
                  <a:tcPr marT="45725" marB="45725" marR="91450" marL="91450"/>
                </a:tc>
                <a:tc>
                  <a:txBody>
                    <a:bodyPr>
                      <a:noAutofit/>
                    </a:bodyPr>
                    <a:lstStyle/>
                    <a:p>
                      <a:pPr indent="0" lvl="0" marL="0" marR="0" rtl="0" algn="l">
                        <a:spcBef>
                          <a:spcPts val="0"/>
                        </a:spcBef>
                        <a:spcAft>
                          <a:spcPts val="0"/>
                        </a:spcAft>
                        <a:buNone/>
                      </a:pPr>
                      <a:r>
                        <a:rPr lang="en-US" sz="1800"/>
                        <a:t>2%</a:t>
                      </a:r>
                      <a:endParaRPr/>
                    </a:p>
                  </a:txBody>
                  <a:tcPr marT="45725" marB="45725" marR="91450" marL="91450"/>
                </a:tc>
                <a:tc>
                  <a:txBody>
                    <a:bodyPr>
                      <a:noAutofit/>
                    </a:bodyPr>
                    <a:lstStyle/>
                    <a:p>
                      <a:pPr indent="0" lvl="0" marL="0" marR="0" rtl="0" algn="l">
                        <a:spcBef>
                          <a:spcPts val="0"/>
                        </a:spcBef>
                        <a:spcAft>
                          <a:spcPts val="0"/>
                        </a:spcAft>
                        <a:buNone/>
                      </a:pPr>
                      <a:r>
                        <a:rPr lang="en-US" sz="1800"/>
                        <a:t>126,292</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New York</a:t>
                      </a:r>
                      <a:endParaRPr/>
                    </a:p>
                  </a:txBody>
                  <a:tcPr marT="45725" marB="45725" marR="91450" marL="91450"/>
                </a:tc>
                <a:tc>
                  <a:txBody>
                    <a:bodyPr>
                      <a:noAutofit/>
                    </a:bodyPr>
                    <a:lstStyle/>
                    <a:p>
                      <a:pPr indent="0" lvl="0" marL="0" marR="0" rtl="0" algn="l">
                        <a:spcBef>
                          <a:spcPts val="0"/>
                        </a:spcBef>
                        <a:spcAft>
                          <a:spcPts val="0"/>
                        </a:spcAft>
                        <a:buNone/>
                      </a:pPr>
                      <a:r>
                        <a:rPr lang="en-US" sz="1800"/>
                        <a:t>$9.1</a:t>
                      </a:r>
                      <a:endParaRPr/>
                    </a:p>
                  </a:txBody>
                  <a:tcPr marT="45725" marB="45725" marR="91450" marL="91450"/>
                </a:tc>
                <a:tc>
                  <a:txBody>
                    <a:bodyPr>
                      <a:noAutofit/>
                    </a:bodyPr>
                    <a:lstStyle/>
                    <a:p>
                      <a:pPr indent="0" lvl="0" marL="0" marR="0" rtl="0" algn="l">
                        <a:spcBef>
                          <a:spcPts val="0"/>
                        </a:spcBef>
                        <a:spcAft>
                          <a:spcPts val="0"/>
                        </a:spcAft>
                        <a:buNone/>
                      </a:pPr>
                      <a:r>
                        <a:rPr lang="en-US" sz="1800"/>
                        <a:t>0.6%</a:t>
                      </a:r>
                      <a:endParaRPr/>
                    </a:p>
                  </a:txBody>
                  <a:tcPr marT="45725" marB="45725" marR="91450" marL="91450"/>
                </a:tc>
                <a:tc>
                  <a:txBody>
                    <a:bodyPr>
                      <a:noAutofit/>
                    </a:bodyPr>
                    <a:lstStyle/>
                    <a:p>
                      <a:pPr indent="0" lvl="0" marL="0" marR="0" rtl="0" algn="l">
                        <a:spcBef>
                          <a:spcPts val="0"/>
                        </a:spcBef>
                        <a:spcAft>
                          <a:spcPts val="0"/>
                        </a:spcAft>
                        <a:buNone/>
                      </a:pPr>
                      <a:r>
                        <a:rPr lang="en-US" sz="1800"/>
                        <a:t>  61,765</a:t>
                      </a:r>
                      <a:endParaRPr/>
                    </a:p>
                  </a:txBody>
                  <a:tcPr marT="45725" marB="45725" marR="91450" marL="91450"/>
                </a:tc>
              </a:tr>
              <a:tr h="374275">
                <a:tc>
                  <a:txBody>
                    <a:bodyPr>
                      <a:noAutofit/>
                    </a:bodyPr>
                    <a:lstStyle/>
                    <a:p>
                      <a:pPr indent="0" lvl="0" marL="0" marR="0" rtl="0" algn="l">
                        <a:spcBef>
                          <a:spcPts val="0"/>
                        </a:spcBef>
                        <a:spcAft>
                          <a:spcPts val="0"/>
                        </a:spcAft>
                        <a:buNone/>
                      </a:pPr>
                      <a:r>
                        <a:rPr lang="en-US" sz="1800"/>
                        <a:t>New Jersey</a:t>
                      </a:r>
                      <a:endParaRPr/>
                    </a:p>
                  </a:txBody>
                  <a:tcPr marT="45725" marB="45725" marR="91450" marL="91450"/>
                </a:tc>
                <a:tc>
                  <a:txBody>
                    <a:bodyPr>
                      <a:noAutofit/>
                    </a:bodyPr>
                    <a:lstStyle/>
                    <a:p>
                      <a:pPr indent="0" lvl="0" marL="0" marR="0" rtl="0" algn="l">
                        <a:spcBef>
                          <a:spcPts val="0"/>
                        </a:spcBef>
                        <a:spcAft>
                          <a:spcPts val="0"/>
                        </a:spcAft>
                        <a:buNone/>
                      </a:pPr>
                      <a:r>
                        <a:rPr lang="en-US" sz="1800"/>
                        <a:t>$6.6</a:t>
                      </a:r>
                      <a:endParaRPr/>
                    </a:p>
                  </a:txBody>
                  <a:tcPr marT="45725" marB="45725" marR="91450" marL="91450"/>
                </a:tc>
                <a:tc>
                  <a:txBody>
                    <a:bodyPr>
                      <a:noAutofit/>
                    </a:bodyPr>
                    <a:lstStyle/>
                    <a:p>
                      <a:pPr indent="0" lvl="0" marL="0" marR="0" rtl="0" algn="l">
                        <a:spcBef>
                          <a:spcPts val="0"/>
                        </a:spcBef>
                        <a:spcAft>
                          <a:spcPts val="0"/>
                        </a:spcAft>
                        <a:buNone/>
                      </a:pPr>
                      <a:r>
                        <a:rPr lang="en-US" sz="1800"/>
                        <a:t>1.2%</a:t>
                      </a:r>
                      <a:endParaRPr/>
                    </a:p>
                  </a:txBody>
                  <a:tcPr marT="45725" marB="45725" marR="91450" marL="91450"/>
                </a:tc>
                <a:tc>
                  <a:txBody>
                    <a:bodyPr>
                      <a:noAutofit/>
                    </a:bodyPr>
                    <a:lstStyle/>
                    <a:p>
                      <a:pPr indent="0" lvl="0" marL="0" marR="0" rtl="0" algn="l">
                        <a:spcBef>
                          <a:spcPts val="0"/>
                        </a:spcBef>
                        <a:spcAft>
                          <a:spcPts val="0"/>
                        </a:spcAft>
                        <a:buNone/>
                      </a:pPr>
                      <a:r>
                        <a:rPr lang="en-US" sz="1800"/>
                        <a:t>  33,834</a:t>
                      </a:r>
                      <a:endParaRPr/>
                    </a:p>
                  </a:txBody>
                  <a:tcPr marT="45725" marB="45725" marR="91450" marL="91450"/>
                </a:tc>
              </a:tr>
              <a:tr h="389200">
                <a:tc>
                  <a:txBody>
                    <a:bodyPr>
                      <a:noAutofit/>
                    </a:bodyPr>
                    <a:lstStyle/>
                    <a:p>
                      <a:pPr indent="0" lvl="0" marL="0" marR="0" rtl="0" algn="l">
                        <a:spcBef>
                          <a:spcPts val="0"/>
                        </a:spcBef>
                        <a:spcAft>
                          <a:spcPts val="0"/>
                        </a:spcAft>
                        <a:buNone/>
                      </a:pPr>
                      <a:r>
                        <a:rPr lang="en-US" sz="1800"/>
                        <a:t>Pennsylvania</a:t>
                      </a:r>
                      <a:endParaRPr/>
                    </a:p>
                  </a:txBody>
                  <a:tcPr marT="45725" marB="45725" marR="91450" marL="91450"/>
                </a:tc>
                <a:tc>
                  <a:txBody>
                    <a:bodyPr>
                      <a:noAutofit/>
                    </a:bodyPr>
                    <a:lstStyle/>
                    <a:p>
                      <a:pPr indent="0" lvl="0" marL="0" marR="0" rtl="0" algn="l">
                        <a:spcBef>
                          <a:spcPts val="0"/>
                        </a:spcBef>
                        <a:spcAft>
                          <a:spcPts val="0"/>
                        </a:spcAft>
                        <a:buNone/>
                      </a:pPr>
                      <a:r>
                        <a:rPr lang="en-US" sz="1800"/>
                        <a:t>$12.7</a:t>
                      </a:r>
                      <a:endParaRPr/>
                    </a:p>
                  </a:txBody>
                  <a:tcPr marT="45725" marB="45725" marR="91450" marL="91450"/>
                </a:tc>
                <a:tc>
                  <a:txBody>
                    <a:bodyPr>
                      <a:noAutofit/>
                    </a:bodyPr>
                    <a:lstStyle/>
                    <a:p>
                      <a:pPr indent="0" lvl="0" marL="0" marR="0" rtl="0" algn="l">
                        <a:spcBef>
                          <a:spcPts val="0"/>
                        </a:spcBef>
                        <a:spcAft>
                          <a:spcPts val="0"/>
                        </a:spcAft>
                        <a:buNone/>
                      </a:pPr>
                      <a:r>
                        <a:rPr lang="en-US" sz="1800"/>
                        <a:t>1.9%</a:t>
                      </a:r>
                      <a:endParaRPr/>
                    </a:p>
                  </a:txBody>
                  <a:tcPr marT="45725" marB="45725" marR="91450" marL="91450"/>
                </a:tc>
                <a:tc>
                  <a:txBody>
                    <a:bodyPr>
                      <a:noAutofit/>
                    </a:bodyPr>
                    <a:lstStyle/>
                    <a:p>
                      <a:pPr indent="0" lvl="0" marL="0" marR="0" rtl="0" algn="l">
                        <a:spcBef>
                          <a:spcPts val="0"/>
                        </a:spcBef>
                        <a:spcAft>
                          <a:spcPts val="0"/>
                        </a:spcAft>
                        <a:buNone/>
                      </a:pPr>
                      <a:r>
                        <a:rPr lang="en-US" sz="1800"/>
                        <a:t>  57,919</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Ohio</a:t>
                      </a:r>
                      <a:endParaRPr/>
                    </a:p>
                  </a:txBody>
                  <a:tcPr marT="45725" marB="45725" marR="91450" marL="91450"/>
                </a:tc>
                <a:tc>
                  <a:txBody>
                    <a:bodyPr>
                      <a:noAutofit/>
                    </a:bodyPr>
                    <a:lstStyle/>
                    <a:p>
                      <a:pPr indent="0" lvl="0" marL="0" marR="0" rtl="0" algn="l">
                        <a:spcBef>
                          <a:spcPts val="0"/>
                        </a:spcBef>
                        <a:spcAft>
                          <a:spcPts val="0"/>
                        </a:spcAft>
                        <a:buNone/>
                      </a:pPr>
                      <a:r>
                        <a:rPr lang="en-US" sz="1800"/>
                        <a:t>$6.9</a:t>
                      </a:r>
                      <a:endParaRPr/>
                    </a:p>
                  </a:txBody>
                  <a:tcPr marT="45725" marB="45725" marR="91450" marL="91450"/>
                </a:tc>
                <a:tc>
                  <a:txBody>
                    <a:bodyPr>
                      <a:noAutofit/>
                    </a:bodyPr>
                    <a:lstStyle/>
                    <a:p>
                      <a:pPr indent="0" lvl="0" marL="0" marR="0" rtl="0" algn="l">
                        <a:spcBef>
                          <a:spcPts val="0"/>
                        </a:spcBef>
                        <a:spcAft>
                          <a:spcPts val="0"/>
                        </a:spcAft>
                        <a:buNone/>
                      </a:pPr>
                      <a:r>
                        <a:rPr lang="en-US" sz="1800"/>
                        <a:t>1.2%</a:t>
                      </a:r>
                      <a:endParaRPr/>
                    </a:p>
                  </a:txBody>
                  <a:tcPr marT="45725" marB="45725" marR="91450" marL="91450"/>
                </a:tc>
                <a:tc>
                  <a:txBody>
                    <a:bodyPr>
                      <a:noAutofit/>
                    </a:bodyPr>
                    <a:lstStyle/>
                    <a:p>
                      <a:pPr indent="0" lvl="0" marL="0" marR="0" rtl="0" algn="l">
                        <a:spcBef>
                          <a:spcPts val="0"/>
                        </a:spcBef>
                        <a:spcAft>
                          <a:spcPts val="0"/>
                        </a:spcAft>
                        <a:buNone/>
                      </a:pPr>
                      <a:r>
                        <a:rPr lang="en-US" sz="1800"/>
                        <a:t>  60,224</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Michigan</a:t>
                      </a:r>
                      <a:endParaRPr/>
                    </a:p>
                  </a:txBody>
                  <a:tcPr marT="45725" marB="45725" marR="91450" marL="91450"/>
                </a:tc>
                <a:tc>
                  <a:txBody>
                    <a:bodyPr>
                      <a:noAutofit/>
                    </a:bodyPr>
                    <a:lstStyle/>
                    <a:p>
                      <a:pPr indent="0" lvl="0" marL="0" marR="0" rtl="0" algn="l">
                        <a:spcBef>
                          <a:spcPts val="0"/>
                        </a:spcBef>
                        <a:spcAft>
                          <a:spcPts val="0"/>
                        </a:spcAft>
                        <a:buNone/>
                      </a:pPr>
                      <a:r>
                        <a:rPr lang="en-US" sz="1800"/>
                        <a:t>$2.9</a:t>
                      </a:r>
                      <a:endParaRPr/>
                    </a:p>
                  </a:txBody>
                  <a:tcPr marT="45725" marB="45725" marR="91450" marL="91450"/>
                </a:tc>
                <a:tc>
                  <a:txBody>
                    <a:bodyPr>
                      <a:noAutofit/>
                    </a:bodyPr>
                    <a:lstStyle/>
                    <a:p>
                      <a:pPr indent="0" lvl="0" marL="0" marR="0" rtl="0" algn="l">
                        <a:spcBef>
                          <a:spcPts val="0"/>
                        </a:spcBef>
                        <a:spcAft>
                          <a:spcPts val="0"/>
                        </a:spcAft>
                        <a:buNone/>
                      </a:pPr>
                      <a:r>
                        <a:rPr lang="en-US" sz="1800"/>
                        <a:t>0.6%</a:t>
                      </a:r>
                      <a:endParaRPr/>
                    </a:p>
                  </a:txBody>
                  <a:tcPr marT="45725" marB="45725" marR="91450" marL="91450"/>
                </a:tc>
                <a:tc>
                  <a:txBody>
                    <a:bodyPr>
                      <a:noAutofit/>
                    </a:bodyPr>
                    <a:lstStyle/>
                    <a:p>
                      <a:pPr indent="0" lvl="0" marL="0" marR="0" rtl="0" algn="l">
                        <a:spcBef>
                          <a:spcPts val="0"/>
                        </a:spcBef>
                        <a:spcAft>
                          <a:spcPts val="0"/>
                        </a:spcAft>
                        <a:buNone/>
                      </a:pPr>
                      <a:r>
                        <a:rPr lang="en-US" sz="1800"/>
                        <a:t>  25,689</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Massachusetts</a:t>
                      </a:r>
                      <a:endParaRPr/>
                    </a:p>
                  </a:txBody>
                  <a:tcPr marT="45725" marB="45725" marR="91450" marL="91450"/>
                </a:tc>
                <a:tc>
                  <a:txBody>
                    <a:bodyPr>
                      <a:noAutofit/>
                    </a:bodyPr>
                    <a:lstStyle/>
                    <a:p>
                      <a:pPr indent="0" lvl="0" marL="0" marR="0" rtl="0" algn="l">
                        <a:spcBef>
                          <a:spcPts val="0"/>
                        </a:spcBef>
                        <a:spcAft>
                          <a:spcPts val="0"/>
                        </a:spcAft>
                        <a:buNone/>
                      </a:pPr>
                      <a:r>
                        <a:rPr lang="en-US" sz="1800"/>
                        <a:t>$12.2</a:t>
                      </a:r>
                      <a:endParaRPr/>
                    </a:p>
                  </a:txBody>
                  <a:tcPr marT="45725" marB="45725" marR="91450" marL="91450"/>
                </a:tc>
                <a:tc>
                  <a:txBody>
                    <a:bodyPr>
                      <a:noAutofit/>
                    </a:bodyPr>
                    <a:lstStyle/>
                    <a:p>
                      <a:pPr indent="0" lvl="0" marL="0" marR="0" rtl="0" algn="l">
                        <a:spcBef>
                          <a:spcPts val="0"/>
                        </a:spcBef>
                        <a:spcAft>
                          <a:spcPts val="0"/>
                        </a:spcAft>
                        <a:buNone/>
                      </a:pPr>
                      <a:r>
                        <a:rPr lang="en-US" sz="1800"/>
                        <a:t>2.6%</a:t>
                      </a:r>
                      <a:endParaRPr/>
                    </a:p>
                  </a:txBody>
                  <a:tcPr marT="45725" marB="45725" marR="91450" marL="91450"/>
                </a:tc>
                <a:tc>
                  <a:txBody>
                    <a:bodyPr>
                      <a:noAutofit/>
                    </a:bodyPr>
                    <a:lstStyle/>
                    <a:p>
                      <a:pPr indent="0" lvl="0" marL="0" marR="0" rtl="0" algn="l">
                        <a:spcBef>
                          <a:spcPts val="0"/>
                        </a:spcBef>
                        <a:spcAft>
                          <a:spcPts val="0"/>
                        </a:spcAft>
                        <a:buNone/>
                      </a:pPr>
                      <a:r>
                        <a:rPr lang="en-US" sz="1800"/>
                        <a:t>  24,174</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Illinois</a:t>
                      </a:r>
                      <a:endParaRPr/>
                    </a:p>
                  </a:txBody>
                  <a:tcPr marT="45725" marB="45725" marR="91450" marL="91450"/>
                </a:tc>
                <a:tc>
                  <a:txBody>
                    <a:bodyPr>
                      <a:noAutofit/>
                    </a:bodyPr>
                    <a:lstStyle/>
                    <a:p>
                      <a:pPr indent="0" lvl="0" marL="0" marR="0" rtl="0" algn="l">
                        <a:spcBef>
                          <a:spcPts val="0"/>
                        </a:spcBef>
                        <a:spcAft>
                          <a:spcPts val="0"/>
                        </a:spcAft>
                        <a:buNone/>
                      </a:pPr>
                      <a:r>
                        <a:rPr lang="en-US" sz="1800"/>
                        <a:t>$7.0</a:t>
                      </a:r>
                      <a:endParaRPr/>
                    </a:p>
                  </a:txBody>
                  <a:tcPr marT="45725" marB="45725" marR="91450" marL="91450"/>
                </a:tc>
                <a:tc>
                  <a:txBody>
                    <a:bodyPr>
                      <a:noAutofit/>
                    </a:bodyPr>
                    <a:lstStyle/>
                    <a:p>
                      <a:pPr indent="0" lvl="0" marL="0" marR="0" rtl="0" algn="l">
                        <a:spcBef>
                          <a:spcPts val="0"/>
                        </a:spcBef>
                        <a:spcAft>
                          <a:spcPts val="0"/>
                        </a:spcAft>
                        <a:buNone/>
                      </a:pPr>
                      <a:r>
                        <a:rPr lang="en-US" sz="1800"/>
                        <a:t>0.9%</a:t>
                      </a:r>
                      <a:endParaRPr/>
                    </a:p>
                  </a:txBody>
                  <a:tcPr marT="45725" marB="45725" marR="91450" marL="91450"/>
                </a:tc>
                <a:tc>
                  <a:txBody>
                    <a:bodyPr>
                      <a:noAutofit/>
                    </a:bodyPr>
                    <a:lstStyle/>
                    <a:p>
                      <a:pPr indent="0" lvl="0" marL="0" marR="0" rtl="0" algn="l">
                        <a:spcBef>
                          <a:spcPts val="0"/>
                        </a:spcBef>
                        <a:spcAft>
                          <a:spcPts val="0"/>
                        </a:spcAft>
                        <a:buNone/>
                      </a:pPr>
                      <a:r>
                        <a:rPr lang="en-US" sz="1800"/>
                        <a:t>  57,078</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Indiana</a:t>
                      </a:r>
                      <a:endParaRPr/>
                    </a:p>
                  </a:txBody>
                  <a:tcPr marT="45725" marB="45725" marR="91450" marL="91450"/>
                </a:tc>
                <a:tc>
                  <a:txBody>
                    <a:bodyPr>
                      <a:noAutofit/>
                    </a:bodyPr>
                    <a:lstStyle/>
                    <a:p>
                      <a:pPr indent="0" lvl="0" marL="0" marR="0" rtl="0" algn="l">
                        <a:spcBef>
                          <a:spcPts val="0"/>
                        </a:spcBef>
                        <a:spcAft>
                          <a:spcPts val="0"/>
                        </a:spcAft>
                        <a:buNone/>
                      </a:pPr>
                      <a:r>
                        <a:rPr lang="en-US" sz="1800"/>
                        <a:t>$3.9</a:t>
                      </a:r>
                      <a:endParaRPr/>
                    </a:p>
                  </a:txBody>
                  <a:tcPr marT="45725" marB="45725" marR="91450" marL="91450"/>
                </a:tc>
                <a:tc>
                  <a:txBody>
                    <a:bodyPr>
                      <a:noAutofit/>
                    </a:bodyPr>
                    <a:lstStyle/>
                    <a:p>
                      <a:pPr indent="0" lvl="0" marL="0" marR="0" rtl="0" algn="l">
                        <a:spcBef>
                          <a:spcPts val="0"/>
                        </a:spcBef>
                        <a:spcAft>
                          <a:spcPts val="0"/>
                        </a:spcAft>
                        <a:buNone/>
                      </a:pPr>
                      <a:r>
                        <a:rPr lang="en-US" sz="1800"/>
                        <a:t>1.2%</a:t>
                      </a:r>
                      <a:endParaRPr/>
                    </a:p>
                  </a:txBody>
                  <a:tcPr marT="45725" marB="45725" marR="91450" marL="91450"/>
                </a:tc>
                <a:tc>
                  <a:txBody>
                    <a:bodyPr>
                      <a:noAutofit/>
                    </a:bodyPr>
                    <a:lstStyle/>
                    <a:p>
                      <a:pPr indent="0" lvl="0" marL="0" marR="0" rtl="0" algn="l">
                        <a:spcBef>
                          <a:spcPts val="0"/>
                        </a:spcBef>
                        <a:spcAft>
                          <a:spcPts val="0"/>
                        </a:spcAft>
                        <a:buNone/>
                      </a:pPr>
                      <a:r>
                        <a:rPr lang="en-US" sz="1800"/>
                        <a:t>  31,376</a:t>
                      </a:r>
                      <a:endParaRPr/>
                    </a:p>
                  </a:txBody>
                  <a:tcPr marT="45725" marB="45725" marR="91450" marL="91450"/>
                </a:tc>
              </a:tr>
              <a:tr h="352350">
                <a:tc>
                  <a:txBody>
                    <a:bodyPr>
                      <a:noAutofit/>
                    </a:bodyPr>
                    <a:lstStyle/>
                    <a:p>
                      <a:pPr indent="0" lvl="0" marL="0" marR="0" rtl="0" algn="l">
                        <a:spcBef>
                          <a:spcPts val="0"/>
                        </a:spcBef>
                        <a:spcAft>
                          <a:spcPts val="0"/>
                        </a:spcAft>
                        <a:buNone/>
                      </a:pPr>
                      <a:r>
                        <a:rPr lang="en-US" sz="1800"/>
                        <a:t>Virginia</a:t>
                      </a:r>
                      <a:endParaRPr/>
                    </a:p>
                  </a:txBody>
                  <a:tcPr marT="45725" marB="45725" marR="91450" marL="91450"/>
                </a:tc>
                <a:tc>
                  <a:txBody>
                    <a:bodyPr>
                      <a:noAutofit/>
                    </a:bodyPr>
                    <a:lstStyle/>
                    <a:p>
                      <a:pPr indent="0" lvl="0" marL="0" marR="0" rtl="0" algn="l">
                        <a:spcBef>
                          <a:spcPts val="0"/>
                        </a:spcBef>
                        <a:spcAft>
                          <a:spcPts val="0"/>
                        </a:spcAft>
                        <a:buNone/>
                      </a:pPr>
                      <a:r>
                        <a:rPr lang="en-US" sz="1800"/>
                        <a:t>$53.0</a:t>
                      </a:r>
                      <a:endParaRPr/>
                    </a:p>
                  </a:txBody>
                  <a:tcPr marT="45725" marB="45725" marR="91450" marL="91450"/>
                </a:tc>
                <a:tc>
                  <a:txBody>
                    <a:bodyPr>
                      <a:noAutofit/>
                    </a:bodyPr>
                    <a:lstStyle/>
                    <a:p>
                      <a:pPr indent="0" lvl="0" marL="0" marR="0" rtl="0" algn="l">
                        <a:spcBef>
                          <a:spcPts val="0"/>
                        </a:spcBef>
                        <a:spcAft>
                          <a:spcPts val="0"/>
                        </a:spcAft>
                        <a:buNone/>
                      </a:pPr>
                      <a:r>
                        <a:rPr lang="en-US" sz="1800"/>
                        <a:t>11.2%</a:t>
                      </a:r>
                      <a:endParaRPr/>
                    </a:p>
                  </a:txBody>
                  <a:tcPr marT="45725" marB="45725" marR="91450" marL="91450"/>
                </a:tc>
                <a:tc>
                  <a:txBody>
                    <a:bodyPr>
                      <a:noAutofit/>
                    </a:bodyPr>
                    <a:lstStyle/>
                    <a:p>
                      <a:pPr indent="0" lvl="0" marL="0" marR="0" rtl="0" algn="l">
                        <a:spcBef>
                          <a:spcPts val="0"/>
                        </a:spcBef>
                        <a:spcAft>
                          <a:spcPts val="0"/>
                        </a:spcAft>
                        <a:buNone/>
                      </a:pPr>
                      <a:r>
                        <a:rPr lang="en-US" sz="1800"/>
                        <a:t>246,553</a:t>
                      </a:r>
                      <a:endParaRPr/>
                    </a:p>
                  </a:txBody>
                  <a:tcPr marT="45725" marB="45725" marR="91450" marL="91450"/>
                </a:tc>
              </a:tr>
            </a:tbl>
          </a:graphicData>
        </a:graphic>
      </p:graphicFrame>
      <p:sp>
        <p:nvSpPr>
          <p:cNvPr id="168" name="Google Shape;168;p23"/>
          <p:cNvSpPr txBox="1"/>
          <p:nvPr/>
        </p:nvSpPr>
        <p:spPr>
          <a:xfrm>
            <a:off x="1755648" y="399210"/>
            <a:ext cx="9423327" cy="523220"/>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DoD Office of Economic Adjustment Study (FY 2015)</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txBox="1"/>
          <p:nvPr/>
        </p:nvSpPr>
        <p:spPr>
          <a:xfrm>
            <a:off x="545610" y="288271"/>
            <a:ext cx="10523432" cy="95410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Input-output model of U.S. economy, produced every five years and updated annually by the Department of Commerce.</a:t>
            </a:r>
            <a:endParaRPr/>
          </a:p>
        </p:txBody>
      </p:sp>
      <p:sp>
        <p:nvSpPr>
          <p:cNvPr id="175" name="Google Shape;175;p24"/>
          <p:cNvSpPr txBox="1"/>
          <p:nvPr/>
        </p:nvSpPr>
        <p:spPr>
          <a:xfrm>
            <a:off x="1518662" y="1869970"/>
            <a:ext cx="8577329"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Input-output analytic framework first developed in the 1930s by Nobel Laureate economist Wassily Leontief</a:t>
            </a:r>
            <a:endParaRPr/>
          </a:p>
        </p:txBody>
      </p:sp>
      <p:sp>
        <p:nvSpPr>
          <p:cNvPr id="176" name="Google Shape;176;p24"/>
          <p:cNvSpPr txBox="1"/>
          <p:nvPr/>
        </p:nvSpPr>
        <p:spPr>
          <a:xfrm>
            <a:off x="197708" y="3501553"/>
            <a:ext cx="11870724" cy="2308324"/>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Traces all the factors—inputs that go into producing a given output.  For example how many workers, what equipment, how much energy—all inputs—go into producing a fighter jet, a hospital, a school, etc.—the outputs.</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Also what inputs and outputs are needed to keep the fighter jet, hospital or school functioning.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5"/>
          <p:cNvSpPr txBox="1"/>
          <p:nvPr/>
        </p:nvSpPr>
        <p:spPr>
          <a:xfrm>
            <a:off x="0" y="584619"/>
            <a:ext cx="12192000" cy="378565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4800">
                <a:solidFill>
                  <a:schemeClr val="dk1"/>
                </a:solidFill>
                <a:latin typeface="Comic Sans MS"/>
                <a:ea typeface="Comic Sans MS"/>
                <a:cs typeface="Comic Sans MS"/>
                <a:sym typeface="Comic Sans MS"/>
              </a:rPr>
              <a:t>Three factors in the input-output model:</a:t>
            </a:r>
            <a:endParaRPr/>
          </a:p>
          <a:p>
            <a:pPr indent="0" lvl="0" marL="0" marR="0" rtl="0" algn="l">
              <a:spcBef>
                <a:spcPts val="0"/>
              </a:spcBef>
              <a:spcAft>
                <a:spcPts val="0"/>
              </a:spcAft>
              <a:buNone/>
            </a:pPr>
            <a:r>
              <a:t/>
            </a:r>
            <a:endParaRPr sz="4800">
              <a:solidFill>
                <a:schemeClr val="dk1"/>
              </a:solidFill>
              <a:latin typeface="Comic Sans MS"/>
              <a:ea typeface="Comic Sans MS"/>
              <a:cs typeface="Comic Sans MS"/>
              <a:sym typeface="Comic Sans MS"/>
            </a:endParaRPr>
          </a:p>
          <a:p>
            <a:pPr indent="-342900" lvl="1" marL="800100" marR="0" rtl="0" algn="l">
              <a:spcBef>
                <a:spcPts val="0"/>
              </a:spcBef>
              <a:spcAft>
                <a:spcPts val="0"/>
              </a:spcAft>
              <a:buClr>
                <a:schemeClr val="dk1"/>
              </a:buClr>
              <a:buSzPts val="4800"/>
              <a:buFont typeface="Comic Sans MS"/>
              <a:buAutoNum type="arabicPeriod"/>
            </a:pPr>
            <a:r>
              <a:rPr b="0" i="0" lang="en-US" sz="4800" u="none" cap="none" strike="noStrike">
                <a:solidFill>
                  <a:schemeClr val="dk1"/>
                </a:solidFill>
                <a:latin typeface="Comic Sans MS"/>
                <a:ea typeface="Comic Sans MS"/>
                <a:cs typeface="Comic Sans MS"/>
                <a:sym typeface="Comic Sans MS"/>
              </a:rPr>
              <a:t>Direct effects</a:t>
            </a:r>
            <a:endParaRPr/>
          </a:p>
          <a:p>
            <a:pPr indent="-342900" lvl="1" marL="800100" marR="0" rtl="0" algn="l">
              <a:spcBef>
                <a:spcPts val="0"/>
              </a:spcBef>
              <a:spcAft>
                <a:spcPts val="0"/>
              </a:spcAft>
              <a:buClr>
                <a:schemeClr val="dk1"/>
              </a:buClr>
              <a:buSzPts val="4800"/>
              <a:buFont typeface="Comic Sans MS"/>
              <a:buAutoNum type="arabicPeriod"/>
            </a:pPr>
            <a:r>
              <a:rPr b="0" i="0" lang="en-US" sz="4800" u="none" cap="none" strike="noStrike">
                <a:solidFill>
                  <a:schemeClr val="dk1"/>
                </a:solidFill>
                <a:latin typeface="Comic Sans MS"/>
                <a:ea typeface="Comic Sans MS"/>
                <a:cs typeface="Comic Sans MS"/>
                <a:sym typeface="Comic Sans MS"/>
              </a:rPr>
              <a:t>Indirect effects</a:t>
            </a:r>
            <a:endParaRPr/>
          </a:p>
          <a:p>
            <a:pPr indent="-342900" lvl="1" marL="800100" marR="0" rtl="0" algn="l">
              <a:spcBef>
                <a:spcPts val="0"/>
              </a:spcBef>
              <a:spcAft>
                <a:spcPts val="0"/>
              </a:spcAft>
              <a:buClr>
                <a:schemeClr val="dk1"/>
              </a:buClr>
              <a:buSzPts val="4800"/>
              <a:buFont typeface="Comic Sans MS"/>
              <a:buAutoNum type="arabicPeriod"/>
            </a:pPr>
            <a:r>
              <a:rPr b="0" i="0" lang="en-US" sz="4800" u="none" cap="none" strike="noStrike">
                <a:solidFill>
                  <a:schemeClr val="dk1"/>
                </a:solidFill>
                <a:latin typeface="Comic Sans MS"/>
                <a:ea typeface="Comic Sans MS"/>
                <a:cs typeface="Comic Sans MS"/>
                <a:sym typeface="Comic Sans MS"/>
              </a:rPr>
              <a:t>Induced effects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6"/>
          <p:cNvSpPr txBox="1"/>
          <p:nvPr/>
        </p:nvSpPr>
        <p:spPr>
          <a:xfrm>
            <a:off x="185351" y="2511131"/>
            <a:ext cx="11796584" cy="2585323"/>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342900" lvl="0" marL="342900" marR="0" rtl="0" algn="l">
              <a:spcBef>
                <a:spcPts val="0"/>
              </a:spcBef>
              <a:spcAft>
                <a:spcPts val="0"/>
              </a:spcAft>
              <a:buClr>
                <a:schemeClr val="dk1"/>
              </a:buClr>
              <a:buSzPts val="5400"/>
              <a:buFont typeface="Comic Sans MS"/>
              <a:buAutoNum type="arabicPeriod"/>
            </a:pPr>
            <a:r>
              <a:rPr lang="en-US" sz="5400">
                <a:solidFill>
                  <a:schemeClr val="dk1"/>
                </a:solidFill>
                <a:latin typeface="Comic Sans MS"/>
                <a:ea typeface="Comic Sans MS"/>
                <a:cs typeface="Comic Sans MS"/>
                <a:sym typeface="Comic Sans MS"/>
              </a:rPr>
              <a:t>Labor Intensity</a:t>
            </a:r>
            <a:endParaRPr/>
          </a:p>
          <a:p>
            <a:pPr indent="-342900" lvl="0" marL="342900" marR="0" rtl="0" algn="l">
              <a:spcBef>
                <a:spcPts val="0"/>
              </a:spcBef>
              <a:spcAft>
                <a:spcPts val="0"/>
              </a:spcAft>
              <a:buClr>
                <a:schemeClr val="dk1"/>
              </a:buClr>
              <a:buSzPts val="5400"/>
              <a:buFont typeface="Comic Sans MS"/>
              <a:buAutoNum type="arabicPeriod"/>
            </a:pPr>
            <a:r>
              <a:rPr lang="en-US" sz="5400">
                <a:solidFill>
                  <a:schemeClr val="dk1"/>
                </a:solidFill>
                <a:latin typeface="Comic Sans MS"/>
                <a:ea typeface="Comic Sans MS"/>
                <a:cs typeface="Comic Sans MS"/>
                <a:sym typeface="Comic Sans MS"/>
              </a:rPr>
              <a:t>Domestic content</a:t>
            </a:r>
            <a:endParaRPr/>
          </a:p>
          <a:p>
            <a:pPr indent="-342900" lvl="0" marL="342900" marR="0" rtl="0" algn="l">
              <a:spcBef>
                <a:spcPts val="0"/>
              </a:spcBef>
              <a:spcAft>
                <a:spcPts val="0"/>
              </a:spcAft>
              <a:buClr>
                <a:schemeClr val="dk1"/>
              </a:buClr>
              <a:buSzPts val="5400"/>
              <a:buFont typeface="Comic Sans MS"/>
              <a:buAutoNum type="arabicPeriod"/>
            </a:pPr>
            <a:r>
              <a:rPr lang="en-US" sz="5400">
                <a:solidFill>
                  <a:schemeClr val="dk1"/>
                </a:solidFill>
                <a:latin typeface="Comic Sans MS"/>
                <a:ea typeface="Comic Sans MS"/>
                <a:cs typeface="Comic Sans MS"/>
                <a:sym typeface="Comic Sans MS"/>
              </a:rPr>
              <a:t>Compensation per worker</a:t>
            </a:r>
            <a:endParaRPr/>
          </a:p>
        </p:txBody>
      </p:sp>
      <p:sp>
        <p:nvSpPr>
          <p:cNvPr id="189" name="Google Shape;189;p26"/>
          <p:cNvSpPr txBox="1"/>
          <p:nvPr/>
        </p:nvSpPr>
        <p:spPr>
          <a:xfrm>
            <a:off x="0" y="104629"/>
            <a:ext cx="11590638" cy="1446550"/>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Comic Sans MS"/>
                <a:ea typeface="Comic Sans MS"/>
                <a:cs typeface="Comic Sans MS"/>
                <a:sym typeface="Comic Sans MS"/>
              </a:rPr>
              <a:t>How can more jobs be created from one expenditure target than another?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graphicFrame>
        <p:nvGraphicFramePr>
          <p:cNvPr id="195" name="Google Shape;195;p27"/>
          <p:cNvGraphicFramePr/>
          <p:nvPr/>
        </p:nvGraphicFramePr>
        <p:xfrm>
          <a:off x="69574" y="1487645"/>
          <a:ext cx="3000000" cy="3000000"/>
        </p:xfrm>
        <a:graphic>
          <a:graphicData uri="http://schemas.openxmlformats.org/drawingml/2006/table">
            <a:tbl>
              <a:tblPr bandRow="1" firstRow="1">
                <a:noFill/>
                <a:tableStyleId>{AFC5FD08-FDCB-43F9-8B5B-494EE1C83556}</a:tableStyleId>
              </a:tblPr>
              <a:tblGrid>
                <a:gridCol w="2743200"/>
                <a:gridCol w="1075050"/>
                <a:gridCol w="1161525"/>
                <a:gridCol w="1729950"/>
                <a:gridCol w="1120875"/>
                <a:gridCol w="1401575"/>
                <a:gridCol w="2809575"/>
              </a:tblGrid>
              <a:tr h="9020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Direct + 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Induced Jobs</a:t>
                      </a:r>
                      <a:endParaRPr/>
                    </a:p>
                  </a:txBody>
                  <a:tcPr marT="45725" marB="45725" marR="91450" marL="91450"/>
                </a:tc>
                <a:tc>
                  <a:txBody>
                    <a:bodyPr>
                      <a:noAutofit/>
                    </a:bodyPr>
                    <a:lstStyle/>
                    <a:p>
                      <a:pPr indent="0" lvl="0" marL="0" marR="0" rtl="0" algn="l">
                        <a:spcBef>
                          <a:spcPts val="0"/>
                        </a:spcBef>
                        <a:spcAft>
                          <a:spcPts val="0"/>
                        </a:spcAft>
                        <a:buNone/>
                      </a:pPr>
                      <a:r>
                        <a:rPr lang="en-US" sz="1800"/>
                        <a:t>Total Job Creation</a:t>
                      </a:r>
                      <a:endParaRPr/>
                    </a:p>
                  </a:txBody>
                  <a:tcPr marT="45725" marB="45725" marR="91450" marL="91450"/>
                </a:tc>
                <a:tc>
                  <a:txBody>
                    <a:bodyPr>
                      <a:noAutofit/>
                    </a:bodyPr>
                    <a:lstStyle/>
                    <a:p>
                      <a:pPr indent="0" lvl="0" marL="0" marR="0" rtl="0" algn="l">
                        <a:spcBef>
                          <a:spcPts val="0"/>
                        </a:spcBef>
                        <a:spcAft>
                          <a:spcPts val="0"/>
                        </a:spcAft>
                        <a:buNone/>
                      </a:pPr>
                      <a:r>
                        <a:rPr lang="en-US" sz="1800"/>
                        <a:t>Job Creation Relative to Defense Spending</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l">
                        <a:spcBef>
                          <a:spcPts val="0"/>
                        </a:spcBef>
                        <a:spcAft>
                          <a:spcPts val="0"/>
                        </a:spcAft>
                        <a:buNone/>
                      </a:pPr>
                      <a:r>
                        <a:rPr lang="en-US" sz="1800"/>
                        <a:t>6,800</a:t>
                      </a:r>
                      <a:endParaRPr/>
                    </a:p>
                  </a:txBody>
                  <a:tcPr marT="45725" marB="45725" marR="91450" marL="91450"/>
                </a:tc>
                <a:tc>
                  <a:txBody>
                    <a:bodyPr>
                      <a:noAutofit/>
                    </a:bodyPr>
                    <a:lstStyle/>
                    <a:p>
                      <a:pPr indent="0" lvl="0" marL="0" marR="0" rtl="0" algn="l">
                        <a:spcBef>
                          <a:spcPts val="0"/>
                        </a:spcBef>
                        <a:spcAft>
                          <a:spcPts val="0"/>
                        </a:spcAft>
                        <a:buNone/>
                      </a:pPr>
                      <a:r>
                        <a:rPr lang="en-US" sz="1800"/>
                        <a:t>1,800</a:t>
                      </a:r>
                      <a:endParaRPr sz="1800"/>
                    </a:p>
                  </a:txBody>
                  <a:tcPr marT="45725" marB="45725" marR="91450" marL="91450"/>
                </a:tc>
                <a:tc>
                  <a:txBody>
                    <a:bodyPr>
                      <a:noAutofit/>
                    </a:bodyPr>
                    <a:lstStyle/>
                    <a:p>
                      <a:pPr indent="0" lvl="0" marL="0" marR="0" rtl="0" algn="l">
                        <a:spcBef>
                          <a:spcPts val="0"/>
                        </a:spcBef>
                        <a:spcAft>
                          <a:spcPts val="0"/>
                        </a:spcAft>
                        <a:buNone/>
                      </a:pPr>
                      <a:r>
                        <a:rPr lang="en-US" sz="1800"/>
                        <a:t>8,600</a:t>
                      </a:r>
                      <a:endParaRPr/>
                    </a:p>
                  </a:txBody>
                  <a:tcPr marT="45725" marB="45725" marR="91450" marL="91450"/>
                </a:tc>
                <a:tc>
                  <a:txBody>
                    <a:bodyPr>
                      <a:noAutofit/>
                    </a:bodyPr>
                    <a:lstStyle/>
                    <a:p>
                      <a:pPr indent="0" lvl="0" marL="0" marR="0" rtl="0" algn="l">
                        <a:spcBef>
                          <a:spcPts val="0"/>
                        </a:spcBef>
                        <a:spcAft>
                          <a:spcPts val="0"/>
                        </a:spcAft>
                        <a:buNone/>
                      </a:pPr>
                      <a:r>
                        <a:rPr lang="en-US" sz="1800"/>
                        <a:t>2,600</a:t>
                      </a:r>
                      <a:endParaRPr/>
                    </a:p>
                  </a:txBody>
                  <a:tcPr marT="45725" marB="45725" marR="91450" marL="91450"/>
                </a:tc>
                <a:tc>
                  <a:txBody>
                    <a:bodyPr>
                      <a:noAutofit/>
                    </a:bodyPr>
                    <a:lstStyle/>
                    <a:p>
                      <a:pPr indent="0" lvl="0" marL="0" marR="0" rtl="0" algn="l">
                        <a:spcBef>
                          <a:spcPts val="0"/>
                        </a:spcBef>
                        <a:spcAft>
                          <a:spcPts val="0"/>
                        </a:spcAft>
                        <a:buNone/>
                      </a:pPr>
                      <a:r>
                        <a:rPr lang="en-US" sz="1800"/>
                        <a:t>11,200</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856450">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96" name="Google Shape;196;p27"/>
          <p:cNvSpPr txBox="1"/>
          <p:nvPr/>
        </p:nvSpPr>
        <p:spPr>
          <a:xfrm>
            <a:off x="1168322" y="220961"/>
            <a:ext cx="9680910"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EMPLOYMENT CREATION THROUGH SPENDING $1 BILLION FOR ALTERNATIVE SECTORS OF THE U.S. ECONOMY, 2009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graphicFrame>
        <p:nvGraphicFramePr>
          <p:cNvPr id="202" name="Google Shape;202;p28"/>
          <p:cNvGraphicFramePr/>
          <p:nvPr/>
        </p:nvGraphicFramePr>
        <p:xfrm>
          <a:off x="69574" y="1487645"/>
          <a:ext cx="3000000" cy="3000000"/>
        </p:xfrm>
        <a:graphic>
          <a:graphicData uri="http://schemas.openxmlformats.org/drawingml/2006/table">
            <a:tbl>
              <a:tblPr bandRow="1" firstRow="1">
                <a:noFill/>
                <a:tableStyleId>{AFC5FD08-FDCB-43F9-8B5B-494EE1C83556}</a:tableStyleId>
              </a:tblPr>
              <a:tblGrid>
                <a:gridCol w="2743200"/>
                <a:gridCol w="1075050"/>
                <a:gridCol w="1161525"/>
                <a:gridCol w="1729950"/>
                <a:gridCol w="1120875"/>
                <a:gridCol w="1401575"/>
                <a:gridCol w="2809575"/>
              </a:tblGrid>
              <a:tr h="9020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Direct + 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Induced Jobs</a:t>
                      </a:r>
                      <a:endParaRPr/>
                    </a:p>
                  </a:txBody>
                  <a:tcPr marT="45725" marB="45725" marR="91450" marL="91450"/>
                </a:tc>
                <a:tc>
                  <a:txBody>
                    <a:bodyPr>
                      <a:noAutofit/>
                    </a:bodyPr>
                    <a:lstStyle/>
                    <a:p>
                      <a:pPr indent="0" lvl="0" marL="0" marR="0" rtl="0" algn="l">
                        <a:spcBef>
                          <a:spcPts val="0"/>
                        </a:spcBef>
                        <a:spcAft>
                          <a:spcPts val="0"/>
                        </a:spcAft>
                        <a:buNone/>
                      </a:pPr>
                      <a:r>
                        <a:rPr lang="en-US" sz="1800"/>
                        <a:t>Total Job Creation</a:t>
                      </a:r>
                      <a:endParaRPr/>
                    </a:p>
                  </a:txBody>
                  <a:tcPr marT="45725" marB="45725" marR="91450" marL="91450"/>
                </a:tc>
                <a:tc>
                  <a:txBody>
                    <a:bodyPr>
                      <a:noAutofit/>
                    </a:bodyPr>
                    <a:lstStyle/>
                    <a:p>
                      <a:pPr indent="0" lvl="0" marL="0" marR="0" rtl="0" algn="l">
                        <a:spcBef>
                          <a:spcPts val="0"/>
                        </a:spcBef>
                        <a:spcAft>
                          <a:spcPts val="0"/>
                        </a:spcAft>
                        <a:buNone/>
                      </a:pPr>
                      <a:r>
                        <a:rPr lang="en-US" sz="1800"/>
                        <a:t>Job Creation Relative to Defense Spending</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l">
                        <a:spcBef>
                          <a:spcPts val="0"/>
                        </a:spcBef>
                        <a:spcAft>
                          <a:spcPts val="0"/>
                        </a:spcAft>
                        <a:buNone/>
                      </a:pPr>
                      <a:r>
                        <a:rPr lang="en-US" sz="1800"/>
                        <a:t>6,800</a:t>
                      </a:r>
                      <a:endParaRPr/>
                    </a:p>
                  </a:txBody>
                  <a:tcPr marT="45725" marB="45725" marR="91450" marL="91450"/>
                </a:tc>
                <a:tc>
                  <a:txBody>
                    <a:bodyPr>
                      <a:noAutofit/>
                    </a:bodyPr>
                    <a:lstStyle/>
                    <a:p>
                      <a:pPr indent="0" lvl="0" marL="0" marR="0" rtl="0" algn="l">
                        <a:spcBef>
                          <a:spcPts val="0"/>
                        </a:spcBef>
                        <a:spcAft>
                          <a:spcPts val="0"/>
                        </a:spcAft>
                        <a:buNone/>
                      </a:pPr>
                      <a:r>
                        <a:rPr lang="en-US" sz="1800"/>
                        <a:t>1,800</a:t>
                      </a:r>
                      <a:endParaRPr sz="1800"/>
                    </a:p>
                  </a:txBody>
                  <a:tcPr marT="45725" marB="45725" marR="91450" marL="91450"/>
                </a:tc>
                <a:tc>
                  <a:txBody>
                    <a:bodyPr>
                      <a:noAutofit/>
                    </a:bodyPr>
                    <a:lstStyle/>
                    <a:p>
                      <a:pPr indent="0" lvl="0" marL="0" marR="0" rtl="0" algn="l">
                        <a:spcBef>
                          <a:spcPts val="0"/>
                        </a:spcBef>
                        <a:spcAft>
                          <a:spcPts val="0"/>
                        </a:spcAft>
                        <a:buNone/>
                      </a:pPr>
                      <a:r>
                        <a:rPr lang="en-US" sz="1800"/>
                        <a:t>8,600</a:t>
                      </a:r>
                      <a:endParaRPr/>
                    </a:p>
                  </a:txBody>
                  <a:tcPr marT="45725" marB="45725" marR="91450" marL="91450"/>
                </a:tc>
                <a:tc>
                  <a:txBody>
                    <a:bodyPr>
                      <a:noAutofit/>
                    </a:bodyPr>
                    <a:lstStyle/>
                    <a:p>
                      <a:pPr indent="0" lvl="0" marL="0" marR="0" rtl="0" algn="l">
                        <a:spcBef>
                          <a:spcPts val="0"/>
                        </a:spcBef>
                        <a:spcAft>
                          <a:spcPts val="0"/>
                        </a:spcAft>
                        <a:buNone/>
                      </a:pPr>
                      <a:r>
                        <a:rPr lang="en-US" sz="1800"/>
                        <a:t>2,600</a:t>
                      </a:r>
                      <a:endParaRPr/>
                    </a:p>
                  </a:txBody>
                  <a:tcPr marT="45725" marB="45725" marR="91450" marL="91450"/>
                </a:tc>
                <a:tc>
                  <a:txBody>
                    <a:bodyPr>
                      <a:noAutofit/>
                    </a:bodyPr>
                    <a:lstStyle/>
                    <a:p>
                      <a:pPr indent="0" lvl="0" marL="0" marR="0" rtl="0" algn="l">
                        <a:spcBef>
                          <a:spcPts val="0"/>
                        </a:spcBef>
                        <a:spcAft>
                          <a:spcPts val="0"/>
                        </a:spcAft>
                        <a:buNone/>
                      </a:pPr>
                      <a:r>
                        <a:rPr lang="en-US" sz="1800"/>
                        <a:t>11,200</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856450">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l">
                        <a:spcBef>
                          <a:spcPts val="0"/>
                        </a:spcBef>
                        <a:spcAft>
                          <a:spcPts val="0"/>
                        </a:spcAft>
                        <a:buNone/>
                      </a:pPr>
                      <a:r>
                        <a:rPr lang="en-US" sz="1800"/>
                        <a:t>7,300</a:t>
                      </a:r>
                      <a:endParaRPr/>
                    </a:p>
                  </a:txBody>
                  <a:tcPr marT="45725" marB="45725" marR="91450" marL="91450"/>
                </a:tc>
                <a:tc>
                  <a:txBody>
                    <a:bodyPr>
                      <a:noAutofit/>
                    </a:bodyPr>
                    <a:lstStyle/>
                    <a:p>
                      <a:pPr indent="0" lvl="0" marL="0" marR="0" rtl="0" algn="l">
                        <a:spcBef>
                          <a:spcPts val="0"/>
                        </a:spcBef>
                        <a:spcAft>
                          <a:spcPts val="0"/>
                        </a:spcAft>
                        <a:buNone/>
                      </a:pPr>
                      <a:r>
                        <a:rPr lang="en-US" sz="1800"/>
                        <a:t>3,500</a:t>
                      </a:r>
                      <a:endParaRPr/>
                    </a:p>
                  </a:txBody>
                  <a:tcPr marT="45725" marB="45725" marR="91450" marL="91450"/>
                </a:tc>
                <a:tc>
                  <a:txBody>
                    <a:bodyPr>
                      <a:noAutofit/>
                    </a:bodyPr>
                    <a:lstStyle/>
                    <a:p>
                      <a:pPr indent="0" lvl="0" marL="0" marR="0" rtl="0" algn="l">
                        <a:spcBef>
                          <a:spcPts val="0"/>
                        </a:spcBef>
                        <a:spcAft>
                          <a:spcPts val="0"/>
                        </a:spcAft>
                        <a:buNone/>
                      </a:pPr>
                      <a:r>
                        <a:rPr lang="en-US" sz="1800"/>
                        <a:t>10,800</a:t>
                      </a:r>
                      <a:endParaRPr/>
                    </a:p>
                  </a:txBody>
                  <a:tcPr marT="45725" marB="45725" marR="91450" marL="91450"/>
                </a:tc>
                <a:tc>
                  <a:txBody>
                    <a:bodyPr>
                      <a:noAutofit/>
                    </a:bodyPr>
                    <a:lstStyle/>
                    <a:p>
                      <a:pPr indent="0" lvl="0" marL="0" marR="0" rtl="0" algn="l">
                        <a:spcBef>
                          <a:spcPts val="0"/>
                        </a:spcBef>
                        <a:spcAft>
                          <a:spcPts val="0"/>
                        </a:spcAft>
                        <a:buNone/>
                      </a:pPr>
                      <a:r>
                        <a:rPr lang="en-US" sz="1800"/>
                        <a:t>4,300</a:t>
                      </a:r>
                      <a:endParaRPr/>
                    </a:p>
                  </a:txBody>
                  <a:tcPr marT="45725" marB="45725" marR="91450" marL="91450"/>
                </a:tc>
                <a:tc>
                  <a:txBody>
                    <a:bodyPr>
                      <a:noAutofit/>
                    </a:bodyPr>
                    <a:lstStyle/>
                    <a:p>
                      <a:pPr indent="0" lvl="0" marL="0" marR="0" rtl="0" algn="l">
                        <a:spcBef>
                          <a:spcPts val="0"/>
                        </a:spcBef>
                        <a:spcAft>
                          <a:spcPts val="0"/>
                        </a:spcAft>
                        <a:buNone/>
                      </a:pPr>
                      <a:r>
                        <a:rPr lang="en-US" sz="1800"/>
                        <a:t>15,100</a:t>
                      </a:r>
                      <a:endParaRPr/>
                    </a:p>
                  </a:txBody>
                  <a:tcPr marT="45725" marB="45725" marR="91450" marL="91450"/>
                </a:tc>
                <a:tc>
                  <a:txBody>
                    <a:bodyPr>
                      <a:noAutofit/>
                    </a:bodyPr>
                    <a:lstStyle/>
                    <a:p>
                      <a:pPr indent="0" lvl="0" marL="0" marR="0" rtl="0" algn="l">
                        <a:spcBef>
                          <a:spcPts val="0"/>
                        </a:spcBef>
                        <a:spcAft>
                          <a:spcPts val="0"/>
                        </a:spcAft>
                        <a:buNone/>
                      </a:pPr>
                      <a:r>
                        <a:rPr lang="en-US" sz="1800"/>
                        <a:t>+35%</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03" name="Google Shape;203;p28"/>
          <p:cNvSpPr txBox="1"/>
          <p:nvPr/>
        </p:nvSpPr>
        <p:spPr>
          <a:xfrm>
            <a:off x="1168322" y="220961"/>
            <a:ext cx="9680910"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EMPLOYMENT CREATION THROUGH SPENDING $1 BILLION FOR ALTERNATIVE SECTORS OF THE U.S. ECONOMY, 2009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graphicFrame>
        <p:nvGraphicFramePr>
          <p:cNvPr id="209" name="Google Shape;209;p29"/>
          <p:cNvGraphicFramePr/>
          <p:nvPr/>
        </p:nvGraphicFramePr>
        <p:xfrm>
          <a:off x="69574" y="1487645"/>
          <a:ext cx="3000000" cy="3000000"/>
        </p:xfrm>
        <a:graphic>
          <a:graphicData uri="http://schemas.openxmlformats.org/drawingml/2006/table">
            <a:tbl>
              <a:tblPr bandRow="1" firstRow="1">
                <a:noFill/>
                <a:tableStyleId>{AFC5FD08-FDCB-43F9-8B5B-494EE1C83556}</a:tableStyleId>
              </a:tblPr>
              <a:tblGrid>
                <a:gridCol w="2743200"/>
                <a:gridCol w="1075050"/>
                <a:gridCol w="1161525"/>
                <a:gridCol w="1729950"/>
                <a:gridCol w="1120875"/>
                <a:gridCol w="1401575"/>
                <a:gridCol w="2809575"/>
              </a:tblGrid>
              <a:tr h="9020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Direct + 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Induced Jobs</a:t>
                      </a:r>
                      <a:endParaRPr/>
                    </a:p>
                  </a:txBody>
                  <a:tcPr marT="45725" marB="45725" marR="91450" marL="91450"/>
                </a:tc>
                <a:tc>
                  <a:txBody>
                    <a:bodyPr>
                      <a:noAutofit/>
                    </a:bodyPr>
                    <a:lstStyle/>
                    <a:p>
                      <a:pPr indent="0" lvl="0" marL="0" marR="0" rtl="0" algn="l">
                        <a:spcBef>
                          <a:spcPts val="0"/>
                        </a:spcBef>
                        <a:spcAft>
                          <a:spcPts val="0"/>
                        </a:spcAft>
                        <a:buNone/>
                      </a:pPr>
                      <a:r>
                        <a:rPr lang="en-US" sz="1800"/>
                        <a:t>Total Job Creation</a:t>
                      </a:r>
                      <a:endParaRPr/>
                    </a:p>
                  </a:txBody>
                  <a:tcPr marT="45725" marB="45725" marR="91450" marL="91450"/>
                </a:tc>
                <a:tc>
                  <a:txBody>
                    <a:bodyPr>
                      <a:noAutofit/>
                    </a:bodyPr>
                    <a:lstStyle/>
                    <a:p>
                      <a:pPr indent="0" lvl="0" marL="0" marR="0" rtl="0" algn="l">
                        <a:spcBef>
                          <a:spcPts val="0"/>
                        </a:spcBef>
                        <a:spcAft>
                          <a:spcPts val="0"/>
                        </a:spcAft>
                        <a:buNone/>
                      </a:pPr>
                      <a:r>
                        <a:rPr lang="en-US" sz="1800"/>
                        <a:t>Job Creation Relative to Defense Spending</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l">
                        <a:spcBef>
                          <a:spcPts val="0"/>
                        </a:spcBef>
                        <a:spcAft>
                          <a:spcPts val="0"/>
                        </a:spcAft>
                        <a:buNone/>
                      </a:pPr>
                      <a:r>
                        <a:rPr lang="en-US" sz="1800"/>
                        <a:t>6,800</a:t>
                      </a:r>
                      <a:endParaRPr/>
                    </a:p>
                  </a:txBody>
                  <a:tcPr marT="45725" marB="45725" marR="91450" marL="91450"/>
                </a:tc>
                <a:tc>
                  <a:txBody>
                    <a:bodyPr>
                      <a:noAutofit/>
                    </a:bodyPr>
                    <a:lstStyle/>
                    <a:p>
                      <a:pPr indent="0" lvl="0" marL="0" marR="0" rtl="0" algn="l">
                        <a:spcBef>
                          <a:spcPts val="0"/>
                        </a:spcBef>
                        <a:spcAft>
                          <a:spcPts val="0"/>
                        </a:spcAft>
                        <a:buNone/>
                      </a:pPr>
                      <a:r>
                        <a:rPr lang="en-US" sz="1800"/>
                        <a:t>1,800</a:t>
                      </a:r>
                      <a:endParaRPr sz="1800"/>
                    </a:p>
                  </a:txBody>
                  <a:tcPr marT="45725" marB="45725" marR="91450" marL="91450"/>
                </a:tc>
                <a:tc>
                  <a:txBody>
                    <a:bodyPr>
                      <a:noAutofit/>
                    </a:bodyPr>
                    <a:lstStyle/>
                    <a:p>
                      <a:pPr indent="0" lvl="0" marL="0" marR="0" rtl="0" algn="l">
                        <a:spcBef>
                          <a:spcPts val="0"/>
                        </a:spcBef>
                        <a:spcAft>
                          <a:spcPts val="0"/>
                        </a:spcAft>
                        <a:buNone/>
                      </a:pPr>
                      <a:r>
                        <a:rPr lang="en-US" sz="1800"/>
                        <a:t>8,600</a:t>
                      </a:r>
                      <a:endParaRPr/>
                    </a:p>
                  </a:txBody>
                  <a:tcPr marT="45725" marB="45725" marR="91450" marL="91450"/>
                </a:tc>
                <a:tc>
                  <a:txBody>
                    <a:bodyPr>
                      <a:noAutofit/>
                    </a:bodyPr>
                    <a:lstStyle/>
                    <a:p>
                      <a:pPr indent="0" lvl="0" marL="0" marR="0" rtl="0" algn="l">
                        <a:spcBef>
                          <a:spcPts val="0"/>
                        </a:spcBef>
                        <a:spcAft>
                          <a:spcPts val="0"/>
                        </a:spcAft>
                        <a:buNone/>
                      </a:pPr>
                      <a:r>
                        <a:rPr lang="en-US" sz="1800"/>
                        <a:t>2,600</a:t>
                      </a:r>
                      <a:endParaRPr/>
                    </a:p>
                  </a:txBody>
                  <a:tcPr marT="45725" marB="45725" marR="91450" marL="91450"/>
                </a:tc>
                <a:tc>
                  <a:txBody>
                    <a:bodyPr>
                      <a:noAutofit/>
                    </a:bodyPr>
                    <a:lstStyle/>
                    <a:p>
                      <a:pPr indent="0" lvl="0" marL="0" marR="0" rtl="0" algn="l">
                        <a:spcBef>
                          <a:spcPts val="0"/>
                        </a:spcBef>
                        <a:spcAft>
                          <a:spcPts val="0"/>
                        </a:spcAft>
                        <a:buNone/>
                      </a:pPr>
                      <a:r>
                        <a:rPr lang="en-US" sz="1800"/>
                        <a:t>11,200</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856450">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l">
                        <a:spcBef>
                          <a:spcPts val="0"/>
                        </a:spcBef>
                        <a:spcAft>
                          <a:spcPts val="0"/>
                        </a:spcAft>
                        <a:buNone/>
                      </a:pPr>
                      <a:r>
                        <a:rPr lang="en-US" sz="1800"/>
                        <a:t>7,300</a:t>
                      </a:r>
                      <a:endParaRPr/>
                    </a:p>
                  </a:txBody>
                  <a:tcPr marT="45725" marB="45725" marR="91450" marL="91450"/>
                </a:tc>
                <a:tc>
                  <a:txBody>
                    <a:bodyPr>
                      <a:noAutofit/>
                    </a:bodyPr>
                    <a:lstStyle/>
                    <a:p>
                      <a:pPr indent="0" lvl="0" marL="0" marR="0" rtl="0" algn="l">
                        <a:spcBef>
                          <a:spcPts val="0"/>
                        </a:spcBef>
                        <a:spcAft>
                          <a:spcPts val="0"/>
                        </a:spcAft>
                        <a:buNone/>
                      </a:pPr>
                      <a:r>
                        <a:rPr lang="en-US" sz="1800"/>
                        <a:t>3,500</a:t>
                      </a:r>
                      <a:endParaRPr/>
                    </a:p>
                  </a:txBody>
                  <a:tcPr marT="45725" marB="45725" marR="91450" marL="91450"/>
                </a:tc>
                <a:tc>
                  <a:txBody>
                    <a:bodyPr>
                      <a:noAutofit/>
                    </a:bodyPr>
                    <a:lstStyle/>
                    <a:p>
                      <a:pPr indent="0" lvl="0" marL="0" marR="0" rtl="0" algn="l">
                        <a:spcBef>
                          <a:spcPts val="0"/>
                        </a:spcBef>
                        <a:spcAft>
                          <a:spcPts val="0"/>
                        </a:spcAft>
                        <a:buNone/>
                      </a:pPr>
                      <a:r>
                        <a:rPr lang="en-US" sz="1800"/>
                        <a:t>10,800</a:t>
                      </a:r>
                      <a:endParaRPr/>
                    </a:p>
                  </a:txBody>
                  <a:tcPr marT="45725" marB="45725" marR="91450" marL="91450"/>
                </a:tc>
                <a:tc>
                  <a:txBody>
                    <a:bodyPr>
                      <a:noAutofit/>
                    </a:bodyPr>
                    <a:lstStyle/>
                    <a:p>
                      <a:pPr indent="0" lvl="0" marL="0" marR="0" rtl="0" algn="l">
                        <a:spcBef>
                          <a:spcPts val="0"/>
                        </a:spcBef>
                        <a:spcAft>
                          <a:spcPts val="0"/>
                        </a:spcAft>
                        <a:buNone/>
                      </a:pPr>
                      <a:r>
                        <a:rPr lang="en-US" sz="1800"/>
                        <a:t>4,300</a:t>
                      </a:r>
                      <a:endParaRPr/>
                    </a:p>
                  </a:txBody>
                  <a:tcPr marT="45725" marB="45725" marR="91450" marL="91450"/>
                </a:tc>
                <a:tc>
                  <a:txBody>
                    <a:bodyPr>
                      <a:noAutofit/>
                    </a:bodyPr>
                    <a:lstStyle/>
                    <a:p>
                      <a:pPr indent="0" lvl="0" marL="0" marR="0" rtl="0" algn="l">
                        <a:spcBef>
                          <a:spcPts val="0"/>
                        </a:spcBef>
                        <a:spcAft>
                          <a:spcPts val="0"/>
                        </a:spcAft>
                        <a:buNone/>
                      </a:pPr>
                      <a:r>
                        <a:rPr lang="en-US" sz="1800"/>
                        <a:t>15,100</a:t>
                      </a:r>
                      <a:endParaRPr/>
                    </a:p>
                  </a:txBody>
                  <a:tcPr marT="45725" marB="45725" marR="91450" marL="91450"/>
                </a:tc>
                <a:tc>
                  <a:txBody>
                    <a:bodyPr>
                      <a:noAutofit/>
                    </a:bodyPr>
                    <a:lstStyle/>
                    <a:p>
                      <a:pPr indent="0" lvl="0" marL="0" marR="0" rtl="0" algn="l">
                        <a:spcBef>
                          <a:spcPts val="0"/>
                        </a:spcBef>
                        <a:spcAft>
                          <a:spcPts val="0"/>
                        </a:spcAft>
                        <a:buNone/>
                      </a:pPr>
                      <a:r>
                        <a:rPr lang="en-US" sz="1800"/>
                        <a:t>+35%</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l">
                        <a:spcBef>
                          <a:spcPts val="0"/>
                        </a:spcBef>
                        <a:spcAft>
                          <a:spcPts val="0"/>
                        </a:spcAft>
                        <a:buNone/>
                      </a:pPr>
                      <a:r>
                        <a:rPr lang="en-US" sz="1800"/>
                        <a:t>7,900</a:t>
                      </a:r>
                      <a:endParaRPr/>
                    </a:p>
                  </a:txBody>
                  <a:tcPr marT="45725" marB="45725" marR="91450" marL="91450"/>
                </a:tc>
                <a:tc>
                  <a:txBody>
                    <a:bodyPr>
                      <a:noAutofit/>
                    </a:bodyPr>
                    <a:lstStyle/>
                    <a:p>
                      <a:pPr indent="0" lvl="0" marL="0" marR="0" rtl="0" algn="l">
                        <a:spcBef>
                          <a:spcPts val="0"/>
                        </a:spcBef>
                        <a:spcAft>
                          <a:spcPts val="0"/>
                        </a:spcAft>
                        <a:buNone/>
                      </a:pPr>
                      <a:r>
                        <a:rPr lang="en-US" sz="1800"/>
                        <a:t>4,100</a:t>
                      </a:r>
                      <a:endParaRPr/>
                    </a:p>
                  </a:txBody>
                  <a:tcPr marT="45725" marB="45725" marR="91450" marL="91450"/>
                </a:tc>
                <a:tc>
                  <a:txBody>
                    <a:bodyPr>
                      <a:noAutofit/>
                    </a:bodyPr>
                    <a:lstStyle/>
                    <a:p>
                      <a:pPr indent="0" lvl="0" marL="0" marR="0" rtl="0" algn="l">
                        <a:spcBef>
                          <a:spcPts val="0"/>
                        </a:spcBef>
                        <a:spcAft>
                          <a:spcPts val="0"/>
                        </a:spcAft>
                        <a:buNone/>
                      </a:pPr>
                      <a:r>
                        <a:rPr lang="en-US" sz="1800"/>
                        <a:t>12,000</a:t>
                      </a:r>
                      <a:endParaRPr/>
                    </a:p>
                  </a:txBody>
                  <a:tcPr marT="45725" marB="45725" marR="91450" marL="91450"/>
                </a:tc>
                <a:tc>
                  <a:txBody>
                    <a:bodyPr>
                      <a:noAutofit/>
                    </a:bodyPr>
                    <a:lstStyle/>
                    <a:p>
                      <a:pPr indent="0" lvl="0" marL="0" marR="0" rtl="0" algn="l">
                        <a:spcBef>
                          <a:spcPts val="0"/>
                        </a:spcBef>
                        <a:spcAft>
                          <a:spcPts val="0"/>
                        </a:spcAft>
                        <a:buNone/>
                      </a:pPr>
                      <a:r>
                        <a:rPr lang="en-US" sz="1800"/>
                        <a:t>4,800</a:t>
                      </a:r>
                      <a:endParaRPr/>
                    </a:p>
                  </a:txBody>
                  <a:tcPr marT="45725" marB="45725" marR="91450" marL="91450"/>
                </a:tc>
                <a:tc>
                  <a:txBody>
                    <a:bodyPr>
                      <a:noAutofit/>
                    </a:bodyPr>
                    <a:lstStyle/>
                    <a:p>
                      <a:pPr indent="0" lvl="0" marL="0" marR="0" rtl="0" algn="l">
                        <a:spcBef>
                          <a:spcPts val="0"/>
                        </a:spcBef>
                        <a:spcAft>
                          <a:spcPts val="0"/>
                        </a:spcAft>
                        <a:buNone/>
                      </a:pPr>
                      <a:r>
                        <a:rPr lang="en-US" sz="1800"/>
                        <a:t>16,800</a:t>
                      </a:r>
                      <a:endParaRPr/>
                    </a:p>
                  </a:txBody>
                  <a:tcPr marT="45725" marB="45725" marR="91450" marL="91450"/>
                </a:tc>
                <a:tc>
                  <a:txBody>
                    <a:bodyPr>
                      <a:noAutofit/>
                    </a:bodyPr>
                    <a:lstStyle/>
                    <a:p>
                      <a:pPr indent="0" lvl="0" marL="0" marR="0" rtl="0" algn="l">
                        <a:spcBef>
                          <a:spcPts val="0"/>
                        </a:spcBef>
                        <a:spcAft>
                          <a:spcPts val="0"/>
                        </a:spcAft>
                        <a:buNone/>
                      </a:pPr>
                      <a:r>
                        <a:rPr lang="en-US" sz="1800"/>
                        <a:t>+50%</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7654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10" name="Google Shape;210;p29"/>
          <p:cNvSpPr txBox="1"/>
          <p:nvPr/>
        </p:nvSpPr>
        <p:spPr>
          <a:xfrm>
            <a:off x="1168322" y="220961"/>
            <a:ext cx="9680910"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EMPLOYMENT CREATION THROUGH SPENDING $1 BILLION FOR ALTERNATIVE SECTORS OF THE U.S. ECONOMY, 2009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graphicFrame>
        <p:nvGraphicFramePr>
          <p:cNvPr id="216" name="Google Shape;216;p30"/>
          <p:cNvGraphicFramePr/>
          <p:nvPr/>
        </p:nvGraphicFramePr>
        <p:xfrm>
          <a:off x="69574" y="1487645"/>
          <a:ext cx="3000000" cy="3000000"/>
        </p:xfrm>
        <a:graphic>
          <a:graphicData uri="http://schemas.openxmlformats.org/drawingml/2006/table">
            <a:tbl>
              <a:tblPr bandRow="1" firstRow="1">
                <a:noFill/>
                <a:tableStyleId>{AFC5FD08-FDCB-43F9-8B5B-494EE1C83556}</a:tableStyleId>
              </a:tblPr>
              <a:tblGrid>
                <a:gridCol w="2743200"/>
                <a:gridCol w="1075050"/>
                <a:gridCol w="1161525"/>
                <a:gridCol w="1729950"/>
                <a:gridCol w="1120875"/>
                <a:gridCol w="1401575"/>
                <a:gridCol w="2809575"/>
              </a:tblGrid>
              <a:tr h="9020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Direct + 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Induced Jobs</a:t>
                      </a:r>
                      <a:endParaRPr/>
                    </a:p>
                  </a:txBody>
                  <a:tcPr marT="45725" marB="45725" marR="91450" marL="91450"/>
                </a:tc>
                <a:tc>
                  <a:txBody>
                    <a:bodyPr>
                      <a:noAutofit/>
                    </a:bodyPr>
                    <a:lstStyle/>
                    <a:p>
                      <a:pPr indent="0" lvl="0" marL="0" marR="0" rtl="0" algn="l">
                        <a:spcBef>
                          <a:spcPts val="0"/>
                        </a:spcBef>
                        <a:spcAft>
                          <a:spcPts val="0"/>
                        </a:spcAft>
                        <a:buNone/>
                      </a:pPr>
                      <a:r>
                        <a:rPr lang="en-US" sz="1800"/>
                        <a:t>Total Job Creation</a:t>
                      </a:r>
                      <a:endParaRPr/>
                    </a:p>
                  </a:txBody>
                  <a:tcPr marT="45725" marB="45725" marR="91450" marL="91450"/>
                </a:tc>
                <a:tc>
                  <a:txBody>
                    <a:bodyPr>
                      <a:noAutofit/>
                    </a:bodyPr>
                    <a:lstStyle/>
                    <a:p>
                      <a:pPr indent="0" lvl="0" marL="0" marR="0" rtl="0" algn="l">
                        <a:spcBef>
                          <a:spcPts val="0"/>
                        </a:spcBef>
                        <a:spcAft>
                          <a:spcPts val="0"/>
                        </a:spcAft>
                        <a:buNone/>
                      </a:pPr>
                      <a:r>
                        <a:rPr lang="en-US" sz="1800"/>
                        <a:t>Job Creation Relative to Defense Spending</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l">
                        <a:spcBef>
                          <a:spcPts val="0"/>
                        </a:spcBef>
                        <a:spcAft>
                          <a:spcPts val="0"/>
                        </a:spcAft>
                        <a:buNone/>
                      </a:pPr>
                      <a:r>
                        <a:rPr lang="en-US" sz="1800"/>
                        <a:t>6,800</a:t>
                      </a:r>
                      <a:endParaRPr/>
                    </a:p>
                  </a:txBody>
                  <a:tcPr marT="45725" marB="45725" marR="91450" marL="91450"/>
                </a:tc>
                <a:tc>
                  <a:txBody>
                    <a:bodyPr>
                      <a:noAutofit/>
                    </a:bodyPr>
                    <a:lstStyle/>
                    <a:p>
                      <a:pPr indent="0" lvl="0" marL="0" marR="0" rtl="0" algn="l">
                        <a:spcBef>
                          <a:spcPts val="0"/>
                        </a:spcBef>
                        <a:spcAft>
                          <a:spcPts val="0"/>
                        </a:spcAft>
                        <a:buNone/>
                      </a:pPr>
                      <a:r>
                        <a:rPr lang="en-US" sz="1800"/>
                        <a:t>1,800</a:t>
                      </a:r>
                      <a:endParaRPr sz="1800"/>
                    </a:p>
                  </a:txBody>
                  <a:tcPr marT="45725" marB="45725" marR="91450" marL="91450"/>
                </a:tc>
                <a:tc>
                  <a:txBody>
                    <a:bodyPr>
                      <a:noAutofit/>
                    </a:bodyPr>
                    <a:lstStyle/>
                    <a:p>
                      <a:pPr indent="0" lvl="0" marL="0" marR="0" rtl="0" algn="l">
                        <a:spcBef>
                          <a:spcPts val="0"/>
                        </a:spcBef>
                        <a:spcAft>
                          <a:spcPts val="0"/>
                        </a:spcAft>
                        <a:buNone/>
                      </a:pPr>
                      <a:r>
                        <a:rPr lang="en-US" sz="1800"/>
                        <a:t>8,600</a:t>
                      </a:r>
                      <a:endParaRPr/>
                    </a:p>
                  </a:txBody>
                  <a:tcPr marT="45725" marB="45725" marR="91450" marL="91450"/>
                </a:tc>
                <a:tc>
                  <a:txBody>
                    <a:bodyPr>
                      <a:noAutofit/>
                    </a:bodyPr>
                    <a:lstStyle/>
                    <a:p>
                      <a:pPr indent="0" lvl="0" marL="0" marR="0" rtl="0" algn="l">
                        <a:spcBef>
                          <a:spcPts val="0"/>
                        </a:spcBef>
                        <a:spcAft>
                          <a:spcPts val="0"/>
                        </a:spcAft>
                        <a:buNone/>
                      </a:pPr>
                      <a:r>
                        <a:rPr lang="en-US" sz="1800"/>
                        <a:t>2,600</a:t>
                      </a:r>
                      <a:endParaRPr/>
                    </a:p>
                  </a:txBody>
                  <a:tcPr marT="45725" marB="45725" marR="91450" marL="91450"/>
                </a:tc>
                <a:tc>
                  <a:txBody>
                    <a:bodyPr>
                      <a:noAutofit/>
                    </a:bodyPr>
                    <a:lstStyle/>
                    <a:p>
                      <a:pPr indent="0" lvl="0" marL="0" marR="0" rtl="0" algn="l">
                        <a:spcBef>
                          <a:spcPts val="0"/>
                        </a:spcBef>
                        <a:spcAft>
                          <a:spcPts val="0"/>
                        </a:spcAft>
                        <a:buNone/>
                      </a:pPr>
                      <a:r>
                        <a:rPr lang="en-US" sz="1800"/>
                        <a:t>11,200</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856450">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l">
                        <a:spcBef>
                          <a:spcPts val="0"/>
                        </a:spcBef>
                        <a:spcAft>
                          <a:spcPts val="0"/>
                        </a:spcAft>
                        <a:buNone/>
                      </a:pPr>
                      <a:r>
                        <a:rPr lang="en-US" sz="1800"/>
                        <a:t>7,300</a:t>
                      </a:r>
                      <a:endParaRPr/>
                    </a:p>
                  </a:txBody>
                  <a:tcPr marT="45725" marB="45725" marR="91450" marL="91450"/>
                </a:tc>
                <a:tc>
                  <a:txBody>
                    <a:bodyPr>
                      <a:noAutofit/>
                    </a:bodyPr>
                    <a:lstStyle/>
                    <a:p>
                      <a:pPr indent="0" lvl="0" marL="0" marR="0" rtl="0" algn="l">
                        <a:spcBef>
                          <a:spcPts val="0"/>
                        </a:spcBef>
                        <a:spcAft>
                          <a:spcPts val="0"/>
                        </a:spcAft>
                        <a:buNone/>
                      </a:pPr>
                      <a:r>
                        <a:rPr lang="en-US" sz="1800"/>
                        <a:t>3,500</a:t>
                      </a:r>
                      <a:endParaRPr/>
                    </a:p>
                  </a:txBody>
                  <a:tcPr marT="45725" marB="45725" marR="91450" marL="91450"/>
                </a:tc>
                <a:tc>
                  <a:txBody>
                    <a:bodyPr>
                      <a:noAutofit/>
                    </a:bodyPr>
                    <a:lstStyle/>
                    <a:p>
                      <a:pPr indent="0" lvl="0" marL="0" marR="0" rtl="0" algn="l">
                        <a:spcBef>
                          <a:spcPts val="0"/>
                        </a:spcBef>
                        <a:spcAft>
                          <a:spcPts val="0"/>
                        </a:spcAft>
                        <a:buNone/>
                      </a:pPr>
                      <a:r>
                        <a:rPr lang="en-US" sz="1800"/>
                        <a:t>10,800</a:t>
                      </a:r>
                      <a:endParaRPr/>
                    </a:p>
                  </a:txBody>
                  <a:tcPr marT="45725" marB="45725" marR="91450" marL="91450"/>
                </a:tc>
                <a:tc>
                  <a:txBody>
                    <a:bodyPr>
                      <a:noAutofit/>
                    </a:bodyPr>
                    <a:lstStyle/>
                    <a:p>
                      <a:pPr indent="0" lvl="0" marL="0" marR="0" rtl="0" algn="l">
                        <a:spcBef>
                          <a:spcPts val="0"/>
                        </a:spcBef>
                        <a:spcAft>
                          <a:spcPts val="0"/>
                        </a:spcAft>
                        <a:buNone/>
                      </a:pPr>
                      <a:r>
                        <a:rPr lang="en-US" sz="1800"/>
                        <a:t>4,300</a:t>
                      </a:r>
                      <a:endParaRPr/>
                    </a:p>
                  </a:txBody>
                  <a:tcPr marT="45725" marB="45725" marR="91450" marL="91450"/>
                </a:tc>
                <a:tc>
                  <a:txBody>
                    <a:bodyPr>
                      <a:noAutofit/>
                    </a:bodyPr>
                    <a:lstStyle/>
                    <a:p>
                      <a:pPr indent="0" lvl="0" marL="0" marR="0" rtl="0" algn="l">
                        <a:spcBef>
                          <a:spcPts val="0"/>
                        </a:spcBef>
                        <a:spcAft>
                          <a:spcPts val="0"/>
                        </a:spcAft>
                        <a:buNone/>
                      </a:pPr>
                      <a:r>
                        <a:rPr lang="en-US" sz="1800"/>
                        <a:t>15,100</a:t>
                      </a:r>
                      <a:endParaRPr/>
                    </a:p>
                  </a:txBody>
                  <a:tcPr marT="45725" marB="45725" marR="91450" marL="91450"/>
                </a:tc>
                <a:tc>
                  <a:txBody>
                    <a:bodyPr>
                      <a:noAutofit/>
                    </a:bodyPr>
                    <a:lstStyle/>
                    <a:p>
                      <a:pPr indent="0" lvl="0" marL="0" marR="0" rtl="0" algn="l">
                        <a:spcBef>
                          <a:spcPts val="0"/>
                        </a:spcBef>
                        <a:spcAft>
                          <a:spcPts val="0"/>
                        </a:spcAft>
                        <a:buNone/>
                      </a:pPr>
                      <a:r>
                        <a:rPr lang="en-US" sz="1800"/>
                        <a:t>+35%</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l">
                        <a:spcBef>
                          <a:spcPts val="0"/>
                        </a:spcBef>
                        <a:spcAft>
                          <a:spcPts val="0"/>
                        </a:spcAft>
                        <a:buNone/>
                      </a:pPr>
                      <a:r>
                        <a:rPr lang="en-US" sz="1800"/>
                        <a:t>7,900</a:t>
                      </a:r>
                      <a:endParaRPr/>
                    </a:p>
                  </a:txBody>
                  <a:tcPr marT="45725" marB="45725" marR="91450" marL="91450"/>
                </a:tc>
                <a:tc>
                  <a:txBody>
                    <a:bodyPr>
                      <a:noAutofit/>
                    </a:bodyPr>
                    <a:lstStyle/>
                    <a:p>
                      <a:pPr indent="0" lvl="0" marL="0" marR="0" rtl="0" algn="l">
                        <a:spcBef>
                          <a:spcPts val="0"/>
                        </a:spcBef>
                        <a:spcAft>
                          <a:spcPts val="0"/>
                        </a:spcAft>
                        <a:buNone/>
                      </a:pPr>
                      <a:r>
                        <a:rPr lang="en-US" sz="1800"/>
                        <a:t>4,100</a:t>
                      </a:r>
                      <a:endParaRPr/>
                    </a:p>
                  </a:txBody>
                  <a:tcPr marT="45725" marB="45725" marR="91450" marL="91450"/>
                </a:tc>
                <a:tc>
                  <a:txBody>
                    <a:bodyPr>
                      <a:noAutofit/>
                    </a:bodyPr>
                    <a:lstStyle/>
                    <a:p>
                      <a:pPr indent="0" lvl="0" marL="0" marR="0" rtl="0" algn="l">
                        <a:spcBef>
                          <a:spcPts val="0"/>
                        </a:spcBef>
                        <a:spcAft>
                          <a:spcPts val="0"/>
                        </a:spcAft>
                        <a:buNone/>
                      </a:pPr>
                      <a:r>
                        <a:rPr lang="en-US" sz="1800"/>
                        <a:t>12,000</a:t>
                      </a:r>
                      <a:endParaRPr/>
                    </a:p>
                  </a:txBody>
                  <a:tcPr marT="45725" marB="45725" marR="91450" marL="91450"/>
                </a:tc>
                <a:tc>
                  <a:txBody>
                    <a:bodyPr>
                      <a:noAutofit/>
                    </a:bodyPr>
                    <a:lstStyle/>
                    <a:p>
                      <a:pPr indent="0" lvl="0" marL="0" marR="0" rtl="0" algn="l">
                        <a:spcBef>
                          <a:spcPts val="0"/>
                        </a:spcBef>
                        <a:spcAft>
                          <a:spcPts val="0"/>
                        </a:spcAft>
                        <a:buNone/>
                      </a:pPr>
                      <a:r>
                        <a:rPr lang="en-US" sz="1800"/>
                        <a:t>4,800</a:t>
                      </a:r>
                      <a:endParaRPr/>
                    </a:p>
                  </a:txBody>
                  <a:tcPr marT="45725" marB="45725" marR="91450" marL="91450"/>
                </a:tc>
                <a:tc>
                  <a:txBody>
                    <a:bodyPr>
                      <a:noAutofit/>
                    </a:bodyPr>
                    <a:lstStyle/>
                    <a:p>
                      <a:pPr indent="0" lvl="0" marL="0" marR="0" rtl="0" algn="l">
                        <a:spcBef>
                          <a:spcPts val="0"/>
                        </a:spcBef>
                        <a:spcAft>
                          <a:spcPts val="0"/>
                        </a:spcAft>
                        <a:buNone/>
                      </a:pPr>
                      <a:r>
                        <a:rPr lang="en-US" sz="1800"/>
                        <a:t>16,800</a:t>
                      </a:r>
                      <a:endParaRPr/>
                    </a:p>
                  </a:txBody>
                  <a:tcPr marT="45725" marB="45725" marR="91450" marL="91450"/>
                </a:tc>
                <a:tc>
                  <a:txBody>
                    <a:bodyPr>
                      <a:noAutofit/>
                    </a:bodyPr>
                    <a:lstStyle/>
                    <a:p>
                      <a:pPr indent="0" lvl="0" marL="0" marR="0" rtl="0" algn="l">
                        <a:spcBef>
                          <a:spcPts val="0"/>
                        </a:spcBef>
                        <a:spcAft>
                          <a:spcPts val="0"/>
                        </a:spcAft>
                        <a:buNone/>
                      </a:pPr>
                      <a:r>
                        <a:rPr lang="en-US" sz="1800"/>
                        <a:t>+50%</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l">
                        <a:spcBef>
                          <a:spcPts val="0"/>
                        </a:spcBef>
                        <a:spcAft>
                          <a:spcPts val="0"/>
                        </a:spcAft>
                        <a:buNone/>
                      </a:pPr>
                      <a:r>
                        <a:rPr lang="en-US" sz="1800"/>
                        <a:t>8,400</a:t>
                      </a:r>
                      <a:endParaRPr/>
                    </a:p>
                  </a:txBody>
                  <a:tcPr marT="45725" marB="45725" marR="91450" marL="91450"/>
                </a:tc>
                <a:tc>
                  <a:txBody>
                    <a:bodyPr>
                      <a:noAutofit/>
                    </a:bodyPr>
                    <a:lstStyle/>
                    <a:p>
                      <a:pPr indent="0" lvl="0" marL="0" marR="0" rtl="0" algn="l">
                        <a:spcBef>
                          <a:spcPts val="0"/>
                        </a:spcBef>
                        <a:spcAft>
                          <a:spcPts val="0"/>
                        </a:spcAft>
                        <a:buNone/>
                      </a:pPr>
                      <a:r>
                        <a:rPr lang="en-US" sz="1800"/>
                        <a:t>3,900</a:t>
                      </a:r>
                      <a:endParaRPr/>
                    </a:p>
                  </a:txBody>
                  <a:tcPr marT="45725" marB="45725" marR="91450" marL="91450"/>
                </a:tc>
                <a:tc>
                  <a:txBody>
                    <a:bodyPr>
                      <a:noAutofit/>
                    </a:bodyPr>
                    <a:lstStyle/>
                    <a:p>
                      <a:pPr indent="0" lvl="0" marL="0" marR="0" rtl="0" algn="l">
                        <a:spcBef>
                          <a:spcPts val="0"/>
                        </a:spcBef>
                        <a:spcAft>
                          <a:spcPts val="0"/>
                        </a:spcAft>
                        <a:buNone/>
                      </a:pPr>
                      <a:r>
                        <a:rPr lang="en-US" sz="1800"/>
                        <a:t>12,300</a:t>
                      </a:r>
                      <a:endParaRPr/>
                    </a:p>
                  </a:txBody>
                  <a:tcPr marT="45725" marB="45725" marR="91450" marL="91450"/>
                </a:tc>
                <a:tc>
                  <a:txBody>
                    <a:bodyPr>
                      <a:noAutofit/>
                    </a:bodyPr>
                    <a:lstStyle/>
                    <a:p>
                      <a:pPr indent="0" lvl="0" marL="0" marR="0" rtl="0" algn="l">
                        <a:spcBef>
                          <a:spcPts val="0"/>
                        </a:spcBef>
                        <a:spcAft>
                          <a:spcPts val="0"/>
                        </a:spcAft>
                        <a:buNone/>
                      </a:pPr>
                      <a:r>
                        <a:rPr lang="en-US" sz="1800"/>
                        <a:t>4,900</a:t>
                      </a:r>
                      <a:endParaRPr/>
                    </a:p>
                  </a:txBody>
                  <a:tcPr marT="45725" marB="45725" marR="91450" marL="91450"/>
                </a:tc>
                <a:tc>
                  <a:txBody>
                    <a:bodyPr>
                      <a:noAutofit/>
                    </a:bodyPr>
                    <a:lstStyle/>
                    <a:p>
                      <a:pPr indent="0" lvl="0" marL="0" marR="0" rtl="0" algn="l">
                        <a:spcBef>
                          <a:spcPts val="0"/>
                        </a:spcBef>
                        <a:spcAft>
                          <a:spcPts val="0"/>
                        </a:spcAft>
                        <a:buNone/>
                      </a:pPr>
                      <a:r>
                        <a:rPr lang="en-US" sz="1800"/>
                        <a:t>17,200</a:t>
                      </a:r>
                      <a:endParaRPr/>
                    </a:p>
                  </a:txBody>
                  <a:tcPr marT="45725" marB="45725" marR="91450" marL="91450"/>
                </a:tc>
                <a:tc>
                  <a:txBody>
                    <a:bodyPr>
                      <a:noAutofit/>
                    </a:bodyPr>
                    <a:lstStyle/>
                    <a:p>
                      <a:pPr indent="0" lvl="0" marL="0" marR="0" rtl="0" algn="l">
                        <a:spcBef>
                          <a:spcPts val="0"/>
                        </a:spcBef>
                        <a:spcAft>
                          <a:spcPts val="0"/>
                        </a:spcAft>
                        <a:buNone/>
                      </a:pPr>
                      <a:r>
                        <a:rPr lang="en-US" sz="1800"/>
                        <a:t>+54%</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17" name="Google Shape;217;p30"/>
          <p:cNvSpPr txBox="1"/>
          <p:nvPr/>
        </p:nvSpPr>
        <p:spPr>
          <a:xfrm>
            <a:off x="1168322" y="220961"/>
            <a:ext cx="9680910"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EMPLOYMENT CREATION THROUGH SPENDING $1 BILLION FOR ALTERNATIVE SECTORS OF THE U.S. ECONOMY, 2009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graphicFrame>
        <p:nvGraphicFramePr>
          <p:cNvPr id="223" name="Google Shape;223;p31"/>
          <p:cNvGraphicFramePr/>
          <p:nvPr/>
        </p:nvGraphicFramePr>
        <p:xfrm>
          <a:off x="69574" y="1487645"/>
          <a:ext cx="3000000" cy="3000000"/>
        </p:xfrm>
        <a:graphic>
          <a:graphicData uri="http://schemas.openxmlformats.org/drawingml/2006/table">
            <a:tbl>
              <a:tblPr bandRow="1" firstRow="1">
                <a:noFill/>
                <a:tableStyleId>{AFC5FD08-FDCB-43F9-8B5B-494EE1C83556}</a:tableStyleId>
              </a:tblPr>
              <a:tblGrid>
                <a:gridCol w="2743200"/>
                <a:gridCol w="1075050"/>
                <a:gridCol w="1161525"/>
                <a:gridCol w="1729950"/>
                <a:gridCol w="1120875"/>
                <a:gridCol w="1401575"/>
                <a:gridCol w="2809575"/>
              </a:tblGrid>
              <a:tr h="9020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Direct + Indirect Jobs</a:t>
                      </a:r>
                      <a:endParaRPr/>
                    </a:p>
                  </a:txBody>
                  <a:tcPr marT="45725" marB="45725" marR="91450" marL="91450"/>
                </a:tc>
                <a:tc>
                  <a:txBody>
                    <a:bodyPr>
                      <a:noAutofit/>
                    </a:bodyPr>
                    <a:lstStyle/>
                    <a:p>
                      <a:pPr indent="0" lvl="0" marL="0" marR="0" rtl="0" algn="l">
                        <a:spcBef>
                          <a:spcPts val="0"/>
                        </a:spcBef>
                        <a:spcAft>
                          <a:spcPts val="0"/>
                        </a:spcAft>
                        <a:buNone/>
                      </a:pPr>
                      <a:r>
                        <a:rPr lang="en-US" sz="1800"/>
                        <a:t>Induced Jobs</a:t>
                      </a:r>
                      <a:endParaRPr/>
                    </a:p>
                  </a:txBody>
                  <a:tcPr marT="45725" marB="45725" marR="91450" marL="91450"/>
                </a:tc>
                <a:tc>
                  <a:txBody>
                    <a:bodyPr>
                      <a:noAutofit/>
                    </a:bodyPr>
                    <a:lstStyle/>
                    <a:p>
                      <a:pPr indent="0" lvl="0" marL="0" marR="0" rtl="0" algn="l">
                        <a:spcBef>
                          <a:spcPts val="0"/>
                        </a:spcBef>
                        <a:spcAft>
                          <a:spcPts val="0"/>
                        </a:spcAft>
                        <a:buNone/>
                      </a:pPr>
                      <a:r>
                        <a:rPr lang="en-US" sz="1800"/>
                        <a:t>Total Job Creation</a:t>
                      </a:r>
                      <a:endParaRPr/>
                    </a:p>
                  </a:txBody>
                  <a:tcPr marT="45725" marB="45725" marR="91450" marL="91450"/>
                </a:tc>
                <a:tc>
                  <a:txBody>
                    <a:bodyPr>
                      <a:noAutofit/>
                    </a:bodyPr>
                    <a:lstStyle/>
                    <a:p>
                      <a:pPr indent="0" lvl="0" marL="0" marR="0" rtl="0" algn="l">
                        <a:spcBef>
                          <a:spcPts val="0"/>
                        </a:spcBef>
                        <a:spcAft>
                          <a:spcPts val="0"/>
                        </a:spcAft>
                        <a:buNone/>
                      </a:pPr>
                      <a:r>
                        <a:rPr lang="en-US" sz="1800"/>
                        <a:t>Job Creation Relative to Defense Spending</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l">
                        <a:spcBef>
                          <a:spcPts val="0"/>
                        </a:spcBef>
                        <a:spcAft>
                          <a:spcPts val="0"/>
                        </a:spcAft>
                        <a:buNone/>
                      </a:pPr>
                      <a:r>
                        <a:rPr lang="en-US" sz="1800"/>
                        <a:t>6,800</a:t>
                      </a:r>
                      <a:endParaRPr/>
                    </a:p>
                  </a:txBody>
                  <a:tcPr marT="45725" marB="45725" marR="91450" marL="91450"/>
                </a:tc>
                <a:tc>
                  <a:txBody>
                    <a:bodyPr>
                      <a:noAutofit/>
                    </a:bodyPr>
                    <a:lstStyle/>
                    <a:p>
                      <a:pPr indent="0" lvl="0" marL="0" marR="0" rtl="0" algn="l">
                        <a:spcBef>
                          <a:spcPts val="0"/>
                        </a:spcBef>
                        <a:spcAft>
                          <a:spcPts val="0"/>
                        </a:spcAft>
                        <a:buNone/>
                      </a:pPr>
                      <a:r>
                        <a:rPr lang="en-US" sz="1800"/>
                        <a:t>1,800</a:t>
                      </a:r>
                      <a:endParaRPr sz="1800"/>
                    </a:p>
                  </a:txBody>
                  <a:tcPr marT="45725" marB="45725" marR="91450" marL="91450"/>
                </a:tc>
                <a:tc>
                  <a:txBody>
                    <a:bodyPr>
                      <a:noAutofit/>
                    </a:bodyPr>
                    <a:lstStyle/>
                    <a:p>
                      <a:pPr indent="0" lvl="0" marL="0" marR="0" rtl="0" algn="l">
                        <a:spcBef>
                          <a:spcPts val="0"/>
                        </a:spcBef>
                        <a:spcAft>
                          <a:spcPts val="0"/>
                        </a:spcAft>
                        <a:buNone/>
                      </a:pPr>
                      <a:r>
                        <a:rPr lang="en-US" sz="1800"/>
                        <a:t>8,600</a:t>
                      </a:r>
                      <a:endParaRPr/>
                    </a:p>
                  </a:txBody>
                  <a:tcPr marT="45725" marB="45725" marR="91450" marL="91450"/>
                </a:tc>
                <a:tc>
                  <a:txBody>
                    <a:bodyPr>
                      <a:noAutofit/>
                    </a:bodyPr>
                    <a:lstStyle/>
                    <a:p>
                      <a:pPr indent="0" lvl="0" marL="0" marR="0" rtl="0" algn="l">
                        <a:spcBef>
                          <a:spcPts val="0"/>
                        </a:spcBef>
                        <a:spcAft>
                          <a:spcPts val="0"/>
                        </a:spcAft>
                        <a:buNone/>
                      </a:pPr>
                      <a:r>
                        <a:rPr lang="en-US" sz="1800"/>
                        <a:t>2,600</a:t>
                      </a:r>
                      <a:endParaRPr/>
                    </a:p>
                  </a:txBody>
                  <a:tcPr marT="45725" marB="45725" marR="91450" marL="91450"/>
                </a:tc>
                <a:tc>
                  <a:txBody>
                    <a:bodyPr>
                      <a:noAutofit/>
                    </a:bodyPr>
                    <a:lstStyle/>
                    <a:p>
                      <a:pPr indent="0" lvl="0" marL="0" marR="0" rtl="0" algn="l">
                        <a:spcBef>
                          <a:spcPts val="0"/>
                        </a:spcBef>
                        <a:spcAft>
                          <a:spcPts val="0"/>
                        </a:spcAft>
                        <a:buNone/>
                      </a:pPr>
                      <a:r>
                        <a:rPr lang="en-US" sz="1800"/>
                        <a:t>11,200</a:t>
                      </a:r>
                      <a:endParaRPr/>
                    </a:p>
                  </a:txBody>
                  <a:tcPr marT="45725" marB="45725" marR="91450" marL="91450"/>
                </a:tc>
                <a:tc>
                  <a:txBody>
                    <a:bodyPr>
                      <a:noAutofit/>
                    </a:bodyPr>
                    <a:lstStyle/>
                    <a:p>
                      <a:pPr indent="0" lvl="0" marL="0" marR="0" rtl="0" algn="l">
                        <a:spcBef>
                          <a:spcPts val="0"/>
                        </a:spcBef>
                        <a:spcAft>
                          <a:spcPts val="0"/>
                        </a:spcAft>
                        <a:buNone/>
                      </a:pPr>
                      <a:r>
                        <a:t/>
                      </a:r>
                      <a:endParaRPr sz="1800"/>
                    </a:p>
                  </a:txBody>
                  <a:tcPr marT="45725" marB="45725" marR="91450" marL="91450"/>
                </a:tc>
              </a:tr>
              <a:tr h="856450">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l">
                        <a:spcBef>
                          <a:spcPts val="0"/>
                        </a:spcBef>
                        <a:spcAft>
                          <a:spcPts val="0"/>
                        </a:spcAft>
                        <a:buNone/>
                      </a:pPr>
                      <a:r>
                        <a:rPr lang="en-US" sz="1800"/>
                        <a:t>7,300</a:t>
                      </a:r>
                      <a:endParaRPr/>
                    </a:p>
                  </a:txBody>
                  <a:tcPr marT="45725" marB="45725" marR="91450" marL="91450"/>
                </a:tc>
                <a:tc>
                  <a:txBody>
                    <a:bodyPr>
                      <a:noAutofit/>
                    </a:bodyPr>
                    <a:lstStyle/>
                    <a:p>
                      <a:pPr indent="0" lvl="0" marL="0" marR="0" rtl="0" algn="l">
                        <a:spcBef>
                          <a:spcPts val="0"/>
                        </a:spcBef>
                        <a:spcAft>
                          <a:spcPts val="0"/>
                        </a:spcAft>
                        <a:buNone/>
                      </a:pPr>
                      <a:r>
                        <a:rPr lang="en-US" sz="1800"/>
                        <a:t>3,500</a:t>
                      </a:r>
                      <a:endParaRPr/>
                    </a:p>
                  </a:txBody>
                  <a:tcPr marT="45725" marB="45725" marR="91450" marL="91450"/>
                </a:tc>
                <a:tc>
                  <a:txBody>
                    <a:bodyPr>
                      <a:noAutofit/>
                    </a:bodyPr>
                    <a:lstStyle/>
                    <a:p>
                      <a:pPr indent="0" lvl="0" marL="0" marR="0" rtl="0" algn="l">
                        <a:spcBef>
                          <a:spcPts val="0"/>
                        </a:spcBef>
                        <a:spcAft>
                          <a:spcPts val="0"/>
                        </a:spcAft>
                        <a:buNone/>
                      </a:pPr>
                      <a:r>
                        <a:rPr lang="en-US" sz="1800"/>
                        <a:t>10,800</a:t>
                      </a:r>
                      <a:endParaRPr/>
                    </a:p>
                  </a:txBody>
                  <a:tcPr marT="45725" marB="45725" marR="91450" marL="91450"/>
                </a:tc>
                <a:tc>
                  <a:txBody>
                    <a:bodyPr>
                      <a:noAutofit/>
                    </a:bodyPr>
                    <a:lstStyle/>
                    <a:p>
                      <a:pPr indent="0" lvl="0" marL="0" marR="0" rtl="0" algn="l">
                        <a:spcBef>
                          <a:spcPts val="0"/>
                        </a:spcBef>
                        <a:spcAft>
                          <a:spcPts val="0"/>
                        </a:spcAft>
                        <a:buNone/>
                      </a:pPr>
                      <a:r>
                        <a:rPr lang="en-US" sz="1800"/>
                        <a:t>4,300</a:t>
                      </a:r>
                      <a:endParaRPr/>
                    </a:p>
                  </a:txBody>
                  <a:tcPr marT="45725" marB="45725" marR="91450" marL="91450"/>
                </a:tc>
                <a:tc>
                  <a:txBody>
                    <a:bodyPr>
                      <a:noAutofit/>
                    </a:bodyPr>
                    <a:lstStyle/>
                    <a:p>
                      <a:pPr indent="0" lvl="0" marL="0" marR="0" rtl="0" algn="l">
                        <a:spcBef>
                          <a:spcPts val="0"/>
                        </a:spcBef>
                        <a:spcAft>
                          <a:spcPts val="0"/>
                        </a:spcAft>
                        <a:buNone/>
                      </a:pPr>
                      <a:r>
                        <a:rPr lang="en-US" sz="1800"/>
                        <a:t>15,100</a:t>
                      </a:r>
                      <a:endParaRPr/>
                    </a:p>
                  </a:txBody>
                  <a:tcPr marT="45725" marB="45725" marR="91450" marL="91450"/>
                </a:tc>
                <a:tc>
                  <a:txBody>
                    <a:bodyPr>
                      <a:noAutofit/>
                    </a:bodyPr>
                    <a:lstStyle/>
                    <a:p>
                      <a:pPr indent="0" lvl="0" marL="0" marR="0" rtl="0" algn="l">
                        <a:spcBef>
                          <a:spcPts val="0"/>
                        </a:spcBef>
                        <a:spcAft>
                          <a:spcPts val="0"/>
                        </a:spcAft>
                        <a:buNone/>
                      </a:pPr>
                      <a:r>
                        <a:rPr lang="en-US" sz="1800"/>
                        <a:t>+35%</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l">
                        <a:spcBef>
                          <a:spcPts val="0"/>
                        </a:spcBef>
                        <a:spcAft>
                          <a:spcPts val="0"/>
                        </a:spcAft>
                        <a:buNone/>
                      </a:pPr>
                      <a:r>
                        <a:rPr lang="en-US" sz="1800"/>
                        <a:t>7,900</a:t>
                      </a:r>
                      <a:endParaRPr/>
                    </a:p>
                  </a:txBody>
                  <a:tcPr marT="45725" marB="45725" marR="91450" marL="91450"/>
                </a:tc>
                <a:tc>
                  <a:txBody>
                    <a:bodyPr>
                      <a:noAutofit/>
                    </a:bodyPr>
                    <a:lstStyle/>
                    <a:p>
                      <a:pPr indent="0" lvl="0" marL="0" marR="0" rtl="0" algn="l">
                        <a:spcBef>
                          <a:spcPts val="0"/>
                        </a:spcBef>
                        <a:spcAft>
                          <a:spcPts val="0"/>
                        </a:spcAft>
                        <a:buNone/>
                      </a:pPr>
                      <a:r>
                        <a:rPr lang="en-US" sz="1800"/>
                        <a:t>4,100</a:t>
                      </a:r>
                      <a:endParaRPr/>
                    </a:p>
                  </a:txBody>
                  <a:tcPr marT="45725" marB="45725" marR="91450" marL="91450"/>
                </a:tc>
                <a:tc>
                  <a:txBody>
                    <a:bodyPr>
                      <a:noAutofit/>
                    </a:bodyPr>
                    <a:lstStyle/>
                    <a:p>
                      <a:pPr indent="0" lvl="0" marL="0" marR="0" rtl="0" algn="l">
                        <a:spcBef>
                          <a:spcPts val="0"/>
                        </a:spcBef>
                        <a:spcAft>
                          <a:spcPts val="0"/>
                        </a:spcAft>
                        <a:buNone/>
                      </a:pPr>
                      <a:r>
                        <a:rPr lang="en-US" sz="1800"/>
                        <a:t>12,000</a:t>
                      </a:r>
                      <a:endParaRPr/>
                    </a:p>
                  </a:txBody>
                  <a:tcPr marT="45725" marB="45725" marR="91450" marL="91450"/>
                </a:tc>
                <a:tc>
                  <a:txBody>
                    <a:bodyPr>
                      <a:noAutofit/>
                    </a:bodyPr>
                    <a:lstStyle/>
                    <a:p>
                      <a:pPr indent="0" lvl="0" marL="0" marR="0" rtl="0" algn="l">
                        <a:spcBef>
                          <a:spcPts val="0"/>
                        </a:spcBef>
                        <a:spcAft>
                          <a:spcPts val="0"/>
                        </a:spcAft>
                        <a:buNone/>
                      </a:pPr>
                      <a:r>
                        <a:rPr lang="en-US" sz="1800"/>
                        <a:t>4,800</a:t>
                      </a:r>
                      <a:endParaRPr/>
                    </a:p>
                  </a:txBody>
                  <a:tcPr marT="45725" marB="45725" marR="91450" marL="91450"/>
                </a:tc>
                <a:tc>
                  <a:txBody>
                    <a:bodyPr>
                      <a:noAutofit/>
                    </a:bodyPr>
                    <a:lstStyle/>
                    <a:p>
                      <a:pPr indent="0" lvl="0" marL="0" marR="0" rtl="0" algn="l">
                        <a:spcBef>
                          <a:spcPts val="0"/>
                        </a:spcBef>
                        <a:spcAft>
                          <a:spcPts val="0"/>
                        </a:spcAft>
                        <a:buNone/>
                      </a:pPr>
                      <a:r>
                        <a:rPr lang="en-US" sz="1800"/>
                        <a:t>16,800</a:t>
                      </a:r>
                      <a:endParaRPr/>
                    </a:p>
                  </a:txBody>
                  <a:tcPr marT="45725" marB="45725" marR="91450" marL="91450"/>
                </a:tc>
                <a:tc>
                  <a:txBody>
                    <a:bodyPr>
                      <a:noAutofit/>
                    </a:bodyPr>
                    <a:lstStyle/>
                    <a:p>
                      <a:pPr indent="0" lvl="0" marL="0" marR="0" rtl="0" algn="l">
                        <a:spcBef>
                          <a:spcPts val="0"/>
                        </a:spcBef>
                        <a:spcAft>
                          <a:spcPts val="0"/>
                        </a:spcAft>
                        <a:buNone/>
                      </a:pPr>
                      <a:r>
                        <a:rPr lang="en-US" sz="1800"/>
                        <a:t>+50%</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l">
                        <a:spcBef>
                          <a:spcPts val="0"/>
                        </a:spcBef>
                        <a:spcAft>
                          <a:spcPts val="0"/>
                        </a:spcAft>
                        <a:buNone/>
                      </a:pPr>
                      <a:r>
                        <a:rPr lang="en-US" sz="1800"/>
                        <a:t>8,400</a:t>
                      </a:r>
                      <a:endParaRPr/>
                    </a:p>
                  </a:txBody>
                  <a:tcPr marT="45725" marB="45725" marR="91450" marL="91450"/>
                </a:tc>
                <a:tc>
                  <a:txBody>
                    <a:bodyPr>
                      <a:noAutofit/>
                    </a:bodyPr>
                    <a:lstStyle/>
                    <a:p>
                      <a:pPr indent="0" lvl="0" marL="0" marR="0" rtl="0" algn="l">
                        <a:spcBef>
                          <a:spcPts val="0"/>
                        </a:spcBef>
                        <a:spcAft>
                          <a:spcPts val="0"/>
                        </a:spcAft>
                        <a:buNone/>
                      </a:pPr>
                      <a:r>
                        <a:rPr lang="en-US" sz="1800"/>
                        <a:t>3,900</a:t>
                      </a:r>
                      <a:endParaRPr/>
                    </a:p>
                  </a:txBody>
                  <a:tcPr marT="45725" marB="45725" marR="91450" marL="91450"/>
                </a:tc>
                <a:tc>
                  <a:txBody>
                    <a:bodyPr>
                      <a:noAutofit/>
                    </a:bodyPr>
                    <a:lstStyle/>
                    <a:p>
                      <a:pPr indent="0" lvl="0" marL="0" marR="0" rtl="0" algn="l">
                        <a:spcBef>
                          <a:spcPts val="0"/>
                        </a:spcBef>
                        <a:spcAft>
                          <a:spcPts val="0"/>
                        </a:spcAft>
                        <a:buNone/>
                      </a:pPr>
                      <a:r>
                        <a:rPr lang="en-US" sz="1800"/>
                        <a:t>12,300</a:t>
                      </a:r>
                      <a:endParaRPr/>
                    </a:p>
                  </a:txBody>
                  <a:tcPr marT="45725" marB="45725" marR="91450" marL="91450"/>
                </a:tc>
                <a:tc>
                  <a:txBody>
                    <a:bodyPr>
                      <a:noAutofit/>
                    </a:bodyPr>
                    <a:lstStyle/>
                    <a:p>
                      <a:pPr indent="0" lvl="0" marL="0" marR="0" rtl="0" algn="l">
                        <a:spcBef>
                          <a:spcPts val="0"/>
                        </a:spcBef>
                        <a:spcAft>
                          <a:spcPts val="0"/>
                        </a:spcAft>
                        <a:buNone/>
                      </a:pPr>
                      <a:r>
                        <a:rPr lang="en-US" sz="1800"/>
                        <a:t>4,900</a:t>
                      </a:r>
                      <a:endParaRPr/>
                    </a:p>
                  </a:txBody>
                  <a:tcPr marT="45725" marB="45725" marR="91450" marL="91450"/>
                </a:tc>
                <a:tc>
                  <a:txBody>
                    <a:bodyPr>
                      <a:noAutofit/>
                    </a:bodyPr>
                    <a:lstStyle/>
                    <a:p>
                      <a:pPr indent="0" lvl="0" marL="0" marR="0" rtl="0" algn="l">
                        <a:spcBef>
                          <a:spcPts val="0"/>
                        </a:spcBef>
                        <a:spcAft>
                          <a:spcPts val="0"/>
                        </a:spcAft>
                        <a:buNone/>
                      </a:pPr>
                      <a:r>
                        <a:rPr lang="en-US" sz="1800"/>
                        <a:t>17,200</a:t>
                      </a:r>
                      <a:endParaRPr/>
                    </a:p>
                  </a:txBody>
                  <a:tcPr marT="45725" marB="45725" marR="91450" marL="91450"/>
                </a:tc>
                <a:tc>
                  <a:txBody>
                    <a:bodyPr>
                      <a:noAutofit/>
                    </a:bodyPr>
                    <a:lstStyle/>
                    <a:p>
                      <a:pPr indent="0" lvl="0" marL="0" marR="0" rtl="0" algn="l">
                        <a:spcBef>
                          <a:spcPts val="0"/>
                        </a:spcBef>
                        <a:spcAft>
                          <a:spcPts val="0"/>
                        </a:spcAft>
                        <a:buNone/>
                      </a:pPr>
                      <a:r>
                        <a:rPr lang="en-US" sz="1800"/>
                        <a:t>+54%</a:t>
                      </a:r>
                      <a:endParaRPr/>
                    </a:p>
                  </a:txBody>
                  <a:tcPr marT="45725" marB="45725" marR="91450" marL="91450"/>
                </a:tc>
              </a:tr>
              <a:tr h="7654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l">
                        <a:spcBef>
                          <a:spcPts val="0"/>
                        </a:spcBef>
                        <a:spcAft>
                          <a:spcPts val="0"/>
                        </a:spcAft>
                        <a:buNone/>
                      </a:pPr>
                      <a:r>
                        <a:rPr lang="en-US" sz="1800"/>
                        <a:t>15,300</a:t>
                      </a:r>
                      <a:endParaRPr/>
                    </a:p>
                  </a:txBody>
                  <a:tcPr marT="45725" marB="45725" marR="91450" marL="91450"/>
                </a:tc>
                <a:tc>
                  <a:txBody>
                    <a:bodyPr>
                      <a:noAutofit/>
                    </a:bodyPr>
                    <a:lstStyle/>
                    <a:p>
                      <a:pPr indent="0" lvl="0" marL="0" marR="0" rtl="0" algn="l">
                        <a:spcBef>
                          <a:spcPts val="0"/>
                        </a:spcBef>
                        <a:spcAft>
                          <a:spcPts val="0"/>
                        </a:spcAft>
                        <a:buNone/>
                      </a:pPr>
                      <a:r>
                        <a:rPr lang="en-US" sz="1800"/>
                        <a:t>3,800</a:t>
                      </a:r>
                      <a:endParaRPr/>
                    </a:p>
                  </a:txBody>
                  <a:tcPr marT="45725" marB="45725" marR="91450" marL="91450"/>
                </a:tc>
                <a:tc>
                  <a:txBody>
                    <a:bodyPr>
                      <a:noAutofit/>
                    </a:bodyPr>
                    <a:lstStyle/>
                    <a:p>
                      <a:pPr indent="0" lvl="0" marL="0" marR="0" rtl="0" algn="l">
                        <a:spcBef>
                          <a:spcPts val="0"/>
                        </a:spcBef>
                        <a:spcAft>
                          <a:spcPts val="0"/>
                        </a:spcAft>
                        <a:buNone/>
                      </a:pPr>
                      <a:r>
                        <a:rPr lang="en-US" sz="1800"/>
                        <a:t>19,100</a:t>
                      </a:r>
                      <a:endParaRPr/>
                    </a:p>
                  </a:txBody>
                  <a:tcPr marT="45725" marB="45725" marR="91450" marL="91450"/>
                </a:tc>
                <a:tc>
                  <a:txBody>
                    <a:bodyPr>
                      <a:noAutofit/>
                    </a:bodyPr>
                    <a:lstStyle/>
                    <a:p>
                      <a:pPr indent="0" lvl="0" marL="0" marR="0" rtl="0" algn="l">
                        <a:spcBef>
                          <a:spcPts val="0"/>
                        </a:spcBef>
                        <a:spcAft>
                          <a:spcPts val="0"/>
                        </a:spcAft>
                        <a:buNone/>
                      </a:pPr>
                      <a:r>
                        <a:rPr lang="en-US" sz="1800"/>
                        <a:t>7,600</a:t>
                      </a:r>
                      <a:endParaRPr/>
                    </a:p>
                  </a:txBody>
                  <a:tcPr marT="45725" marB="45725" marR="91450" marL="91450"/>
                </a:tc>
                <a:tc>
                  <a:txBody>
                    <a:bodyPr>
                      <a:noAutofit/>
                    </a:bodyPr>
                    <a:lstStyle/>
                    <a:p>
                      <a:pPr indent="0" lvl="0" marL="0" marR="0" rtl="0" algn="l">
                        <a:spcBef>
                          <a:spcPts val="0"/>
                        </a:spcBef>
                        <a:spcAft>
                          <a:spcPts val="0"/>
                        </a:spcAft>
                        <a:buNone/>
                      </a:pPr>
                      <a:r>
                        <a:rPr lang="en-US" sz="1800"/>
                        <a:t>26,700</a:t>
                      </a:r>
                      <a:endParaRPr/>
                    </a:p>
                  </a:txBody>
                  <a:tcPr marT="45725" marB="45725" marR="91450" marL="91450"/>
                </a:tc>
                <a:tc>
                  <a:txBody>
                    <a:bodyPr>
                      <a:noAutofit/>
                    </a:bodyPr>
                    <a:lstStyle/>
                    <a:p>
                      <a:pPr indent="0" lvl="0" marL="0" marR="0" rtl="0" algn="l">
                        <a:spcBef>
                          <a:spcPts val="0"/>
                        </a:spcBef>
                        <a:spcAft>
                          <a:spcPts val="0"/>
                        </a:spcAft>
                        <a:buNone/>
                      </a:pPr>
                      <a:r>
                        <a:rPr lang="en-US" sz="1800"/>
                        <a:t>+138%</a:t>
                      </a:r>
                      <a:endParaRPr/>
                    </a:p>
                  </a:txBody>
                  <a:tcPr marT="45725" marB="45725" marR="91450" marL="91450"/>
                </a:tc>
              </a:tr>
            </a:tbl>
          </a:graphicData>
        </a:graphic>
      </p:graphicFrame>
      <p:sp>
        <p:nvSpPr>
          <p:cNvPr id="224" name="Google Shape;224;p31"/>
          <p:cNvSpPr txBox="1"/>
          <p:nvPr/>
        </p:nvSpPr>
        <p:spPr>
          <a:xfrm>
            <a:off x="1168322" y="220961"/>
            <a:ext cx="9680910" cy="83099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EMPLOYMENT CREATION THROUGH SPENDING $1 BILLION FOR ALTERNATIVE SECTORS OF THE U.S. ECONOMY, 2009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Total Deficits or Surpluses" id="99" name="Google Shape;99;p14"/>
          <p:cNvPicPr preferRelativeResize="0"/>
          <p:nvPr/>
        </p:nvPicPr>
        <p:blipFill rotWithShape="1">
          <a:blip r:embed="rId3">
            <a:alphaModFix/>
          </a:blip>
          <a:srcRect b="0" l="0" r="0" t="0"/>
          <a:stretch/>
        </p:blipFill>
        <p:spPr>
          <a:xfrm>
            <a:off x="1545465" y="921883"/>
            <a:ext cx="7536751" cy="5239917"/>
          </a:xfrm>
          <a:prstGeom prst="rect">
            <a:avLst/>
          </a:prstGeom>
          <a:noFill/>
          <a:ln>
            <a:noFill/>
          </a:ln>
        </p:spPr>
      </p:pic>
      <p:sp>
        <p:nvSpPr>
          <p:cNvPr id="100" name="Google Shape;100;p14"/>
          <p:cNvSpPr txBox="1"/>
          <p:nvPr/>
        </p:nvSpPr>
        <p:spPr>
          <a:xfrm>
            <a:off x="332176" y="124968"/>
            <a:ext cx="10743655" cy="646331"/>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omic Sans MS"/>
                <a:ea typeface="Comic Sans MS"/>
                <a:cs typeface="Comic Sans MS"/>
                <a:sym typeface="Comic Sans MS"/>
              </a:rPr>
              <a:t>BUDGET DEFICIT AS A PERCENTAGE OF GDP</a:t>
            </a:r>
            <a:endParaRPr/>
          </a:p>
        </p:txBody>
      </p:sp>
      <p:sp>
        <p:nvSpPr>
          <p:cNvPr id="101" name="Google Shape;101;p14"/>
          <p:cNvSpPr txBox="1"/>
          <p:nvPr/>
        </p:nvSpPr>
        <p:spPr>
          <a:xfrm>
            <a:off x="2236573" y="6312384"/>
            <a:ext cx="6391275"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Congressional Budget Office, April 2018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graphicFrame>
        <p:nvGraphicFramePr>
          <p:cNvPr id="230" name="Google Shape;230;p32"/>
          <p:cNvGraphicFramePr/>
          <p:nvPr/>
        </p:nvGraphicFramePr>
        <p:xfrm>
          <a:off x="528554" y="1532238"/>
          <a:ext cx="3000000" cy="3000000"/>
        </p:xfrm>
        <a:graphic>
          <a:graphicData uri="http://schemas.openxmlformats.org/drawingml/2006/table">
            <a:tbl>
              <a:tblPr bandRow="1" firstRow="1">
                <a:noFill/>
                <a:tableStyleId>{AFC5FD08-FDCB-43F9-8B5B-494EE1C83556}</a:tableStyleId>
              </a:tblPr>
              <a:tblGrid>
                <a:gridCol w="1953800"/>
                <a:gridCol w="1360575"/>
                <a:gridCol w="1850850"/>
                <a:gridCol w="1806750"/>
                <a:gridCol w="1445750"/>
                <a:gridCol w="2130200"/>
              </a:tblGrid>
              <a:tr h="124310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Total Jobs Created</a:t>
                      </a:r>
                      <a:endParaRPr/>
                    </a:p>
                  </a:txBody>
                  <a:tcPr marT="45725" marB="45725" marR="91450" marL="91450"/>
                </a:tc>
                <a:tc>
                  <a:txBody>
                    <a:bodyPr>
                      <a:noAutofit/>
                    </a:bodyPr>
                    <a:lstStyle/>
                    <a:p>
                      <a:pPr indent="0" lvl="0" marL="0" marR="0" rtl="0" algn="l">
                        <a:spcBef>
                          <a:spcPts val="0"/>
                        </a:spcBef>
                        <a:spcAft>
                          <a:spcPts val="0"/>
                        </a:spcAft>
                        <a:buNone/>
                      </a:pPr>
                      <a:r>
                        <a:rPr lang="en-US" sz="1800"/>
                        <a:t>Jobs with Wages Below $32,000</a:t>
                      </a:r>
                      <a:endParaRPr/>
                    </a:p>
                  </a:txBody>
                  <a:tcPr marT="45725" marB="45725" marR="91450" marL="91450"/>
                </a:tc>
                <a:tc>
                  <a:txBody>
                    <a:bodyPr>
                      <a:noAutofit/>
                    </a:bodyPr>
                    <a:lstStyle/>
                    <a:p>
                      <a:pPr indent="0" lvl="0" marL="0" marR="0" rtl="0" algn="l">
                        <a:spcBef>
                          <a:spcPts val="0"/>
                        </a:spcBef>
                        <a:spcAft>
                          <a:spcPts val="0"/>
                        </a:spcAft>
                        <a:buNone/>
                      </a:pPr>
                      <a:r>
                        <a:rPr lang="en-US" sz="1800"/>
                        <a:t>Jobs with Wages between $32k-$64K</a:t>
                      </a:r>
                      <a:endParaRPr/>
                    </a:p>
                  </a:txBody>
                  <a:tcPr marT="45725" marB="45725" marR="91450" marL="91450"/>
                </a:tc>
                <a:tc>
                  <a:txBody>
                    <a:bodyPr>
                      <a:noAutofit/>
                    </a:bodyPr>
                    <a:lstStyle/>
                    <a:p>
                      <a:pPr indent="0" lvl="0" marL="0" marR="0" rtl="0" algn="l">
                        <a:spcBef>
                          <a:spcPts val="0"/>
                        </a:spcBef>
                        <a:spcAft>
                          <a:spcPts val="0"/>
                        </a:spcAft>
                        <a:buNone/>
                      </a:pPr>
                      <a:r>
                        <a:rPr lang="en-US" sz="1800"/>
                        <a:t>Jobs with Wages above $64,000</a:t>
                      </a:r>
                      <a:endParaRPr/>
                    </a:p>
                  </a:txBody>
                  <a:tcPr marT="45725" marB="45725" marR="91450" marL="91450"/>
                </a:tc>
                <a:tc>
                  <a:txBody>
                    <a:bodyPr>
                      <a:noAutofit/>
                    </a:bodyPr>
                    <a:lstStyle/>
                    <a:p>
                      <a:pPr indent="0" lvl="0" marL="0" marR="0" rtl="0" algn="l">
                        <a:spcBef>
                          <a:spcPts val="0"/>
                        </a:spcBef>
                        <a:spcAft>
                          <a:spcPts val="0"/>
                        </a:spcAft>
                        <a:buNone/>
                      </a:pPr>
                      <a:r>
                        <a:rPr lang="en-US" sz="1800"/>
                        <a:t>Jobs with Wages $32k and above</a:t>
                      </a:r>
                      <a:endParaRPr/>
                    </a:p>
                  </a:txBody>
                  <a:tcPr marT="45725" marB="45725" marR="91450" marL="91450"/>
                </a:tc>
              </a:tr>
              <a:tr h="575825">
                <a:tc>
                  <a:txBody>
                    <a:bodyPr>
                      <a:noAutofit/>
                    </a:bodyPr>
                    <a:lstStyle/>
                    <a:p>
                      <a:pPr indent="0" lvl="0" marL="0" marR="0" rtl="0" algn="l">
                        <a:spcBef>
                          <a:spcPts val="0"/>
                        </a:spcBef>
                        <a:spcAft>
                          <a:spcPts val="0"/>
                        </a:spcAft>
                        <a:buNone/>
                      </a:pPr>
                      <a:r>
                        <a:rPr lang="en-US" sz="1800"/>
                        <a:t>Military</a:t>
                      </a:r>
                      <a:endParaRPr/>
                    </a:p>
                  </a:txBody>
                  <a:tcPr marT="45725" marB="45725" marR="91450" marL="91450"/>
                </a:tc>
                <a:tc>
                  <a:txBody>
                    <a:bodyPr>
                      <a:noAutofit/>
                    </a:bodyPr>
                    <a:lstStyle/>
                    <a:p>
                      <a:pPr indent="0" lvl="0" marL="0" marR="0" rtl="0" algn="r">
                        <a:spcBef>
                          <a:spcPts val="0"/>
                        </a:spcBef>
                        <a:spcAft>
                          <a:spcPts val="0"/>
                        </a:spcAft>
                        <a:buNone/>
                      </a:pPr>
                      <a:r>
                        <a:rPr lang="en-US" sz="1800"/>
                        <a:t>11,200</a:t>
                      </a:r>
                      <a:endParaRPr/>
                    </a:p>
                  </a:txBody>
                  <a:tcPr marT="45725" marB="45725" marR="91450" marL="91450"/>
                </a:tc>
                <a:tc>
                  <a:txBody>
                    <a:bodyPr>
                      <a:noAutofit/>
                    </a:bodyPr>
                    <a:lstStyle/>
                    <a:p>
                      <a:pPr indent="0" lvl="0" marL="0" marR="0" rtl="0" algn="r">
                        <a:spcBef>
                          <a:spcPts val="0"/>
                        </a:spcBef>
                        <a:spcAft>
                          <a:spcPts val="0"/>
                        </a:spcAft>
                        <a:buNone/>
                      </a:pPr>
                      <a:r>
                        <a:rPr lang="en-US" sz="1800"/>
                        <a:t>4,133</a:t>
                      </a:r>
                      <a:endParaRPr sz="1400"/>
                    </a:p>
                  </a:txBody>
                  <a:tcPr marT="45725" marB="45725" marR="91450" marL="91450"/>
                </a:tc>
                <a:tc>
                  <a:txBody>
                    <a:bodyPr>
                      <a:noAutofit/>
                    </a:bodyPr>
                    <a:lstStyle/>
                    <a:p>
                      <a:pPr indent="0" lvl="0" marL="0" marR="0" rtl="0" algn="r">
                        <a:spcBef>
                          <a:spcPts val="0"/>
                        </a:spcBef>
                        <a:spcAft>
                          <a:spcPts val="0"/>
                        </a:spcAft>
                        <a:buNone/>
                      </a:pPr>
                      <a:r>
                        <a:rPr lang="en-US" sz="1800"/>
                        <a:t>4,715</a:t>
                      </a:r>
                      <a:endParaRPr sz="1400"/>
                    </a:p>
                  </a:txBody>
                  <a:tcPr marT="45725" marB="45725" marR="91450" marL="91450"/>
                </a:tc>
                <a:tc>
                  <a:txBody>
                    <a:bodyPr>
                      <a:noAutofit/>
                    </a:bodyPr>
                    <a:lstStyle/>
                    <a:p>
                      <a:pPr indent="0" lvl="0" marL="0" marR="0" rtl="0" algn="r">
                        <a:spcBef>
                          <a:spcPts val="0"/>
                        </a:spcBef>
                        <a:spcAft>
                          <a:spcPts val="0"/>
                        </a:spcAft>
                        <a:buNone/>
                      </a:pPr>
                      <a:r>
                        <a:rPr lang="en-US" sz="1800"/>
                        <a:t>2,352</a:t>
                      </a:r>
                      <a:endParaRPr sz="1400"/>
                    </a:p>
                  </a:txBody>
                  <a:tcPr marT="45725" marB="45725" marR="91450" marL="91450"/>
                </a:tc>
                <a:tc>
                  <a:txBody>
                    <a:bodyPr>
                      <a:noAutofit/>
                    </a:bodyPr>
                    <a:lstStyle/>
                    <a:p>
                      <a:pPr indent="0" lvl="0" marL="0" marR="0" rtl="0" algn="r">
                        <a:spcBef>
                          <a:spcPts val="0"/>
                        </a:spcBef>
                        <a:spcAft>
                          <a:spcPts val="0"/>
                        </a:spcAft>
                        <a:buNone/>
                      </a:pPr>
                      <a:r>
                        <a:rPr lang="en-US" sz="1800"/>
                        <a:t>7,067</a:t>
                      </a:r>
                      <a:endParaRPr sz="1400"/>
                    </a:p>
                  </a:txBody>
                  <a:tcPr marT="45725" marB="45725" marR="91450" marL="91450"/>
                </a:tc>
              </a:tr>
              <a:tr h="776575">
                <a:tc>
                  <a:txBody>
                    <a:bodyPr>
                      <a:noAutofit/>
                    </a:bodyPr>
                    <a:lstStyle/>
                    <a:p>
                      <a:pPr indent="0" lvl="0" marL="0" marR="0" rtl="0" algn="l">
                        <a:spcBef>
                          <a:spcPts val="0"/>
                        </a:spcBef>
                        <a:spcAft>
                          <a:spcPts val="0"/>
                        </a:spcAft>
                        <a:buNone/>
                      </a:pPr>
                      <a:r>
                        <a:rPr lang="en-US" sz="1800"/>
                        <a:t>Tax cuts for personal consumption</a:t>
                      </a:r>
                      <a:endParaRPr/>
                    </a:p>
                  </a:txBody>
                  <a:tcPr marT="45725" marB="45725" marR="91450" marL="91450"/>
                </a:tc>
                <a:tc>
                  <a:txBody>
                    <a:bodyPr>
                      <a:noAutofit/>
                    </a:bodyPr>
                    <a:lstStyle/>
                    <a:p>
                      <a:pPr indent="0" lvl="0" marL="0" marR="0" rtl="0" algn="r">
                        <a:spcBef>
                          <a:spcPts val="0"/>
                        </a:spcBef>
                        <a:spcAft>
                          <a:spcPts val="0"/>
                        </a:spcAft>
                        <a:buNone/>
                      </a:pPr>
                      <a:r>
                        <a:rPr lang="en-US" sz="1800"/>
                        <a:t>15,100</a:t>
                      </a:r>
                      <a:endParaRPr/>
                    </a:p>
                  </a:txBody>
                  <a:tcPr marT="45725" marB="45725" marR="91450" marL="91450"/>
                </a:tc>
                <a:tc>
                  <a:txBody>
                    <a:bodyPr>
                      <a:noAutofit/>
                    </a:bodyPr>
                    <a:lstStyle/>
                    <a:p>
                      <a:pPr indent="0" lvl="0" marL="0" marR="0" rtl="0" algn="r">
                        <a:spcBef>
                          <a:spcPts val="0"/>
                        </a:spcBef>
                        <a:spcAft>
                          <a:spcPts val="0"/>
                        </a:spcAft>
                        <a:buNone/>
                      </a:pPr>
                      <a:r>
                        <a:rPr lang="en-US" sz="1800"/>
                        <a:t>8,592 </a:t>
                      </a:r>
                      <a:endParaRPr sz="1400"/>
                    </a:p>
                  </a:txBody>
                  <a:tcPr marT="45725" marB="45725" marR="91450" marL="91450"/>
                </a:tc>
                <a:tc>
                  <a:txBody>
                    <a:bodyPr>
                      <a:noAutofit/>
                    </a:bodyPr>
                    <a:lstStyle/>
                    <a:p>
                      <a:pPr indent="0" lvl="0" marL="0" marR="0" rtl="0" algn="r">
                        <a:spcBef>
                          <a:spcPts val="0"/>
                        </a:spcBef>
                        <a:spcAft>
                          <a:spcPts val="0"/>
                        </a:spcAft>
                        <a:buNone/>
                      </a:pPr>
                      <a:r>
                        <a:rPr lang="en-US" sz="1800"/>
                        <a:t>4,590</a:t>
                      </a:r>
                      <a:endParaRPr sz="1400"/>
                    </a:p>
                  </a:txBody>
                  <a:tcPr marT="45725" marB="45725" marR="91450" marL="91450"/>
                </a:tc>
                <a:tc>
                  <a:txBody>
                    <a:bodyPr>
                      <a:noAutofit/>
                    </a:bodyPr>
                    <a:lstStyle/>
                    <a:p>
                      <a:pPr indent="0" lvl="0" marL="0" marR="0" rtl="0" algn="r">
                        <a:spcBef>
                          <a:spcPts val="0"/>
                        </a:spcBef>
                        <a:spcAft>
                          <a:spcPts val="0"/>
                        </a:spcAft>
                        <a:buNone/>
                      </a:pPr>
                      <a:r>
                        <a:rPr lang="en-US" sz="1800"/>
                        <a:t>1,918</a:t>
                      </a:r>
                      <a:endParaRPr sz="1400"/>
                    </a:p>
                  </a:txBody>
                  <a:tcPr marT="45725" marB="45725" marR="91450" marL="91450"/>
                </a:tc>
                <a:tc>
                  <a:txBody>
                    <a:bodyPr>
                      <a:noAutofit/>
                    </a:bodyPr>
                    <a:lstStyle/>
                    <a:p>
                      <a:pPr indent="0" lvl="0" marL="0" marR="0" rtl="0" algn="r">
                        <a:spcBef>
                          <a:spcPts val="0"/>
                        </a:spcBef>
                        <a:spcAft>
                          <a:spcPts val="0"/>
                        </a:spcAft>
                        <a:buNone/>
                      </a:pPr>
                      <a:r>
                        <a:rPr lang="en-US" sz="1800"/>
                        <a:t>6,508</a:t>
                      </a:r>
                      <a:endParaRPr sz="1400"/>
                    </a:p>
                  </a:txBody>
                  <a:tcPr marT="45725" marB="45725" marR="91450" marL="91450"/>
                </a:tc>
              </a:tr>
              <a:tr h="694025">
                <a:tc>
                  <a:txBody>
                    <a:bodyPr>
                      <a:noAutofit/>
                    </a:bodyPr>
                    <a:lstStyle/>
                    <a:p>
                      <a:pPr indent="0" lvl="0" marL="0" marR="0" rtl="0" algn="l">
                        <a:spcBef>
                          <a:spcPts val="0"/>
                        </a:spcBef>
                        <a:spcAft>
                          <a:spcPts val="0"/>
                        </a:spcAft>
                        <a:buNone/>
                      </a:pPr>
                      <a:r>
                        <a:rPr lang="en-US" sz="1800"/>
                        <a:t>Clean energy</a:t>
                      </a:r>
                      <a:endParaRPr/>
                    </a:p>
                  </a:txBody>
                  <a:tcPr marT="45725" marB="45725" marR="91450" marL="91450"/>
                </a:tc>
                <a:tc>
                  <a:txBody>
                    <a:bodyPr>
                      <a:noAutofit/>
                    </a:bodyPr>
                    <a:lstStyle/>
                    <a:p>
                      <a:pPr indent="0" lvl="0" marL="0" marR="0" rtl="0" algn="r">
                        <a:spcBef>
                          <a:spcPts val="0"/>
                        </a:spcBef>
                        <a:spcAft>
                          <a:spcPts val="0"/>
                        </a:spcAft>
                        <a:buNone/>
                      </a:pPr>
                      <a:r>
                        <a:rPr lang="en-US" sz="1800"/>
                        <a:t>16,800</a:t>
                      </a:r>
                      <a:endParaRPr/>
                    </a:p>
                  </a:txBody>
                  <a:tcPr marT="45725" marB="45725" marR="91450" marL="91450"/>
                </a:tc>
                <a:tc>
                  <a:txBody>
                    <a:bodyPr>
                      <a:noAutofit/>
                    </a:bodyPr>
                    <a:lstStyle/>
                    <a:p>
                      <a:pPr indent="0" lvl="0" marL="0" marR="0" rtl="0" algn="r">
                        <a:spcBef>
                          <a:spcPts val="0"/>
                        </a:spcBef>
                        <a:spcAft>
                          <a:spcPts val="0"/>
                        </a:spcAft>
                        <a:buNone/>
                      </a:pPr>
                      <a:r>
                        <a:rPr lang="en-US" sz="1800"/>
                        <a:t>8,467</a:t>
                      </a:r>
                      <a:endParaRPr sz="1400"/>
                    </a:p>
                  </a:txBody>
                  <a:tcPr marT="45725" marB="45725" marR="91450" marL="91450"/>
                </a:tc>
                <a:tc>
                  <a:txBody>
                    <a:bodyPr>
                      <a:noAutofit/>
                    </a:bodyPr>
                    <a:lstStyle/>
                    <a:p>
                      <a:pPr indent="0" lvl="0" marL="0" marR="0" rtl="0" algn="r">
                        <a:spcBef>
                          <a:spcPts val="0"/>
                        </a:spcBef>
                        <a:spcAft>
                          <a:spcPts val="0"/>
                        </a:spcAft>
                        <a:buNone/>
                      </a:pPr>
                      <a:r>
                        <a:rPr lang="en-US" sz="1800"/>
                        <a:t>5,998</a:t>
                      </a:r>
                      <a:endParaRPr sz="1400"/>
                    </a:p>
                  </a:txBody>
                  <a:tcPr marT="45725" marB="45725" marR="91450" marL="91450"/>
                </a:tc>
                <a:tc>
                  <a:txBody>
                    <a:bodyPr>
                      <a:noAutofit/>
                    </a:bodyPr>
                    <a:lstStyle/>
                    <a:p>
                      <a:pPr indent="0" lvl="0" marL="0" marR="0" rtl="0" algn="r">
                        <a:spcBef>
                          <a:spcPts val="0"/>
                        </a:spcBef>
                        <a:spcAft>
                          <a:spcPts val="0"/>
                        </a:spcAft>
                        <a:buNone/>
                      </a:pPr>
                      <a:r>
                        <a:rPr lang="en-US" sz="1800"/>
                        <a:t>2,335</a:t>
                      </a:r>
                      <a:endParaRPr sz="1400"/>
                    </a:p>
                  </a:txBody>
                  <a:tcPr marT="45725" marB="45725" marR="91450" marL="91450"/>
                </a:tc>
                <a:tc>
                  <a:txBody>
                    <a:bodyPr>
                      <a:noAutofit/>
                    </a:bodyPr>
                    <a:lstStyle/>
                    <a:p>
                      <a:pPr indent="0" lvl="0" marL="0" marR="0" rtl="0" algn="r">
                        <a:spcBef>
                          <a:spcPts val="0"/>
                        </a:spcBef>
                        <a:spcAft>
                          <a:spcPts val="0"/>
                        </a:spcAft>
                        <a:buNone/>
                      </a:pPr>
                      <a:r>
                        <a:rPr lang="en-US" sz="1800"/>
                        <a:t>8,333</a:t>
                      </a:r>
                      <a:endParaRPr sz="1400"/>
                    </a:p>
                  </a:txBody>
                  <a:tcPr marT="45725" marB="45725" marR="91450" marL="91450"/>
                </a:tc>
              </a:tr>
              <a:tr h="694025">
                <a:tc>
                  <a:txBody>
                    <a:bodyPr>
                      <a:noAutofit/>
                    </a:bodyPr>
                    <a:lstStyle/>
                    <a:p>
                      <a:pPr indent="0" lvl="0" marL="0" marR="0" rtl="0" algn="l">
                        <a:spcBef>
                          <a:spcPts val="0"/>
                        </a:spcBef>
                        <a:spcAft>
                          <a:spcPts val="0"/>
                        </a:spcAft>
                        <a:buNone/>
                      </a:pPr>
                      <a:r>
                        <a:rPr lang="en-US" sz="1800"/>
                        <a:t>Health care</a:t>
                      </a:r>
                      <a:endParaRPr/>
                    </a:p>
                  </a:txBody>
                  <a:tcPr marT="45725" marB="45725" marR="91450" marL="91450"/>
                </a:tc>
                <a:tc>
                  <a:txBody>
                    <a:bodyPr>
                      <a:noAutofit/>
                    </a:bodyPr>
                    <a:lstStyle/>
                    <a:p>
                      <a:pPr indent="0" lvl="0" marL="0" marR="0" rtl="0" algn="r">
                        <a:spcBef>
                          <a:spcPts val="0"/>
                        </a:spcBef>
                        <a:spcAft>
                          <a:spcPts val="0"/>
                        </a:spcAft>
                        <a:buNone/>
                      </a:pPr>
                      <a:r>
                        <a:rPr lang="en-US" sz="1800"/>
                        <a:t>17,200</a:t>
                      </a:r>
                      <a:endParaRPr/>
                    </a:p>
                  </a:txBody>
                  <a:tcPr marT="45725" marB="45725" marR="91450" marL="91450"/>
                </a:tc>
                <a:tc>
                  <a:txBody>
                    <a:bodyPr>
                      <a:noAutofit/>
                    </a:bodyPr>
                    <a:lstStyle/>
                    <a:p>
                      <a:pPr indent="0" lvl="0" marL="0" marR="0" rtl="0" algn="r">
                        <a:spcBef>
                          <a:spcPts val="0"/>
                        </a:spcBef>
                        <a:spcAft>
                          <a:spcPts val="0"/>
                        </a:spcAft>
                        <a:buNone/>
                      </a:pPr>
                      <a:r>
                        <a:rPr lang="en-US" sz="1800"/>
                        <a:t>9,649</a:t>
                      </a:r>
                      <a:endParaRPr sz="1400"/>
                    </a:p>
                  </a:txBody>
                  <a:tcPr marT="45725" marB="45725" marR="91450" marL="91450"/>
                </a:tc>
                <a:tc>
                  <a:txBody>
                    <a:bodyPr>
                      <a:noAutofit/>
                    </a:bodyPr>
                    <a:lstStyle/>
                    <a:p>
                      <a:pPr indent="0" lvl="0" marL="0" marR="0" rtl="0" algn="r">
                        <a:spcBef>
                          <a:spcPts val="0"/>
                        </a:spcBef>
                        <a:spcAft>
                          <a:spcPts val="0"/>
                        </a:spcAft>
                        <a:buNone/>
                      </a:pPr>
                      <a:r>
                        <a:rPr lang="en-US" sz="1800"/>
                        <a:t>5,315</a:t>
                      </a:r>
                      <a:endParaRPr sz="1400"/>
                    </a:p>
                  </a:txBody>
                  <a:tcPr marT="45725" marB="45725" marR="91450" marL="91450"/>
                </a:tc>
                <a:tc>
                  <a:txBody>
                    <a:bodyPr>
                      <a:noAutofit/>
                    </a:bodyPr>
                    <a:lstStyle/>
                    <a:p>
                      <a:pPr indent="0" lvl="0" marL="0" marR="0" rtl="0" algn="r">
                        <a:spcBef>
                          <a:spcPts val="0"/>
                        </a:spcBef>
                        <a:spcAft>
                          <a:spcPts val="0"/>
                        </a:spcAft>
                        <a:buNone/>
                      </a:pPr>
                      <a:r>
                        <a:rPr lang="en-US" sz="1800"/>
                        <a:t>2,236</a:t>
                      </a:r>
                      <a:endParaRPr sz="1400"/>
                    </a:p>
                  </a:txBody>
                  <a:tcPr marT="45725" marB="45725" marR="91450" marL="91450"/>
                </a:tc>
                <a:tc>
                  <a:txBody>
                    <a:bodyPr>
                      <a:noAutofit/>
                    </a:bodyPr>
                    <a:lstStyle/>
                    <a:p>
                      <a:pPr indent="0" lvl="0" marL="0" marR="0" rtl="0" algn="r">
                        <a:spcBef>
                          <a:spcPts val="0"/>
                        </a:spcBef>
                        <a:spcAft>
                          <a:spcPts val="0"/>
                        </a:spcAft>
                        <a:buNone/>
                      </a:pPr>
                      <a:r>
                        <a:rPr lang="en-US" sz="1800"/>
                        <a:t>7,551</a:t>
                      </a:r>
                      <a:endParaRPr sz="1400"/>
                    </a:p>
                  </a:txBody>
                  <a:tcPr marT="45725" marB="45725" marR="91450" marL="91450"/>
                </a:tc>
              </a:tr>
              <a:tr h="694025">
                <a:tc>
                  <a:txBody>
                    <a:bodyPr>
                      <a:noAutofit/>
                    </a:bodyPr>
                    <a:lstStyle/>
                    <a:p>
                      <a:pPr indent="0" lvl="0" marL="0" marR="0" rtl="0" algn="l">
                        <a:spcBef>
                          <a:spcPts val="0"/>
                        </a:spcBef>
                        <a:spcAft>
                          <a:spcPts val="0"/>
                        </a:spcAft>
                        <a:buNone/>
                      </a:pPr>
                      <a:r>
                        <a:rPr lang="en-US" sz="1800"/>
                        <a:t>Education</a:t>
                      </a:r>
                      <a:endParaRPr/>
                    </a:p>
                  </a:txBody>
                  <a:tcPr marT="45725" marB="45725" marR="91450" marL="91450"/>
                </a:tc>
                <a:tc>
                  <a:txBody>
                    <a:bodyPr>
                      <a:noAutofit/>
                    </a:bodyPr>
                    <a:lstStyle/>
                    <a:p>
                      <a:pPr indent="0" lvl="0" marL="0" marR="0" rtl="0" algn="r">
                        <a:spcBef>
                          <a:spcPts val="0"/>
                        </a:spcBef>
                        <a:spcAft>
                          <a:spcPts val="0"/>
                        </a:spcAft>
                        <a:buNone/>
                      </a:pPr>
                      <a:r>
                        <a:rPr lang="en-US" sz="1800"/>
                        <a:t>26,700</a:t>
                      </a:r>
                      <a:endParaRPr/>
                    </a:p>
                  </a:txBody>
                  <a:tcPr marT="45725" marB="45725" marR="91450" marL="91450"/>
                </a:tc>
                <a:tc>
                  <a:txBody>
                    <a:bodyPr>
                      <a:noAutofit/>
                    </a:bodyPr>
                    <a:lstStyle/>
                    <a:p>
                      <a:pPr indent="0" lvl="0" marL="0" marR="0" rtl="0" algn="r">
                        <a:spcBef>
                          <a:spcPts val="0"/>
                        </a:spcBef>
                        <a:spcAft>
                          <a:spcPts val="0"/>
                        </a:spcAft>
                        <a:buNone/>
                      </a:pPr>
                      <a:r>
                        <a:rPr lang="en-US" sz="1800"/>
                        <a:t>11,214</a:t>
                      </a:r>
                      <a:endParaRPr sz="1400"/>
                    </a:p>
                  </a:txBody>
                  <a:tcPr marT="45725" marB="45725" marR="91450" marL="91450"/>
                </a:tc>
                <a:tc>
                  <a:txBody>
                    <a:bodyPr>
                      <a:noAutofit/>
                    </a:bodyPr>
                    <a:lstStyle/>
                    <a:p>
                      <a:pPr indent="0" lvl="0" marL="0" marR="0" rtl="0" algn="r">
                        <a:spcBef>
                          <a:spcPts val="0"/>
                        </a:spcBef>
                        <a:spcAft>
                          <a:spcPts val="0"/>
                        </a:spcAft>
                        <a:buNone/>
                      </a:pPr>
                      <a:r>
                        <a:rPr lang="en-US" sz="1800"/>
                        <a:t>10,867</a:t>
                      </a:r>
                      <a:endParaRPr sz="1400"/>
                    </a:p>
                  </a:txBody>
                  <a:tcPr marT="45725" marB="45725" marR="91450" marL="91450"/>
                </a:tc>
                <a:tc>
                  <a:txBody>
                    <a:bodyPr>
                      <a:noAutofit/>
                    </a:bodyPr>
                    <a:lstStyle/>
                    <a:p>
                      <a:pPr indent="0" lvl="0" marL="0" marR="0" rtl="0" algn="r">
                        <a:spcBef>
                          <a:spcPts val="0"/>
                        </a:spcBef>
                        <a:spcAft>
                          <a:spcPts val="0"/>
                        </a:spcAft>
                        <a:buNone/>
                      </a:pPr>
                      <a:r>
                        <a:rPr lang="en-US" sz="1800"/>
                        <a:t>4,619</a:t>
                      </a:r>
                      <a:endParaRPr sz="1400"/>
                    </a:p>
                  </a:txBody>
                  <a:tcPr marT="45725" marB="45725" marR="91450" marL="91450"/>
                </a:tc>
                <a:tc>
                  <a:txBody>
                    <a:bodyPr>
                      <a:noAutofit/>
                    </a:bodyPr>
                    <a:lstStyle/>
                    <a:p>
                      <a:pPr indent="0" lvl="0" marL="0" marR="0" rtl="0" algn="r">
                        <a:spcBef>
                          <a:spcPts val="0"/>
                        </a:spcBef>
                        <a:spcAft>
                          <a:spcPts val="0"/>
                        </a:spcAft>
                        <a:buNone/>
                      </a:pPr>
                      <a:r>
                        <a:rPr lang="en-US" sz="1800"/>
                        <a:t>15,486</a:t>
                      </a:r>
                      <a:endParaRPr sz="1400"/>
                    </a:p>
                  </a:txBody>
                  <a:tcPr marT="45725" marB="45725" marR="91450" marL="91450"/>
                </a:tc>
              </a:tr>
            </a:tbl>
          </a:graphicData>
        </a:graphic>
      </p:graphicFrame>
      <p:sp>
        <p:nvSpPr>
          <p:cNvPr id="231" name="Google Shape;231;p32"/>
          <p:cNvSpPr txBox="1"/>
          <p:nvPr/>
        </p:nvSpPr>
        <p:spPr>
          <a:xfrm>
            <a:off x="1168322" y="405627"/>
            <a:ext cx="9680910" cy="461665"/>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DISTRIBUTION OF JOBS BY WAGE LEVELS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3"/>
          <p:cNvPicPr preferRelativeResize="0"/>
          <p:nvPr/>
        </p:nvPicPr>
        <p:blipFill rotWithShape="1">
          <a:blip r:embed="rId3">
            <a:alphaModFix/>
          </a:blip>
          <a:srcRect b="0" l="0" r="0" t="0"/>
          <a:stretch/>
        </p:blipFill>
        <p:spPr>
          <a:xfrm>
            <a:off x="1173892" y="172995"/>
            <a:ext cx="9205783" cy="64872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4"/>
          <p:cNvPicPr preferRelativeResize="0"/>
          <p:nvPr/>
        </p:nvPicPr>
        <p:blipFill rotWithShape="1">
          <a:blip r:embed="rId3">
            <a:alphaModFix/>
          </a:blip>
          <a:srcRect b="0" l="0" r="0" t="0"/>
          <a:stretch/>
        </p:blipFill>
        <p:spPr>
          <a:xfrm>
            <a:off x="1493949" y="1094704"/>
            <a:ext cx="8255358" cy="5280337"/>
          </a:xfrm>
          <a:prstGeom prst="rect">
            <a:avLst/>
          </a:prstGeom>
          <a:noFill/>
          <a:ln>
            <a:noFill/>
          </a:ln>
        </p:spPr>
      </p:pic>
      <p:sp>
        <p:nvSpPr>
          <p:cNvPr id="244" name="Google Shape;244;p34"/>
          <p:cNvSpPr txBox="1"/>
          <p:nvPr/>
        </p:nvSpPr>
        <p:spPr>
          <a:xfrm>
            <a:off x="2279561" y="335457"/>
            <a:ext cx="6220495" cy="584775"/>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omic Sans MS"/>
                <a:ea typeface="Comic Sans MS"/>
                <a:cs typeface="Comic Sans MS"/>
                <a:sym typeface="Comic Sans MS"/>
              </a:rPr>
              <a:t>Job Creation from $77 Billion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5"/>
          <p:cNvSpPr/>
          <p:nvPr/>
        </p:nvSpPr>
        <p:spPr>
          <a:xfrm>
            <a:off x="148282" y="197708"/>
            <a:ext cx="7846540"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111516"/>
                </a:solidFill>
                <a:latin typeface="Comic Sans MS"/>
                <a:ea typeface="Comic Sans MS"/>
                <a:cs typeface="Comic Sans MS"/>
                <a:sym typeface="Comic Sans MS"/>
              </a:rPr>
              <a:t>"Just signed Bill, Our Military will now be stronger than ever before. We love and need our Military and gave them everything — and more. First time this has happened in a long time. Also means JOBS, JOBS, JOBS!"</a:t>
            </a:r>
            <a:endParaRPr sz="4400">
              <a:solidFill>
                <a:schemeClr val="dk1"/>
              </a:solidFill>
              <a:latin typeface="Comic Sans MS"/>
              <a:ea typeface="Comic Sans MS"/>
              <a:cs typeface="Comic Sans MS"/>
              <a:sym typeface="Comic Sans MS"/>
            </a:endParaRPr>
          </a:p>
        </p:txBody>
      </p:sp>
      <p:pic>
        <p:nvPicPr>
          <p:cNvPr descr="Image result for picture of trump" id="251" name="Google Shape;251;p35"/>
          <p:cNvPicPr preferRelativeResize="0"/>
          <p:nvPr/>
        </p:nvPicPr>
        <p:blipFill rotWithShape="1">
          <a:blip r:embed="rId3">
            <a:alphaModFix/>
          </a:blip>
          <a:srcRect b="0" l="0" r="0" t="0"/>
          <a:stretch/>
        </p:blipFill>
        <p:spPr>
          <a:xfrm>
            <a:off x="9122367" y="3917091"/>
            <a:ext cx="2126958" cy="269377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descr="https://s.yimg.com/ny/api/res/1.2/zeQ3FeZqieroWVQO9GzxEA--~A/YXBwaWQ9aGlnaGxhbmRlcjtzbT0xO3c9ODAw/http:/media.zenfs.com/en-US/homerun/fortune_175/52616868f7bd9de455ac066d5ef5504f" id="257" name="Google Shape;257;p36"/>
          <p:cNvPicPr preferRelativeResize="0"/>
          <p:nvPr/>
        </p:nvPicPr>
        <p:blipFill rotWithShape="1">
          <a:blip r:embed="rId3">
            <a:alphaModFix/>
          </a:blip>
          <a:srcRect b="0" l="0" r="0" t="0"/>
          <a:stretch/>
        </p:blipFill>
        <p:spPr>
          <a:xfrm>
            <a:off x="201169" y="3840480"/>
            <a:ext cx="3878074" cy="2724347"/>
          </a:xfrm>
          <a:prstGeom prst="rect">
            <a:avLst/>
          </a:prstGeom>
          <a:noFill/>
          <a:ln>
            <a:noFill/>
          </a:ln>
        </p:spPr>
      </p:pic>
      <p:sp>
        <p:nvSpPr>
          <p:cNvPr id="258" name="Google Shape;258;p36"/>
          <p:cNvSpPr/>
          <p:nvPr/>
        </p:nvSpPr>
        <p:spPr>
          <a:xfrm>
            <a:off x="4315969" y="256032"/>
            <a:ext cx="6925055" cy="42473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000000"/>
                </a:solidFill>
                <a:latin typeface="Comic Sans MS"/>
                <a:ea typeface="Comic Sans MS"/>
                <a:cs typeface="Comic Sans MS"/>
                <a:sym typeface="Comic Sans MS"/>
              </a:rPr>
              <a:t>Trump Calls U.S. Defense Spending “Crazy” in Apparent Change of Heart on Military Budget</a:t>
            </a:r>
            <a:endParaRPr i="0" sz="5400">
              <a:solidFill>
                <a:srgbClr val="000000"/>
              </a:solidFill>
              <a:latin typeface="Comic Sans MS"/>
              <a:ea typeface="Comic Sans MS"/>
              <a:cs typeface="Comic Sans MS"/>
              <a:sym typeface="Comic Sans MS"/>
            </a:endParaRPr>
          </a:p>
        </p:txBody>
      </p:sp>
      <p:sp>
        <p:nvSpPr>
          <p:cNvPr id="259" name="Google Shape;259;p36"/>
          <p:cNvSpPr txBox="1"/>
          <p:nvPr/>
        </p:nvSpPr>
        <p:spPr>
          <a:xfrm>
            <a:off x="5693664" y="5583936"/>
            <a:ext cx="5266944"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a:t>
            </a:r>
            <a:r>
              <a:rPr lang="en-US" sz="1800" u="sng">
                <a:solidFill>
                  <a:schemeClr val="dk1"/>
                </a:solidFill>
                <a:latin typeface="Comic Sans MS"/>
                <a:ea typeface="Comic Sans MS"/>
                <a:cs typeface="Comic Sans MS"/>
                <a:sym typeface="Comic Sans MS"/>
              </a:rPr>
              <a:t>Fortune</a:t>
            </a:r>
            <a:r>
              <a:rPr lang="en-US" sz="1800">
                <a:solidFill>
                  <a:schemeClr val="dk1"/>
                </a:solidFill>
                <a:latin typeface="Comic Sans MS"/>
                <a:ea typeface="Comic Sans MS"/>
                <a:cs typeface="Comic Sans MS"/>
                <a:sym typeface="Comic Sans MS"/>
              </a:rPr>
              <a:t>, December 3, 2018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7"/>
          <p:cNvSpPr txBox="1"/>
          <p:nvPr/>
        </p:nvSpPr>
        <p:spPr>
          <a:xfrm>
            <a:off x="1121664" y="1272046"/>
            <a:ext cx="9619488" cy="2308324"/>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4800">
                <a:solidFill>
                  <a:schemeClr val="dk1"/>
                </a:solidFill>
                <a:latin typeface="Comic Sans MS"/>
                <a:ea typeface="Comic Sans MS"/>
                <a:cs typeface="Comic Sans MS"/>
                <a:sym typeface="Comic Sans MS"/>
              </a:rPr>
              <a:t>So, what are our priorities?</a:t>
            </a:r>
            <a:endParaRPr/>
          </a:p>
          <a:p>
            <a:pPr indent="0" lvl="0" marL="0" marR="0" rtl="0" algn="l">
              <a:spcBef>
                <a:spcPts val="0"/>
              </a:spcBef>
              <a:spcAft>
                <a:spcPts val="0"/>
              </a:spcAft>
              <a:buNone/>
            </a:pPr>
            <a:r>
              <a:t/>
            </a:r>
            <a:endParaRPr sz="4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US" sz="4800">
                <a:solidFill>
                  <a:schemeClr val="dk1"/>
                </a:solidFill>
                <a:latin typeface="Comic Sans MS"/>
                <a:ea typeface="Comic Sans MS"/>
                <a:cs typeface="Comic Sans MS"/>
                <a:sym typeface="Comic Sans MS"/>
              </a:rPr>
              <a:t>Where do we spend our money?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8"/>
          <p:cNvSpPr txBox="1"/>
          <p:nvPr>
            <p:ph idx="1" type="subTitle"/>
          </p:nvPr>
        </p:nvSpPr>
        <p:spPr>
          <a:xfrm>
            <a:off x="2228045" y="421784"/>
            <a:ext cx="7589144"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7200"/>
              <a:buNone/>
            </a:pPr>
            <a:r>
              <a:rPr lang="en-US" sz="7200"/>
              <a:t>Military</a:t>
            </a:r>
            <a:endParaRPr/>
          </a:p>
        </p:txBody>
      </p:sp>
      <p:pic>
        <p:nvPicPr>
          <p:cNvPr id="272" name="Google Shape;272;p38"/>
          <p:cNvPicPr preferRelativeResize="0"/>
          <p:nvPr/>
        </p:nvPicPr>
        <p:blipFill rotWithShape="1">
          <a:blip r:embed="rId3">
            <a:alphaModFix/>
          </a:blip>
          <a:srcRect b="0" l="0" r="0" t="0"/>
          <a:stretch/>
        </p:blipFill>
        <p:spPr>
          <a:xfrm>
            <a:off x="4213654" y="2889422"/>
            <a:ext cx="2977978" cy="2977978"/>
          </a:xfrm>
          <a:prstGeom prst="rect">
            <a:avLst/>
          </a:prstGeom>
          <a:noFill/>
          <a:ln>
            <a:noFill/>
          </a:ln>
        </p:spPr>
      </p:pic>
      <p:pic>
        <p:nvPicPr>
          <p:cNvPr id="273" name="Google Shape;273;p38"/>
          <p:cNvPicPr preferRelativeResize="0"/>
          <p:nvPr/>
        </p:nvPicPr>
        <p:blipFill rotWithShape="1">
          <a:blip r:embed="rId4">
            <a:alphaModFix/>
          </a:blip>
          <a:srcRect b="0" l="0" r="0" t="0"/>
          <a:stretch/>
        </p:blipFill>
        <p:spPr>
          <a:xfrm>
            <a:off x="40174" y="2656703"/>
            <a:ext cx="3664448" cy="2064478"/>
          </a:xfrm>
          <a:prstGeom prst="rect">
            <a:avLst/>
          </a:prstGeom>
          <a:noFill/>
          <a:ln>
            <a:noFill/>
          </a:ln>
        </p:spPr>
      </p:pic>
      <p:pic>
        <p:nvPicPr>
          <p:cNvPr id="274" name="Google Shape;274;p38"/>
          <p:cNvPicPr preferRelativeResize="0"/>
          <p:nvPr/>
        </p:nvPicPr>
        <p:blipFill rotWithShape="1">
          <a:blip r:embed="rId5">
            <a:alphaModFix/>
          </a:blip>
          <a:srcRect b="0" l="0" r="0" t="0"/>
          <a:stretch/>
        </p:blipFill>
        <p:spPr>
          <a:xfrm>
            <a:off x="7700664" y="3076832"/>
            <a:ext cx="4233050" cy="18625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graphicFrame>
        <p:nvGraphicFramePr>
          <p:cNvPr id="280" name="Google Shape;280;p39"/>
          <p:cNvGraphicFramePr/>
          <p:nvPr/>
        </p:nvGraphicFramePr>
        <p:xfrm>
          <a:off x="3094683" y="970692"/>
          <a:ext cx="3000000" cy="3000000"/>
        </p:xfrm>
        <a:graphic>
          <a:graphicData uri="http://schemas.openxmlformats.org/drawingml/2006/table">
            <a:tbl>
              <a:tblPr bandRow="1" firstRow="1">
                <a:noFill/>
                <a:tableStyleId>{AFC5FD08-FDCB-43F9-8B5B-494EE1C83556}</a:tableStyleId>
              </a:tblPr>
              <a:tblGrid>
                <a:gridCol w="884200"/>
                <a:gridCol w="2367000"/>
                <a:gridCol w="2032000"/>
                <a:gridCol w="1186250"/>
                <a:gridCol w="1658550"/>
              </a:tblGrid>
              <a:tr h="370850">
                <a:tc>
                  <a:txBody>
                    <a:bodyPr>
                      <a:noAutofit/>
                    </a:bodyPr>
                    <a:lstStyle/>
                    <a:p>
                      <a:pPr indent="0" lvl="0" marL="0" marR="0" rtl="0" algn="l">
                        <a:spcBef>
                          <a:spcPts val="0"/>
                        </a:spcBef>
                        <a:spcAft>
                          <a:spcPts val="0"/>
                        </a:spcAft>
                        <a:buNone/>
                      </a:pPr>
                      <a:r>
                        <a:rPr lang="en-US" sz="1800"/>
                        <a:t>Rank</a:t>
                      </a:r>
                      <a:endParaRPr/>
                    </a:p>
                  </a:txBody>
                  <a:tcPr marT="45725" marB="45725" marR="91450" marL="91450"/>
                </a:tc>
                <a:tc>
                  <a:txBody>
                    <a:bodyPr>
                      <a:noAutofit/>
                    </a:bodyPr>
                    <a:lstStyle/>
                    <a:p>
                      <a:pPr indent="0" lvl="0" marL="0" marR="0" rtl="0" algn="l">
                        <a:spcBef>
                          <a:spcPts val="0"/>
                        </a:spcBef>
                        <a:spcAft>
                          <a:spcPts val="0"/>
                        </a:spcAft>
                        <a:buNone/>
                      </a:pPr>
                      <a:r>
                        <a:rPr lang="en-US" sz="1800"/>
                        <a:t>Country</a:t>
                      </a:r>
                      <a:endParaRPr/>
                    </a:p>
                  </a:txBody>
                  <a:tcPr marT="45725" marB="45725" marR="91450" marL="91450"/>
                </a:tc>
                <a:tc>
                  <a:txBody>
                    <a:bodyPr>
                      <a:noAutofit/>
                    </a:bodyPr>
                    <a:lstStyle/>
                    <a:p>
                      <a:pPr indent="0" lvl="0" marL="0" marR="0" rtl="0" algn="l">
                        <a:spcBef>
                          <a:spcPts val="0"/>
                        </a:spcBef>
                        <a:spcAft>
                          <a:spcPts val="0"/>
                        </a:spcAft>
                        <a:buNone/>
                      </a:pPr>
                      <a:r>
                        <a:rPr lang="en-US" sz="1800"/>
                        <a:t>Spending $Billions</a:t>
                      </a:r>
                      <a:endParaRPr/>
                    </a:p>
                  </a:txBody>
                  <a:tcPr marT="45725" marB="45725" marR="91450" marL="91450"/>
                </a:tc>
                <a:tc>
                  <a:txBody>
                    <a:bodyPr>
                      <a:noAutofit/>
                    </a:bodyPr>
                    <a:lstStyle/>
                    <a:p>
                      <a:pPr indent="0" lvl="0" marL="0" marR="0" rtl="0" algn="l">
                        <a:spcBef>
                          <a:spcPts val="0"/>
                        </a:spcBef>
                        <a:spcAft>
                          <a:spcPts val="0"/>
                        </a:spcAft>
                        <a:buNone/>
                      </a:pPr>
                      <a:r>
                        <a:rPr lang="en-US" sz="1800"/>
                        <a:t>% of GDP</a:t>
                      </a:r>
                      <a:endParaRPr/>
                    </a:p>
                  </a:txBody>
                  <a:tcPr marT="45725" marB="45725" marR="91450" marL="91450"/>
                </a:tc>
                <a:tc>
                  <a:txBody>
                    <a:bodyPr>
                      <a:noAutofit/>
                    </a:bodyPr>
                    <a:lstStyle/>
                    <a:p>
                      <a:pPr indent="0" lvl="0" marL="0" marR="0" rtl="0" algn="l">
                        <a:spcBef>
                          <a:spcPts val="0"/>
                        </a:spcBef>
                        <a:spcAft>
                          <a:spcPts val="0"/>
                        </a:spcAft>
                        <a:buNone/>
                      </a:pPr>
                      <a:r>
                        <a:rPr lang="en-US" sz="1800"/>
                        <a:t>% of World Share</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1</a:t>
                      </a:r>
                      <a:endParaRPr/>
                    </a:p>
                  </a:txBody>
                  <a:tcPr marT="45725" marB="45725" marR="91450" marL="91450"/>
                </a:tc>
                <a:tc>
                  <a:txBody>
                    <a:bodyPr>
                      <a:noAutofit/>
                    </a:bodyPr>
                    <a:lstStyle/>
                    <a:p>
                      <a:pPr indent="0" lvl="0" marL="0" marR="0" rtl="0" algn="l">
                        <a:spcBef>
                          <a:spcPts val="0"/>
                        </a:spcBef>
                        <a:spcAft>
                          <a:spcPts val="0"/>
                        </a:spcAft>
                        <a:buNone/>
                      </a:pPr>
                      <a:r>
                        <a:rPr lang="en-US" sz="1800"/>
                        <a:t>USA</a:t>
                      </a:r>
                      <a:endParaRPr/>
                    </a:p>
                  </a:txBody>
                  <a:tcPr marT="45725" marB="45725" marR="91450" marL="91450"/>
                </a:tc>
                <a:tc>
                  <a:txBody>
                    <a:bodyPr>
                      <a:noAutofit/>
                    </a:bodyPr>
                    <a:lstStyle/>
                    <a:p>
                      <a:pPr indent="0" lvl="0" marL="0" marR="0" rtl="0" algn="l">
                        <a:spcBef>
                          <a:spcPts val="0"/>
                        </a:spcBef>
                        <a:spcAft>
                          <a:spcPts val="0"/>
                        </a:spcAft>
                        <a:buNone/>
                      </a:pPr>
                      <a:r>
                        <a:rPr lang="en-US" sz="1800"/>
                        <a:t>$610</a:t>
                      </a:r>
                      <a:endParaRPr/>
                    </a:p>
                  </a:txBody>
                  <a:tcPr marT="45725" marB="45725" marR="91450" marL="91450"/>
                </a:tc>
                <a:tc>
                  <a:txBody>
                    <a:bodyPr>
                      <a:noAutofit/>
                    </a:bodyPr>
                    <a:lstStyle/>
                    <a:p>
                      <a:pPr indent="0" lvl="0" marL="0" marR="0" rtl="0" algn="l">
                        <a:spcBef>
                          <a:spcPts val="0"/>
                        </a:spcBef>
                        <a:spcAft>
                          <a:spcPts val="0"/>
                        </a:spcAft>
                        <a:buNone/>
                      </a:pPr>
                      <a:r>
                        <a:rPr lang="en-US" sz="1800"/>
                        <a:t>3.1</a:t>
                      </a:r>
                      <a:endParaRPr/>
                    </a:p>
                  </a:txBody>
                  <a:tcPr marT="45725" marB="45725" marR="91450" marL="91450"/>
                </a:tc>
                <a:tc>
                  <a:txBody>
                    <a:bodyPr>
                      <a:noAutofit/>
                    </a:bodyPr>
                    <a:lstStyle/>
                    <a:p>
                      <a:pPr indent="0" lvl="0" marL="0" marR="0" rtl="0" algn="l">
                        <a:spcBef>
                          <a:spcPts val="0"/>
                        </a:spcBef>
                        <a:spcAft>
                          <a:spcPts val="0"/>
                        </a:spcAft>
                        <a:buNone/>
                      </a:pPr>
                      <a:r>
                        <a:rPr lang="en-US" sz="1800"/>
                        <a:t>35.0</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2</a:t>
                      </a:r>
                      <a:endParaRPr/>
                    </a:p>
                  </a:txBody>
                  <a:tcPr marT="45725" marB="45725" marR="91450" marL="91450"/>
                </a:tc>
                <a:tc>
                  <a:txBody>
                    <a:bodyPr>
                      <a:noAutofit/>
                    </a:bodyPr>
                    <a:lstStyle/>
                    <a:p>
                      <a:pPr indent="0" lvl="0" marL="0" marR="0" rtl="0" algn="l">
                        <a:spcBef>
                          <a:spcPts val="0"/>
                        </a:spcBef>
                        <a:spcAft>
                          <a:spcPts val="0"/>
                        </a:spcAft>
                        <a:buNone/>
                      </a:pPr>
                      <a:r>
                        <a:rPr lang="en-US" sz="1800"/>
                        <a:t>China</a:t>
                      </a:r>
                      <a:endParaRPr/>
                    </a:p>
                  </a:txBody>
                  <a:tcPr marT="45725" marB="45725" marR="91450" marL="91450"/>
                </a:tc>
                <a:tc>
                  <a:txBody>
                    <a:bodyPr>
                      <a:noAutofit/>
                    </a:bodyPr>
                    <a:lstStyle/>
                    <a:p>
                      <a:pPr indent="0" lvl="0" marL="0" marR="0" rtl="0" algn="l">
                        <a:spcBef>
                          <a:spcPts val="0"/>
                        </a:spcBef>
                        <a:spcAft>
                          <a:spcPts val="0"/>
                        </a:spcAft>
                        <a:buNone/>
                      </a:pPr>
                      <a:r>
                        <a:rPr lang="en-US" sz="1800"/>
                        <a:t>$235</a:t>
                      </a:r>
                      <a:endParaRPr/>
                    </a:p>
                  </a:txBody>
                  <a:tcPr marT="45725" marB="45725" marR="91450" marL="91450"/>
                </a:tc>
                <a:tc>
                  <a:txBody>
                    <a:bodyPr>
                      <a:noAutofit/>
                    </a:bodyPr>
                    <a:lstStyle/>
                    <a:p>
                      <a:pPr indent="0" lvl="0" marL="0" marR="0" rtl="0" algn="l">
                        <a:spcBef>
                          <a:spcPts val="0"/>
                        </a:spcBef>
                        <a:spcAft>
                          <a:spcPts val="0"/>
                        </a:spcAft>
                        <a:buNone/>
                      </a:pPr>
                      <a:r>
                        <a:rPr lang="en-US" sz="1800"/>
                        <a:t>2.0</a:t>
                      </a:r>
                      <a:endParaRPr/>
                    </a:p>
                  </a:txBody>
                  <a:tcPr marT="45725" marB="45725" marR="91450" marL="91450"/>
                </a:tc>
                <a:tc>
                  <a:txBody>
                    <a:bodyPr>
                      <a:noAutofit/>
                    </a:bodyPr>
                    <a:lstStyle/>
                    <a:p>
                      <a:pPr indent="0" lvl="0" marL="0" marR="0" rtl="0" algn="l">
                        <a:spcBef>
                          <a:spcPts val="0"/>
                        </a:spcBef>
                        <a:spcAft>
                          <a:spcPts val="0"/>
                        </a:spcAft>
                        <a:buNone/>
                      </a:pPr>
                      <a:r>
                        <a:rPr lang="en-US" sz="1800"/>
                        <a:t>13.0</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3</a:t>
                      </a:r>
                      <a:endParaRPr/>
                    </a:p>
                  </a:txBody>
                  <a:tcPr marT="45725" marB="45725" marR="91450" marL="91450"/>
                </a:tc>
                <a:tc>
                  <a:txBody>
                    <a:bodyPr>
                      <a:noAutofit/>
                    </a:bodyPr>
                    <a:lstStyle/>
                    <a:p>
                      <a:pPr indent="0" lvl="0" marL="0" marR="0" rtl="0" algn="l">
                        <a:spcBef>
                          <a:spcPts val="0"/>
                        </a:spcBef>
                        <a:spcAft>
                          <a:spcPts val="0"/>
                        </a:spcAft>
                        <a:buNone/>
                      </a:pPr>
                      <a:r>
                        <a:rPr lang="en-US" sz="1800"/>
                        <a:t>Saudi Arabia</a:t>
                      </a:r>
                      <a:endParaRPr/>
                    </a:p>
                  </a:txBody>
                  <a:tcPr marT="45725" marB="45725" marR="91450" marL="91450"/>
                </a:tc>
                <a:tc>
                  <a:txBody>
                    <a:bodyPr>
                      <a:noAutofit/>
                    </a:bodyPr>
                    <a:lstStyle/>
                    <a:p>
                      <a:pPr indent="0" lvl="0" marL="0" marR="0" rtl="0" algn="l">
                        <a:spcBef>
                          <a:spcPts val="0"/>
                        </a:spcBef>
                        <a:spcAft>
                          <a:spcPts val="0"/>
                        </a:spcAft>
                        <a:buNone/>
                      </a:pPr>
                      <a:r>
                        <a:rPr lang="en-US" sz="1800"/>
                        <a:t>$69.4</a:t>
                      </a:r>
                      <a:endParaRPr/>
                    </a:p>
                  </a:txBody>
                  <a:tcPr marT="45725" marB="45725" marR="91450" marL="91450"/>
                </a:tc>
                <a:tc>
                  <a:txBody>
                    <a:bodyPr>
                      <a:noAutofit/>
                    </a:bodyPr>
                    <a:lstStyle/>
                    <a:p>
                      <a:pPr indent="0" lvl="0" marL="0" marR="0" rtl="0" algn="l">
                        <a:spcBef>
                          <a:spcPts val="0"/>
                        </a:spcBef>
                        <a:spcAft>
                          <a:spcPts val="0"/>
                        </a:spcAft>
                        <a:buNone/>
                      </a:pPr>
                      <a:r>
                        <a:rPr lang="en-US" sz="1800"/>
                        <a:t>10.0</a:t>
                      </a:r>
                      <a:endParaRPr/>
                    </a:p>
                  </a:txBody>
                  <a:tcPr marT="45725" marB="45725" marR="91450" marL="91450"/>
                </a:tc>
                <a:tc>
                  <a:txBody>
                    <a:bodyPr>
                      <a:noAutofit/>
                    </a:bodyPr>
                    <a:lstStyle/>
                    <a:p>
                      <a:pPr indent="0" lvl="0" marL="0" marR="0" rtl="0" algn="l">
                        <a:spcBef>
                          <a:spcPts val="0"/>
                        </a:spcBef>
                        <a:spcAft>
                          <a:spcPts val="0"/>
                        </a:spcAft>
                        <a:buNone/>
                      </a:pPr>
                      <a:r>
                        <a:rPr lang="en-US" sz="1800"/>
                        <a:t>4.0</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4</a:t>
                      </a:r>
                      <a:endParaRPr/>
                    </a:p>
                  </a:txBody>
                  <a:tcPr marT="45725" marB="45725" marR="91450" marL="91450"/>
                </a:tc>
                <a:tc>
                  <a:txBody>
                    <a:bodyPr>
                      <a:noAutofit/>
                    </a:bodyPr>
                    <a:lstStyle/>
                    <a:p>
                      <a:pPr indent="0" lvl="0" marL="0" marR="0" rtl="0" algn="l">
                        <a:spcBef>
                          <a:spcPts val="0"/>
                        </a:spcBef>
                        <a:spcAft>
                          <a:spcPts val="0"/>
                        </a:spcAft>
                        <a:buNone/>
                      </a:pPr>
                      <a:r>
                        <a:rPr lang="en-US" sz="1800"/>
                        <a:t>Russia</a:t>
                      </a:r>
                      <a:endParaRPr/>
                    </a:p>
                  </a:txBody>
                  <a:tcPr marT="45725" marB="45725" marR="91450" marL="91450"/>
                </a:tc>
                <a:tc>
                  <a:txBody>
                    <a:bodyPr>
                      <a:noAutofit/>
                    </a:bodyPr>
                    <a:lstStyle/>
                    <a:p>
                      <a:pPr indent="0" lvl="0" marL="0" marR="0" rtl="0" algn="l">
                        <a:spcBef>
                          <a:spcPts val="0"/>
                        </a:spcBef>
                        <a:spcAft>
                          <a:spcPts val="0"/>
                        </a:spcAft>
                        <a:buNone/>
                      </a:pPr>
                      <a:r>
                        <a:rPr lang="en-US" sz="1800"/>
                        <a:t>$66.3</a:t>
                      </a:r>
                      <a:endParaRPr/>
                    </a:p>
                  </a:txBody>
                  <a:tcPr marT="45725" marB="45725" marR="91450" marL="91450"/>
                </a:tc>
                <a:tc>
                  <a:txBody>
                    <a:bodyPr>
                      <a:noAutofit/>
                    </a:bodyPr>
                    <a:lstStyle/>
                    <a:p>
                      <a:pPr indent="0" lvl="0" marL="0" marR="0" rtl="0" algn="l">
                        <a:spcBef>
                          <a:spcPts val="0"/>
                        </a:spcBef>
                        <a:spcAft>
                          <a:spcPts val="0"/>
                        </a:spcAft>
                        <a:buNone/>
                      </a:pPr>
                      <a:r>
                        <a:rPr lang="en-US" sz="1800"/>
                        <a:t>4.3</a:t>
                      </a:r>
                      <a:endParaRPr/>
                    </a:p>
                  </a:txBody>
                  <a:tcPr marT="45725" marB="45725" marR="91450" marL="91450"/>
                </a:tc>
                <a:tc>
                  <a:txBody>
                    <a:bodyPr>
                      <a:noAutofit/>
                    </a:bodyPr>
                    <a:lstStyle/>
                    <a:p>
                      <a:pPr indent="0" lvl="0" marL="0" marR="0" rtl="0" algn="l">
                        <a:spcBef>
                          <a:spcPts val="0"/>
                        </a:spcBef>
                        <a:spcAft>
                          <a:spcPts val="0"/>
                        </a:spcAft>
                        <a:buNone/>
                      </a:pPr>
                      <a:r>
                        <a:rPr lang="en-US" sz="1800"/>
                        <a:t>3.8</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5</a:t>
                      </a:r>
                      <a:endParaRPr/>
                    </a:p>
                  </a:txBody>
                  <a:tcPr marT="45725" marB="45725" marR="91450" marL="91450"/>
                </a:tc>
                <a:tc>
                  <a:txBody>
                    <a:bodyPr>
                      <a:noAutofit/>
                    </a:bodyPr>
                    <a:lstStyle/>
                    <a:p>
                      <a:pPr indent="0" lvl="0" marL="0" marR="0" rtl="0" algn="l">
                        <a:spcBef>
                          <a:spcPts val="0"/>
                        </a:spcBef>
                        <a:spcAft>
                          <a:spcPts val="0"/>
                        </a:spcAft>
                        <a:buNone/>
                      </a:pPr>
                      <a:r>
                        <a:rPr lang="en-US" sz="1800"/>
                        <a:t>India</a:t>
                      </a:r>
                      <a:endParaRPr/>
                    </a:p>
                  </a:txBody>
                  <a:tcPr marT="45725" marB="45725" marR="91450" marL="91450"/>
                </a:tc>
                <a:tc>
                  <a:txBody>
                    <a:bodyPr>
                      <a:noAutofit/>
                    </a:bodyPr>
                    <a:lstStyle/>
                    <a:p>
                      <a:pPr indent="0" lvl="0" marL="0" marR="0" rtl="0" algn="l">
                        <a:spcBef>
                          <a:spcPts val="0"/>
                        </a:spcBef>
                        <a:spcAft>
                          <a:spcPts val="0"/>
                        </a:spcAft>
                        <a:buNone/>
                      </a:pPr>
                      <a:r>
                        <a:rPr lang="en-US" sz="1800"/>
                        <a:t>$63.9</a:t>
                      </a:r>
                      <a:endParaRPr/>
                    </a:p>
                  </a:txBody>
                  <a:tcPr marT="45725" marB="45725" marR="91450" marL="91450"/>
                </a:tc>
                <a:tc>
                  <a:txBody>
                    <a:bodyPr>
                      <a:noAutofit/>
                    </a:bodyPr>
                    <a:lstStyle/>
                    <a:p>
                      <a:pPr indent="0" lvl="0" marL="0" marR="0" rtl="0" algn="l">
                        <a:spcBef>
                          <a:spcPts val="0"/>
                        </a:spcBef>
                        <a:spcAft>
                          <a:spcPts val="0"/>
                        </a:spcAft>
                        <a:buNone/>
                      </a:pPr>
                      <a:r>
                        <a:rPr lang="en-US" sz="1800"/>
                        <a:t>2.5</a:t>
                      </a:r>
                      <a:endParaRPr/>
                    </a:p>
                  </a:txBody>
                  <a:tcPr marT="45725" marB="45725" marR="91450" marL="91450"/>
                </a:tc>
                <a:tc>
                  <a:txBody>
                    <a:bodyPr>
                      <a:noAutofit/>
                    </a:bodyPr>
                    <a:lstStyle/>
                    <a:p>
                      <a:pPr indent="0" lvl="0" marL="0" marR="0" rtl="0" algn="l">
                        <a:spcBef>
                          <a:spcPts val="0"/>
                        </a:spcBef>
                        <a:spcAft>
                          <a:spcPts val="0"/>
                        </a:spcAft>
                        <a:buNone/>
                      </a:pPr>
                      <a:r>
                        <a:rPr lang="en-US" sz="1800"/>
                        <a:t>3.7</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6</a:t>
                      </a:r>
                      <a:endParaRPr/>
                    </a:p>
                  </a:txBody>
                  <a:tcPr marT="45725" marB="45725" marR="91450" marL="91450"/>
                </a:tc>
                <a:tc>
                  <a:txBody>
                    <a:bodyPr>
                      <a:noAutofit/>
                    </a:bodyPr>
                    <a:lstStyle/>
                    <a:p>
                      <a:pPr indent="0" lvl="0" marL="0" marR="0" rtl="0" algn="l">
                        <a:spcBef>
                          <a:spcPts val="0"/>
                        </a:spcBef>
                        <a:spcAft>
                          <a:spcPts val="0"/>
                        </a:spcAft>
                        <a:buNone/>
                      </a:pPr>
                      <a:r>
                        <a:rPr lang="en-US" sz="1800"/>
                        <a:t>France</a:t>
                      </a:r>
                      <a:endParaRPr/>
                    </a:p>
                  </a:txBody>
                  <a:tcPr marT="45725" marB="45725" marR="91450" marL="91450"/>
                </a:tc>
                <a:tc>
                  <a:txBody>
                    <a:bodyPr>
                      <a:noAutofit/>
                    </a:bodyPr>
                    <a:lstStyle/>
                    <a:p>
                      <a:pPr indent="0" lvl="0" marL="0" marR="0" rtl="0" algn="l">
                        <a:spcBef>
                          <a:spcPts val="0"/>
                        </a:spcBef>
                        <a:spcAft>
                          <a:spcPts val="0"/>
                        </a:spcAft>
                        <a:buNone/>
                      </a:pPr>
                      <a:r>
                        <a:rPr lang="en-US" sz="1800"/>
                        <a:t>$57.8</a:t>
                      </a:r>
                      <a:endParaRPr/>
                    </a:p>
                  </a:txBody>
                  <a:tcPr marT="45725" marB="45725" marR="91450" marL="91450"/>
                </a:tc>
                <a:tc>
                  <a:txBody>
                    <a:bodyPr>
                      <a:noAutofit/>
                    </a:bodyPr>
                    <a:lstStyle/>
                    <a:p>
                      <a:pPr indent="0" lvl="0" marL="0" marR="0" rtl="0" algn="l">
                        <a:spcBef>
                          <a:spcPts val="0"/>
                        </a:spcBef>
                        <a:spcAft>
                          <a:spcPts val="0"/>
                        </a:spcAft>
                        <a:buNone/>
                      </a:pPr>
                      <a:r>
                        <a:rPr lang="en-US" sz="1800"/>
                        <a:t>2.3</a:t>
                      </a:r>
                      <a:endParaRPr/>
                    </a:p>
                  </a:txBody>
                  <a:tcPr marT="45725" marB="45725" marR="91450" marL="91450"/>
                </a:tc>
                <a:tc>
                  <a:txBody>
                    <a:bodyPr>
                      <a:noAutofit/>
                    </a:bodyPr>
                    <a:lstStyle/>
                    <a:p>
                      <a:pPr indent="0" lvl="0" marL="0" marR="0" rtl="0" algn="l">
                        <a:spcBef>
                          <a:spcPts val="0"/>
                        </a:spcBef>
                        <a:spcAft>
                          <a:spcPts val="0"/>
                        </a:spcAft>
                        <a:buNone/>
                      </a:pPr>
                      <a:r>
                        <a:rPr lang="en-US" sz="1800"/>
                        <a:t>3.3</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7</a:t>
                      </a:r>
                      <a:endParaRPr/>
                    </a:p>
                  </a:txBody>
                  <a:tcPr marT="45725" marB="45725" marR="91450" marL="91450"/>
                </a:tc>
                <a:tc>
                  <a:txBody>
                    <a:bodyPr>
                      <a:noAutofit/>
                    </a:bodyPr>
                    <a:lstStyle/>
                    <a:p>
                      <a:pPr indent="0" lvl="0" marL="0" marR="0" rtl="0" algn="l">
                        <a:spcBef>
                          <a:spcPts val="0"/>
                        </a:spcBef>
                        <a:spcAft>
                          <a:spcPts val="0"/>
                        </a:spcAft>
                        <a:buNone/>
                      </a:pPr>
                      <a:r>
                        <a:rPr lang="en-US" sz="1800"/>
                        <a:t>United Kingdom</a:t>
                      </a:r>
                      <a:endParaRPr/>
                    </a:p>
                  </a:txBody>
                  <a:tcPr marT="45725" marB="45725" marR="91450" marL="91450"/>
                </a:tc>
                <a:tc>
                  <a:txBody>
                    <a:bodyPr>
                      <a:noAutofit/>
                    </a:bodyPr>
                    <a:lstStyle/>
                    <a:p>
                      <a:pPr indent="0" lvl="0" marL="0" marR="0" rtl="0" algn="l">
                        <a:spcBef>
                          <a:spcPts val="0"/>
                        </a:spcBef>
                        <a:spcAft>
                          <a:spcPts val="0"/>
                        </a:spcAft>
                        <a:buNone/>
                      </a:pPr>
                      <a:r>
                        <a:rPr lang="en-US" sz="1800"/>
                        <a:t>$47.2</a:t>
                      </a:r>
                      <a:endParaRPr/>
                    </a:p>
                  </a:txBody>
                  <a:tcPr marT="45725" marB="45725" marR="91450" marL="91450"/>
                </a:tc>
                <a:tc>
                  <a:txBody>
                    <a:bodyPr>
                      <a:noAutofit/>
                    </a:bodyPr>
                    <a:lstStyle/>
                    <a:p>
                      <a:pPr indent="0" lvl="0" marL="0" marR="0" rtl="0" algn="l">
                        <a:spcBef>
                          <a:spcPts val="0"/>
                        </a:spcBef>
                        <a:spcAft>
                          <a:spcPts val="0"/>
                        </a:spcAft>
                        <a:buNone/>
                      </a:pPr>
                      <a:r>
                        <a:rPr lang="en-US" sz="1800"/>
                        <a:t>1.8</a:t>
                      </a:r>
                      <a:endParaRPr/>
                    </a:p>
                  </a:txBody>
                  <a:tcPr marT="45725" marB="45725" marR="91450" marL="91450"/>
                </a:tc>
                <a:tc>
                  <a:txBody>
                    <a:bodyPr>
                      <a:noAutofit/>
                    </a:bodyPr>
                    <a:lstStyle/>
                    <a:p>
                      <a:pPr indent="0" lvl="0" marL="0" marR="0" rtl="0" algn="l">
                        <a:spcBef>
                          <a:spcPts val="0"/>
                        </a:spcBef>
                        <a:spcAft>
                          <a:spcPts val="0"/>
                        </a:spcAft>
                        <a:buNone/>
                      </a:pPr>
                      <a:r>
                        <a:rPr lang="en-US" sz="1800"/>
                        <a:t>2.7</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8</a:t>
                      </a:r>
                      <a:endParaRPr/>
                    </a:p>
                  </a:txBody>
                  <a:tcPr marT="45725" marB="45725" marR="91450" marL="91450"/>
                </a:tc>
                <a:tc>
                  <a:txBody>
                    <a:bodyPr>
                      <a:noAutofit/>
                    </a:bodyPr>
                    <a:lstStyle/>
                    <a:p>
                      <a:pPr indent="0" lvl="0" marL="0" marR="0" rtl="0" algn="l">
                        <a:spcBef>
                          <a:spcPts val="0"/>
                        </a:spcBef>
                        <a:spcAft>
                          <a:spcPts val="0"/>
                        </a:spcAft>
                        <a:buNone/>
                      </a:pPr>
                      <a:r>
                        <a:rPr lang="en-US" sz="1800"/>
                        <a:t>Japan</a:t>
                      </a:r>
                      <a:endParaRPr/>
                    </a:p>
                  </a:txBody>
                  <a:tcPr marT="45725" marB="45725" marR="91450" marL="91450"/>
                </a:tc>
                <a:tc>
                  <a:txBody>
                    <a:bodyPr>
                      <a:noAutofit/>
                    </a:bodyPr>
                    <a:lstStyle/>
                    <a:p>
                      <a:pPr indent="0" lvl="0" marL="0" marR="0" rtl="0" algn="l">
                        <a:spcBef>
                          <a:spcPts val="0"/>
                        </a:spcBef>
                        <a:spcAft>
                          <a:spcPts val="0"/>
                        </a:spcAft>
                        <a:buNone/>
                      </a:pPr>
                      <a:r>
                        <a:rPr lang="en-US" sz="1800"/>
                        <a:t>$45.4</a:t>
                      </a:r>
                      <a:endParaRPr/>
                    </a:p>
                  </a:txBody>
                  <a:tcPr marT="45725" marB="45725" marR="91450" marL="91450"/>
                </a:tc>
                <a:tc>
                  <a:txBody>
                    <a:bodyPr>
                      <a:noAutofit/>
                    </a:bodyPr>
                    <a:lstStyle/>
                    <a:p>
                      <a:pPr indent="0" lvl="0" marL="0" marR="0" rtl="0" algn="l">
                        <a:spcBef>
                          <a:spcPts val="0"/>
                        </a:spcBef>
                        <a:spcAft>
                          <a:spcPts val="0"/>
                        </a:spcAft>
                        <a:buNone/>
                      </a:pPr>
                      <a:r>
                        <a:rPr lang="en-US" sz="1800"/>
                        <a:t>0.9</a:t>
                      </a:r>
                      <a:endParaRPr/>
                    </a:p>
                  </a:txBody>
                  <a:tcPr marT="45725" marB="45725" marR="91450" marL="91450"/>
                </a:tc>
                <a:tc>
                  <a:txBody>
                    <a:bodyPr>
                      <a:noAutofit/>
                    </a:bodyPr>
                    <a:lstStyle/>
                    <a:p>
                      <a:pPr indent="0" lvl="0" marL="0" marR="0" rtl="0" algn="l">
                        <a:spcBef>
                          <a:spcPts val="0"/>
                        </a:spcBef>
                        <a:spcAft>
                          <a:spcPts val="0"/>
                        </a:spcAft>
                        <a:buNone/>
                      </a:pPr>
                      <a:r>
                        <a:rPr lang="en-US" sz="1800"/>
                        <a:t>2.6</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9</a:t>
                      </a:r>
                      <a:endParaRPr/>
                    </a:p>
                  </a:txBody>
                  <a:tcPr marT="45725" marB="45725" marR="91450" marL="91450"/>
                </a:tc>
                <a:tc>
                  <a:txBody>
                    <a:bodyPr>
                      <a:noAutofit/>
                    </a:bodyPr>
                    <a:lstStyle/>
                    <a:p>
                      <a:pPr indent="0" lvl="0" marL="0" marR="0" rtl="0" algn="l">
                        <a:spcBef>
                          <a:spcPts val="0"/>
                        </a:spcBef>
                        <a:spcAft>
                          <a:spcPts val="0"/>
                        </a:spcAft>
                        <a:buNone/>
                      </a:pPr>
                      <a:r>
                        <a:rPr lang="en-US" sz="1800"/>
                        <a:t>Germany</a:t>
                      </a:r>
                      <a:endParaRPr/>
                    </a:p>
                  </a:txBody>
                  <a:tcPr marT="45725" marB="45725" marR="91450" marL="91450"/>
                </a:tc>
                <a:tc>
                  <a:txBody>
                    <a:bodyPr>
                      <a:noAutofit/>
                    </a:bodyPr>
                    <a:lstStyle/>
                    <a:p>
                      <a:pPr indent="0" lvl="0" marL="0" marR="0" rtl="0" algn="l">
                        <a:spcBef>
                          <a:spcPts val="0"/>
                        </a:spcBef>
                        <a:spcAft>
                          <a:spcPts val="0"/>
                        </a:spcAft>
                        <a:buNone/>
                      </a:pPr>
                      <a:r>
                        <a:rPr lang="en-US" sz="1800"/>
                        <a:t>$44.3</a:t>
                      </a:r>
                      <a:endParaRPr/>
                    </a:p>
                  </a:txBody>
                  <a:tcPr marT="45725" marB="45725" marR="91450" marL="91450"/>
                </a:tc>
                <a:tc>
                  <a:txBody>
                    <a:bodyPr>
                      <a:noAutofit/>
                    </a:bodyPr>
                    <a:lstStyle/>
                    <a:p>
                      <a:pPr indent="0" lvl="0" marL="0" marR="0" rtl="0" algn="l">
                        <a:spcBef>
                          <a:spcPts val="0"/>
                        </a:spcBef>
                        <a:spcAft>
                          <a:spcPts val="0"/>
                        </a:spcAft>
                        <a:buNone/>
                      </a:pPr>
                      <a:r>
                        <a:rPr lang="en-US" sz="1800"/>
                        <a:t>1.2</a:t>
                      </a:r>
                      <a:endParaRPr/>
                    </a:p>
                  </a:txBody>
                  <a:tcPr marT="45725" marB="45725" marR="91450" marL="91450"/>
                </a:tc>
                <a:tc>
                  <a:txBody>
                    <a:bodyPr>
                      <a:noAutofit/>
                    </a:bodyPr>
                    <a:lstStyle/>
                    <a:p>
                      <a:pPr indent="0" lvl="0" marL="0" marR="0" rtl="0" algn="l">
                        <a:spcBef>
                          <a:spcPts val="0"/>
                        </a:spcBef>
                        <a:spcAft>
                          <a:spcPts val="0"/>
                        </a:spcAft>
                        <a:buNone/>
                      </a:pPr>
                      <a:r>
                        <a:rPr lang="en-US" sz="1800"/>
                        <a:t>2.5</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10</a:t>
                      </a:r>
                      <a:endParaRPr/>
                    </a:p>
                  </a:txBody>
                  <a:tcPr marT="45725" marB="45725" marR="91450" marL="91450"/>
                </a:tc>
                <a:tc>
                  <a:txBody>
                    <a:bodyPr>
                      <a:noAutofit/>
                    </a:bodyPr>
                    <a:lstStyle/>
                    <a:p>
                      <a:pPr indent="0" lvl="0" marL="0" marR="0" rtl="0" algn="l">
                        <a:spcBef>
                          <a:spcPts val="0"/>
                        </a:spcBef>
                        <a:spcAft>
                          <a:spcPts val="0"/>
                        </a:spcAft>
                        <a:buNone/>
                      </a:pPr>
                      <a:r>
                        <a:rPr lang="en-US" sz="1800"/>
                        <a:t>South Korea</a:t>
                      </a:r>
                      <a:endParaRPr/>
                    </a:p>
                  </a:txBody>
                  <a:tcPr marT="45725" marB="45725" marR="91450" marL="91450"/>
                </a:tc>
                <a:tc>
                  <a:txBody>
                    <a:bodyPr>
                      <a:noAutofit/>
                    </a:bodyPr>
                    <a:lstStyle/>
                    <a:p>
                      <a:pPr indent="0" lvl="0" marL="0" marR="0" rtl="0" algn="l">
                        <a:spcBef>
                          <a:spcPts val="0"/>
                        </a:spcBef>
                        <a:spcAft>
                          <a:spcPts val="0"/>
                        </a:spcAft>
                        <a:buNone/>
                      </a:pPr>
                      <a:r>
                        <a:rPr lang="en-US" sz="1800"/>
                        <a:t>$39.2</a:t>
                      </a:r>
                      <a:endParaRPr/>
                    </a:p>
                  </a:txBody>
                  <a:tcPr marT="45725" marB="45725" marR="91450" marL="91450"/>
                </a:tc>
                <a:tc>
                  <a:txBody>
                    <a:bodyPr>
                      <a:noAutofit/>
                    </a:bodyPr>
                    <a:lstStyle/>
                    <a:p>
                      <a:pPr indent="0" lvl="0" marL="0" marR="0" rtl="0" algn="l">
                        <a:spcBef>
                          <a:spcPts val="0"/>
                        </a:spcBef>
                        <a:spcAft>
                          <a:spcPts val="0"/>
                        </a:spcAft>
                        <a:buNone/>
                      </a:pPr>
                      <a:r>
                        <a:rPr lang="en-US" sz="1800"/>
                        <a:t>2.6</a:t>
                      </a:r>
                      <a:endParaRPr/>
                    </a:p>
                  </a:txBody>
                  <a:tcPr marT="45725" marB="45725" marR="91450" marL="91450"/>
                </a:tc>
                <a:tc>
                  <a:txBody>
                    <a:bodyPr>
                      <a:noAutofit/>
                    </a:bodyPr>
                    <a:lstStyle/>
                    <a:p>
                      <a:pPr indent="0" lvl="0" marL="0" marR="0" rtl="0" algn="l">
                        <a:spcBef>
                          <a:spcPts val="0"/>
                        </a:spcBef>
                        <a:spcAft>
                          <a:spcPts val="0"/>
                        </a:spcAft>
                        <a:buNone/>
                      </a:pPr>
                      <a:r>
                        <a:rPr lang="en-US" sz="1800"/>
                        <a:t>2.3</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11</a:t>
                      </a:r>
                      <a:endParaRPr/>
                    </a:p>
                  </a:txBody>
                  <a:tcPr marT="45725" marB="45725" marR="91450" marL="91450"/>
                </a:tc>
                <a:tc>
                  <a:txBody>
                    <a:bodyPr>
                      <a:noAutofit/>
                    </a:bodyPr>
                    <a:lstStyle/>
                    <a:p>
                      <a:pPr indent="0" lvl="0" marL="0" marR="0" rtl="0" algn="l">
                        <a:spcBef>
                          <a:spcPts val="0"/>
                        </a:spcBef>
                        <a:spcAft>
                          <a:spcPts val="0"/>
                        </a:spcAft>
                        <a:buNone/>
                      </a:pPr>
                      <a:r>
                        <a:rPr lang="en-US" sz="1800"/>
                        <a:t>Brazil</a:t>
                      </a:r>
                      <a:endParaRPr/>
                    </a:p>
                  </a:txBody>
                  <a:tcPr marT="45725" marB="45725" marR="91450" marL="91450"/>
                </a:tc>
                <a:tc>
                  <a:txBody>
                    <a:bodyPr>
                      <a:noAutofit/>
                    </a:bodyPr>
                    <a:lstStyle/>
                    <a:p>
                      <a:pPr indent="0" lvl="0" marL="0" marR="0" rtl="0" algn="l">
                        <a:spcBef>
                          <a:spcPts val="0"/>
                        </a:spcBef>
                        <a:spcAft>
                          <a:spcPts val="0"/>
                        </a:spcAft>
                        <a:buNone/>
                      </a:pPr>
                      <a:r>
                        <a:rPr lang="en-US" sz="1800"/>
                        <a:t>$29.3</a:t>
                      </a:r>
                      <a:endParaRPr/>
                    </a:p>
                  </a:txBody>
                  <a:tcPr marT="45725" marB="45725" marR="91450" marL="91450"/>
                </a:tc>
                <a:tc>
                  <a:txBody>
                    <a:bodyPr>
                      <a:noAutofit/>
                    </a:bodyPr>
                    <a:lstStyle/>
                    <a:p>
                      <a:pPr indent="0" lvl="0" marL="0" marR="0" rtl="0" algn="l">
                        <a:spcBef>
                          <a:spcPts val="0"/>
                        </a:spcBef>
                        <a:spcAft>
                          <a:spcPts val="0"/>
                        </a:spcAft>
                        <a:buNone/>
                      </a:pPr>
                      <a:r>
                        <a:rPr lang="en-US" sz="1800"/>
                        <a:t>1.4</a:t>
                      </a:r>
                      <a:endParaRPr/>
                    </a:p>
                  </a:txBody>
                  <a:tcPr marT="45725" marB="45725" marR="91450" marL="91450"/>
                </a:tc>
                <a:tc>
                  <a:txBody>
                    <a:bodyPr>
                      <a:noAutofit/>
                    </a:bodyPr>
                    <a:lstStyle/>
                    <a:p>
                      <a:pPr indent="0" lvl="0" marL="0" marR="0" rtl="0" algn="l">
                        <a:spcBef>
                          <a:spcPts val="0"/>
                        </a:spcBef>
                        <a:spcAft>
                          <a:spcPts val="0"/>
                        </a:spcAft>
                        <a:buNone/>
                      </a:pPr>
                      <a:r>
                        <a:rPr lang="en-US" sz="1800"/>
                        <a:t>1.7</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12</a:t>
                      </a:r>
                      <a:endParaRPr/>
                    </a:p>
                  </a:txBody>
                  <a:tcPr marT="45725" marB="45725" marR="91450" marL="91450"/>
                </a:tc>
                <a:tc>
                  <a:txBody>
                    <a:bodyPr>
                      <a:noAutofit/>
                    </a:bodyPr>
                    <a:lstStyle/>
                    <a:p>
                      <a:pPr indent="0" lvl="0" marL="0" marR="0" rtl="0" algn="l">
                        <a:spcBef>
                          <a:spcPts val="0"/>
                        </a:spcBef>
                        <a:spcAft>
                          <a:spcPts val="0"/>
                        </a:spcAft>
                        <a:buNone/>
                      </a:pPr>
                      <a:r>
                        <a:rPr lang="en-US" sz="1800"/>
                        <a:t>Italy</a:t>
                      </a:r>
                      <a:endParaRPr/>
                    </a:p>
                  </a:txBody>
                  <a:tcPr marT="45725" marB="45725" marR="91450" marL="91450"/>
                </a:tc>
                <a:tc>
                  <a:txBody>
                    <a:bodyPr>
                      <a:noAutofit/>
                    </a:bodyPr>
                    <a:lstStyle/>
                    <a:p>
                      <a:pPr indent="0" lvl="0" marL="0" marR="0" rtl="0" algn="l">
                        <a:spcBef>
                          <a:spcPts val="0"/>
                        </a:spcBef>
                        <a:spcAft>
                          <a:spcPts val="0"/>
                        </a:spcAft>
                        <a:buNone/>
                      </a:pPr>
                      <a:r>
                        <a:rPr lang="en-US" sz="1800"/>
                        <a:t>$29.2</a:t>
                      </a:r>
                      <a:endParaRPr/>
                    </a:p>
                  </a:txBody>
                  <a:tcPr marT="45725" marB="45725" marR="91450" marL="91450"/>
                </a:tc>
                <a:tc>
                  <a:txBody>
                    <a:bodyPr>
                      <a:noAutofit/>
                    </a:bodyPr>
                    <a:lstStyle/>
                    <a:p>
                      <a:pPr indent="0" lvl="0" marL="0" marR="0" rtl="0" algn="l">
                        <a:spcBef>
                          <a:spcPts val="0"/>
                        </a:spcBef>
                        <a:spcAft>
                          <a:spcPts val="0"/>
                        </a:spcAft>
                        <a:buNone/>
                      </a:pPr>
                      <a:r>
                        <a:rPr lang="en-US" sz="1800"/>
                        <a:t>1.5</a:t>
                      </a:r>
                      <a:endParaRPr/>
                    </a:p>
                  </a:txBody>
                  <a:tcPr marT="45725" marB="45725" marR="91450" marL="91450"/>
                </a:tc>
                <a:tc>
                  <a:txBody>
                    <a:bodyPr>
                      <a:noAutofit/>
                    </a:bodyPr>
                    <a:lstStyle/>
                    <a:p>
                      <a:pPr indent="0" lvl="0" marL="0" marR="0" rtl="0" algn="l">
                        <a:spcBef>
                          <a:spcPts val="0"/>
                        </a:spcBef>
                        <a:spcAft>
                          <a:spcPts val="0"/>
                        </a:spcAft>
                        <a:buNone/>
                      </a:pPr>
                      <a:r>
                        <a:rPr lang="en-US" sz="1800"/>
                        <a:t>1.7</a:t>
                      </a:r>
                      <a:endParaRPr/>
                    </a:p>
                  </a:txBody>
                  <a:tcPr marT="45725" marB="45725" marR="91450" marL="91450"/>
                </a:tc>
              </a:tr>
              <a:tr h="370850">
                <a:tc>
                  <a:txBody>
                    <a:bodyPr>
                      <a:noAutofit/>
                    </a:bodyPr>
                    <a:lstStyle/>
                    <a:p>
                      <a:pPr indent="0" lvl="0" marL="0" marR="0" rtl="0" algn="l">
                        <a:spcBef>
                          <a:spcPts val="0"/>
                        </a:spcBef>
                        <a:spcAft>
                          <a:spcPts val="0"/>
                        </a:spcAft>
                        <a:buNone/>
                      </a:pPr>
                      <a:r>
                        <a:rPr lang="en-US" sz="1800"/>
                        <a:t>13</a:t>
                      </a:r>
                      <a:endParaRPr/>
                    </a:p>
                  </a:txBody>
                  <a:tcPr marT="45725" marB="45725" marR="91450" marL="91450"/>
                </a:tc>
                <a:tc>
                  <a:txBody>
                    <a:bodyPr>
                      <a:noAutofit/>
                    </a:bodyPr>
                    <a:lstStyle/>
                    <a:p>
                      <a:pPr indent="0" lvl="0" marL="0" marR="0" rtl="0" algn="l">
                        <a:spcBef>
                          <a:spcPts val="0"/>
                        </a:spcBef>
                        <a:spcAft>
                          <a:spcPts val="0"/>
                        </a:spcAft>
                        <a:buNone/>
                      </a:pPr>
                      <a:r>
                        <a:rPr lang="en-US" sz="1800"/>
                        <a:t>Australia</a:t>
                      </a:r>
                      <a:endParaRPr/>
                    </a:p>
                  </a:txBody>
                  <a:tcPr marT="45725" marB="45725" marR="91450" marL="91450"/>
                </a:tc>
                <a:tc>
                  <a:txBody>
                    <a:bodyPr>
                      <a:noAutofit/>
                    </a:bodyPr>
                    <a:lstStyle/>
                    <a:p>
                      <a:pPr indent="0" lvl="0" marL="0" marR="0" rtl="0" algn="l">
                        <a:spcBef>
                          <a:spcPts val="0"/>
                        </a:spcBef>
                        <a:spcAft>
                          <a:spcPts val="0"/>
                        </a:spcAft>
                        <a:buNone/>
                      </a:pPr>
                      <a:r>
                        <a:rPr lang="en-US" sz="1800"/>
                        <a:t>$27.5</a:t>
                      </a:r>
                      <a:endParaRPr/>
                    </a:p>
                  </a:txBody>
                  <a:tcPr marT="45725" marB="45725" marR="91450" marL="91450"/>
                </a:tc>
                <a:tc>
                  <a:txBody>
                    <a:bodyPr>
                      <a:noAutofit/>
                    </a:bodyPr>
                    <a:lstStyle/>
                    <a:p>
                      <a:pPr indent="0" lvl="0" marL="0" marR="0" rtl="0" algn="l">
                        <a:spcBef>
                          <a:spcPts val="0"/>
                        </a:spcBef>
                        <a:spcAft>
                          <a:spcPts val="0"/>
                        </a:spcAft>
                        <a:buNone/>
                      </a:pPr>
                      <a:r>
                        <a:rPr lang="en-US" sz="1800"/>
                        <a:t>2.0</a:t>
                      </a:r>
                      <a:endParaRPr/>
                    </a:p>
                  </a:txBody>
                  <a:tcPr marT="45725" marB="45725" marR="91450" marL="91450"/>
                </a:tc>
                <a:tc>
                  <a:txBody>
                    <a:bodyPr>
                      <a:noAutofit/>
                    </a:bodyPr>
                    <a:lstStyle/>
                    <a:p>
                      <a:pPr indent="0" lvl="0" marL="0" marR="0" rtl="0" algn="l">
                        <a:spcBef>
                          <a:spcPts val="0"/>
                        </a:spcBef>
                        <a:spcAft>
                          <a:spcPts val="0"/>
                        </a:spcAft>
                        <a:buNone/>
                      </a:pPr>
                      <a:r>
                        <a:rPr lang="en-US" sz="1800"/>
                        <a:t>1.6</a:t>
                      </a:r>
                      <a:endParaRPr/>
                    </a:p>
                  </a:txBody>
                  <a:tcPr marT="45725" marB="45725" marR="91450" marL="91450"/>
                </a:tc>
              </a:tr>
            </a:tbl>
          </a:graphicData>
        </a:graphic>
      </p:graphicFrame>
      <p:sp>
        <p:nvSpPr>
          <p:cNvPr id="281" name="Google Shape;281;p39"/>
          <p:cNvSpPr txBox="1"/>
          <p:nvPr/>
        </p:nvSpPr>
        <p:spPr>
          <a:xfrm>
            <a:off x="2866768" y="90718"/>
            <a:ext cx="7105135" cy="523220"/>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omic Sans MS"/>
                <a:ea typeface="Comic Sans MS"/>
                <a:cs typeface="Comic Sans MS"/>
                <a:sym typeface="Comic Sans MS"/>
              </a:rPr>
              <a:t>Military Expenditures by Country 2017</a:t>
            </a:r>
            <a:endParaRPr/>
          </a:p>
        </p:txBody>
      </p:sp>
      <p:sp>
        <p:nvSpPr>
          <p:cNvPr id="282" name="Google Shape;282;p39"/>
          <p:cNvSpPr txBox="1"/>
          <p:nvPr/>
        </p:nvSpPr>
        <p:spPr>
          <a:xfrm>
            <a:off x="0" y="6154693"/>
            <a:ext cx="2031999" cy="553998"/>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mic Sans MS"/>
                <a:ea typeface="Comic Sans MS"/>
                <a:cs typeface="Comic Sans MS"/>
                <a:sym typeface="Comic Sans MS"/>
              </a:rPr>
              <a:t>Source: Stockholm International Peace Research Institute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0"/>
          <p:cNvSpPr txBox="1"/>
          <p:nvPr>
            <p:ph idx="1" type="subTitle"/>
          </p:nvPr>
        </p:nvSpPr>
        <p:spPr>
          <a:xfrm>
            <a:off x="1403797" y="115910"/>
            <a:ext cx="9489989" cy="258865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5400"/>
              <a:buNone/>
            </a:pPr>
            <a:r>
              <a:rPr lang="en-US" sz="5400"/>
              <a:t>Personal Consumption</a:t>
            </a:r>
            <a:endParaRPr/>
          </a:p>
          <a:p>
            <a:pPr indent="0" lvl="0" marL="0" rtl="0" algn="ctr">
              <a:lnSpc>
                <a:spcPct val="100000"/>
              </a:lnSpc>
              <a:spcBef>
                <a:spcPts val="1680"/>
              </a:spcBef>
              <a:spcAft>
                <a:spcPts val="0"/>
              </a:spcAft>
              <a:buSzPts val="5400"/>
              <a:buNone/>
            </a:pPr>
            <a:r>
              <a:rPr lang="en-US" sz="5400"/>
              <a:t>35% More Jobs</a:t>
            </a:r>
            <a:endParaRPr/>
          </a:p>
        </p:txBody>
      </p:sp>
      <p:pic>
        <p:nvPicPr>
          <p:cNvPr id="289" name="Google Shape;289;p40"/>
          <p:cNvPicPr preferRelativeResize="0"/>
          <p:nvPr/>
        </p:nvPicPr>
        <p:blipFill rotWithShape="1">
          <a:blip r:embed="rId3">
            <a:alphaModFix/>
          </a:blip>
          <a:srcRect b="0" l="0" r="0" t="0"/>
          <a:stretch/>
        </p:blipFill>
        <p:spPr>
          <a:xfrm>
            <a:off x="1403797" y="2506182"/>
            <a:ext cx="4049634" cy="2851428"/>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5827756" y="2533506"/>
            <a:ext cx="4642768" cy="28241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1"/>
          <p:cNvSpPr txBox="1"/>
          <p:nvPr>
            <p:ph idx="1" type="subTitle"/>
          </p:nvPr>
        </p:nvSpPr>
        <p:spPr>
          <a:xfrm>
            <a:off x="2528639" y="301715"/>
            <a:ext cx="711175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6000"/>
              <a:buNone/>
            </a:pPr>
            <a:r>
              <a:rPr lang="en-US" sz="6000"/>
              <a:t>Clean Energy</a:t>
            </a:r>
            <a:endParaRPr/>
          </a:p>
          <a:p>
            <a:pPr indent="0" lvl="0" marL="0" rtl="0" algn="ctr">
              <a:lnSpc>
                <a:spcPct val="100000"/>
              </a:lnSpc>
              <a:spcBef>
                <a:spcPts val="1800"/>
              </a:spcBef>
              <a:spcAft>
                <a:spcPts val="0"/>
              </a:spcAft>
              <a:buSzPts val="6000"/>
              <a:buNone/>
            </a:pPr>
            <a:r>
              <a:rPr lang="en-US" sz="6000"/>
              <a:t>50% More Jobs</a:t>
            </a:r>
            <a:endParaRPr/>
          </a:p>
        </p:txBody>
      </p:sp>
      <p:pic>
        <p:nvPicPr>
          <p:cNvPr id="297" name="Google Shape;297;p41"/>
          <p:cNvPicPr preferRelativeResize="0"/>
          <p:nvPr/>
        </p:nvPicPr>
        <p:blipFill rotWithShape="1">
          <a:blip r:embed="rId3">
            <a:alphaModFix/>
          </a:blip>
          <a:srcRect b="0" l="0" r="0" t="0"/>
          <a:stretch/>
        </p:blipFill>
        <p:spPr>
          <a:xfrm>
            <a:off x="3888865" y="3951526"/>
            <a:ext cx="3105884" cy="2484707"/>
          </a:xfrm>
          <a:prstGeom prst="rect">
            <a:avLst/>
          </a:prstGeom>
          <a:noFill/>
          <a:ln>
            <a:noFill/>
          </a:ln>
        </p:spPr>
      </p:pic>
      <p:pic>
        <p:nvPicPr>
          <p:cNvPr id="298" name="Google Shape;298;p41"/>
          <p:cNvPicPr preferRelativeResize="0"/>
          <p:nvPr/>
        </p:nvPicPr>
        <p:blipFill rotWithShape="1">
          <a:blip r:embed="rId4">
            <a:alphaModFix/>
          </a:blip>
          <a:srcRect b="0" l="0" r="0" t="0"/>
          <a:stretch/>
        </p:blipFill>
        <p:spPr>
          <a:xfrm>
            <a:off x="7547021" y="3651005"/>
            <a:ext cx="4186736" cy="2788432"/>
          </a:xfrm>
          <a:prstGeom prst="rect">
            <a:avLst/>
          </a:prstGeom>
          <a:noFill/>
          <a:ln>
            <a:noFill/>
          </a:ln>
        </p:spPr>
      </p:pic>
      <p:pic>
        <p:nvPicPr>
          <p:cNvPr id="299" name="Google Shape;299;p41"/>
          <p:cNvPicPr preferRelativeResize="0"/>
          <p:nvPr/>
        </p:nvPicPr>
        <p:blipFill rotWithShape="1">
          <a:blip r:embed="rId5">
            <a:alphaModFix/>
          </a:blip>
          <a:srcRect b="0" l="0" r="0" t="0"/>
          <a:stretch/>
        </p:blipFill>
        <p:spPr>
          <a:xfrm>
            <a:off x="283047" y="3578181"/>
            <a:ext cx="3105884" cy="31058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descr="https://image.slidesharecdn.com/thebudgetoutlookfor2018to2028in11slides-180419174533/95/the-budget-outlook-for-2018-to-2028-in-11-slides-11-638.jpg?cb=1524160749" id="107" name="Google Shape;107;p15"/>
          <p:cNvPicPr preferRelativeResize="0"/>
          <p:nvPr/>
        </p:nvPicPr>
        <p:blipFill rotWithShape="1">
          <a:blip r:embed="rId3">
            <a:alphaModFix/>
          </a:blip>
          <a:srcRect b="0" l="0" r="0" t="0"/>
          <a:stretch/>
        </p:blipFill>
        <p:spPr>
          <a:xfrm>
            <a:off x="3057525" y="1147763"/>
            <a:ext cx="6076950" cy="4562475"/>
          </a:xfrm>
          <a:prstGeom prst="rect">
            <a:avLst/>
          </a:prstGeom>
          <a:noFill/>
          <a:ln>
            <a:noFill/>
          </a:ln>
        </p:spPr>
      </p:pic>
      <p:sp>
        <p:nvSpPr>
          <p:cNvPr id="108" name="Google Shape;108;p15"/>
          <p:cNvSpPr txBox="1"/>
          <p:nvPr/>
        </p:nvSpPr>
        <p:spPr>
          <a:xfrm>
            <a:off x="2743200" y="6141994"/>
            <a:ext cx="6391275"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Congressional Budget Office, April 2018</a:t>
            </a:r>
            <a:endParaRPr/>
          </a:p>
        </p:txBody>
      </p:sp>
      <p:sp>
        <p:nvSpPr>
          <p:cNvPr id="109" name="Google Shape;109;p15"/>
          <p:cNvSpPr txBox="1"/>
          <p:nvPr/>
        </p:nvSpPr>
        <p:spPr>
          <a:xfrm>
            <a:off x="463639" y="242320"/>
            <a:ext cx="10290219" cy="707886"/>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Comic Sans MS"/>
                <a:ea typeface="Comic Sans MS"/>
                <a:cs typeface="Comic Sans MS"/>
                <a:sym typeface="Comic Sans MS"/>
              </a:rPr>
              <a:t>FEDERAL DEBT AS A PERCENT OF GDP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4" name="Shape 304"/>
        <p:cNvGrpSpPr/>
        <p:nvPr/>
      </p:nvGrpSpPr>
      <p:grpSpPr>
        <a:xfrm>
          <a:off x="0" y="0"/>
          <a:ext cx="0" cy="0"/>
          <a:chOff x="0" y="0"/>
          <a:chExt cx="0" cy="0"/>
        </a:xfrm>
      </p:grpSpPr>
      <p:graphicFrame>
        <p:nvGraphicFramePr>
          <p:cNvPr id="305" name="Google Shape;305;p42"/>
          <p:cNvGraphicFramePr/>
          <p:nvPr/>
        </p:nvGraphicFramePr>
        <p:xfrm>
          <a:off x="0" y="487680"/>
          <a:ext cx="3000000" cy="3000000"/>
        </p:xfrm>
        <a:graphic>
          <a:graphicData uri="http://schemas.openxmlformats.org/drawingml/2006/table">
            <a:tbl>
              <a:tblPr>
                <a:noFill/>
                <a:tableStyleId>{AFC5FD08-FDCB-43F9-8B5B-494EE1C83556}</a:tableStyleId>
              </a:tblPr>
              <a:tblGrid>
                <a:gridCol w="1463050"/>
                <a:gridCol w="909075"/>
                <a:gridCol w="1007350"/>
                <a:gridCol w="1568350"/>
                <a:gridCol w="1178950"/>
                <a:gridCol w="1235775"/>
                <a:gridCol w="947150"/>
                <a:gridCol w="1010600"/>
                <a:gridCol w="1010600"/>
                <a:gridCol w="866225"/>
                <a:gridCol w="994875"/>
              </a:tblGrid>
              <a:tr h="822700">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Country</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Year</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Renewables as a % of total generation</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Generation GWh</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Total Renewable</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Hydropower</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Windpower</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Biomass and Waste</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Solar Power</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Geothermal</a:t>
                      </a:r>
                      <a:endParaRPr b="0" i="0" sz="1200" u="none" strike="noStrike">
                        <a:solidFill>
                          <a:srgbClr val="000000"/>
                        </a:solidFill>
                        <a:latin typeface="Arial"/>
                        <a:ea typeface="Arial"/>
                        <a:cs typeface="Arial"/>
                        <a:sym typeface="Arial"/>
                      </a:endParaRPr>
                    </a:p>
                  </a:txBody>
                  <a:tcPr marT="0" marB="0" marR="0" marL="0" anchor="b"/>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Wave and Tide</a:t>
                      </a:r>
                      <a:endParaRPr b="0" i="0" sz="1200" u="none" strike="noStrike">
                        <a:solidFill>
                          <a:srgbClr val="000000"/>
                        </a:solidFill>
                        <a:latin typeface="Arial"/>
                        <a:ea typeface="Arial"/>
                        <a:cs typeface="Arial"/>
                        <a:sym typeface="Arial"/>
                      </a:endParaRPr>
                    </a:p>
                  </a:txBody>
                  <a:tcPr marT="0" marB="0" marR="0" marL="0" anchor="b"/>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China</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25.00%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5,581,739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1,398,207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1,103,325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185,770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63,729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45,250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125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United States</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14.00%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4,097,027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572,409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249,080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190,719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77,660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39,032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15,918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India</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15.10%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1,294,503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195,242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120,270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42,790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26,542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5,640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Russia</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16.90%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1,008,360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170,077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166,313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2,819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335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Japan</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17.40%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976,393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169,660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84,845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5,160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41,460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35,858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2,337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Canada</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64.70%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647,045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418,679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376,838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26,184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12,776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2,866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15</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Germany</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31.80%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610,171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193,735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18,667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78,871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57,379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38,726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92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Brazil</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75.00%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568,650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426,638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356,146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21,630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48,802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 </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3536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France</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16.80%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540,123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90,940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53,774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21,249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8,171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7,259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487</a:t>
                      </a:r>
                      <a:endParaRPr b="0" i="0" sz="1200" u="none" strike="noStrike">
                        <a:solidFill>
                          <a:srgbClr val="222222"/>
                        </a:solidFill>
                        <a:latin typeface="Arial"/>
                        <a:ea typeface="Arial"/>
                        <a:cs typeface="Arial"/>
                        <a:sym typeface="Arial"/>
                      </a:endParaRPr>
                    </a:p>
                  </a:txBody>
                  <a:tcPr marT="0" marB="0" marR="0" marL="0" anchor="ctr"/>
                </a:tc>
              </a:tr>
              <a:tr h="343800">
                <a:tc>
                  <a:txBody>
                    <a:bodyPr>
                      <a:noAutofit/>
                    </a:bodyPr>
                    <a:lstStyle/>
                    <a:p>
                      <a:pPr indent="0" lvl="0" marL="0" marR="0" rtl="0" algn="l">
                        <a:spcBef>
                          <a:spcPts val="0"/>
                        </a:spcBef>
                        <a:spcAft>
                          <a:spcPts val="0"/>
                        </a:spcAft>
                        <a:buNone/>
                      </a:pPr>
                      <a:r>
                        <a:rPr b="0" i="0" lang="en-US" sz="1200" u="none" strike="noStrike">
                          <a:solidFill>
                            <a:srgbClr val="000000"/>
                          </a:solidFill>
                          <a:latin typeface="Arial"/>
                          <a:ea typeface="Arial"/>
                          <a:cs typeface="Arial"/>
                          <a:sym typeface="Arial"/>
                        </a:rPr>
                        <a:t>South Korea</a:t>
                      </a:r>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516,545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10,878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2,118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1,201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3,150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3,880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529</a:t>
                      </a:r>
                      <a:endParaRPr b="0" i="0" sz="1200" u="none" strike="noStrike">
                        <a:solidFill>
                          <a:srgbClr val="222222"/>
                        </a:solidFill>
                        <a:latin typeface="Arial"/>
                        <a:ea typeface="Arial"/>
                        <a:cs typeface="Arial"/>
                        <a:sym typeface="Arial"/>
                      </a:endParaRPr>
                    </a:p>
                  </a:txBody>
                  <a:tcPr marT="0" marB="0" marR="0" marL="0" anchor="ctr"/>
                </a:tc>
              </a:tr>
              <a:tr h="29470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United Kingdom</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27.40%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318,150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87,083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6,238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40,310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32,972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7,561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b="0" i="0" lang="en-US" sz="1200" u="none" strike="noStrike">
                          <a:solidFill>
                            <a:srgbClr val="000000"/>
                          </a:solidFill>
                          <a:latin typeface="Arial"/>
                          <a:ea typeface="Arial"/>
                          <a:cs typeface="Arial"/>
                          <a:sym typeface="Arial"/>
                        </a:rPr>
                        <a:t>Saudi Arabia</a:t>
                      </a:r>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0.00%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318,036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Mexico</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16.00%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294,818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47,095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30,614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8,453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1,788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245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5,995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Italy</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40.90%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268,939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109,962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45,018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14,706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21,826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22,588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5,824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Iran</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264,971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14,184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13,949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220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Spain</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36.20%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264,197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95,660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27,656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48,122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6,532</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13,350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Turkey</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32.90%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248,863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81,911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65,856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11,591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1,349</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191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2,924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Taiwan</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240,404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10,563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4,425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1,526</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3,788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824</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2578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Australia</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14.40%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239,145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34,405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13,361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11,467</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3,608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5,968</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1</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r h="429750">
                <a:tc>
                  <a:txBody>
                    <a:bodyPr>
                      <a:noAutofit/>
                    </a:bodyPr>
                    <a:lstStyle/>
                    <a:p>
                      <a:pPr indent="0" lvl="0" marL="0" marR="0" rtl="0" algn="l">
                        <a:spcBef>
                          <a:spcPts val="0"/>
                        </a:spcBef>
                        <a:spcAft>
                          <a:spcPts val="0"/>
                        </a:spcAft>
                        <a:buNone/>
                      </a:pPr>
                      <a:r>
                        <a:rPr lang="en-US" sz="1200" u="none" strike="noStrike">
                          <a:latin typeface="Arial"/>
                          <a:ea typeface="Arial"/>
                          <a:cs typeface="Arial"/>
                          <a:sym typeface="Arial"/>
                        </a:rPr>
                        <a:t> South Africa</a:t>
                      </a:r>
                      <a:endParaRPr b="0" i="0" sz="1200" u="none" strike="noStrike">
                        <a:solidFill>
                          <a:srgbClr val="000000"/>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2015</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2.40%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230,590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5,553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793</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2,270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310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r">
                        <a:spcBef>
                          <a:spcPts val="0"/>
                        </a:spcBef>
                        <a:spcAft>
                          <a:spcPts val="0"/>
                        </a:spcAft>
                        <a:buNone/>
                      </a:pPr>
                      <a:r>
                        <a:rPr lang="en-US" sz="1200" u="none" strike="noStrike">
                          <a:latin typeface="Arial"/>
                          <a:ea typeface="Arial"/>
                          <a:cs typeface="Arial"/>
                          <a:sym typeface="Arial"/>
                        </a:rPr>
                        <a:t>2,180</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c>
                  <a:txBody>
                    <a:bodyPr>
                      <a:noAutofit/>
                    </a:bodyPr>
                    <a:lstStyle/>
                    <a:p>
                      <a:pPr indent="0" lvl="0" marL="0" marR="0" rtl="0" algn="ctr">
                        <a:spcBef>
                          <a:spcPts val="0"/>
                        </a:spcBef>
                        <a:spcAft>
                          <a:spcPts val="0"/>
                        </a:spcAft>
                        <a:buNone/>
                      </a:pPr>
                      <a:r>
                        <a:rPr lang="en-US" sz="1200" u="none" strike="noStrike">
                          <a:latin typeface="Arial"/>
                          <a:ea typeface="Arial"/>
                          <a:cs typeface="Arial"/>
                          <a:sym typeface="Arial"/>
                        </a:rPr>
                        <a:t>-</a:t>
                      </a:r>
                      <a:endParaRPr b="0" i="0" sz="1200" u="none" strike="noStrike">
                        <a:solidFill>
                          <a:srgbClr val="222222"/>
                        </a:solidFill>
                        <a:latin typeface="Arial"/>
                        <a:ea typeface="Arial"/>
                        <a:cs typeface="Arial"/>
                        <a:sym typeface="Arial"/>
                      </a:endParaRPr>
                    </a:p>
                  </a:txBody>
                  <a:tcPr marT="0" marB="0" marR="0" marL="0" anchor="ctr"/>
                </a:tc>
              </a:tr>
            </a:tbl>
          </a:graphicData>
        </a:graphic>
      </p:graphicFrame>
      <p:sp>
        <p:nvSpPr>
          <p:cNvPr id="306" name="Google Shape;306;p42"/>
          <p:cNvSpPr txBox="1"/>
          <p:nvPr/>
        </p:nvSpPr>
        <p:spPr>
          <a:xfrm>
            <a:off x="3791465" y="0"/>
            <a:ext cx="4609070"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Renewable Energy Generation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3"/>
          <p:cNvSpPr txBox="1"/>
          <p:nvPr>
            <p:ph idx="1" type="subTitle"/>
          </p:nvPr>
        </p:nvSpPr>
        <p:spPr>
          <a:xfrm>
            <a:off x="1855350" y="196833"/>
            <a:ext cx="711175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7200"/>
              <a:buNone/>
            </a:pPr>
            <a:r>
              <a:rPr lang="en-US" sz="7200"/>
              <a:t>Healthcare</a:t>
            </a:r>
            <a:endParaRPr/>
          </a:p>
          <a:p>
            <a:pPr indent="0" lvl="0" marL="0" rtl="0" algn="ctr">
              <a:lnSpc>
                <a:spcPct val="100000"/>
              </a:lnSpc>
              <a:spcBef>
                <a:spcPts val="2040"/>
              </a:spcBef>
              <a:spcAft>
                <a:spcPts val="0"/>
              </a:spcAft>
              <a:buSzPts val="7200"/>
              <a:buNone/>
            </a:pPr>
            <a:r>
              <a:rPr lang="en-US" sz="7200"/>
              <a:t>54%More Jobs</a:t>
            </a:r>
            <a:endParaRPr/>
          </a:p>
        </p:txBody>
      </p:sp>
      <p:pic>
        <p:nvPicPr>
          <p:cNvPr id="313" name="Google Shape;313;p43"/>
          <p:cNvPicPr preferRelativeResize="0"/>
          <p:nvPr/>
        </p:nvPicPr>
        <p:blipFill rotWithShape="1">
          <a:blip r:embed="rId3">
            <a:alphaModFix/>
          </a:blip>
          <a:srcRect b="0" l="0" r="0" t="0"/>
          <a:stretch/>
        </p:blipFill>
        <p:spPr>
          <a:xfrm>
            <a:off x="3575847" y="4000447"/>
            <a:ext cx="3929305" cy="2199503"/>
          </a:xfrm>
          <a:prstGeom prst="rect">
            <a:avLst/>
          </a:prstGeom>
          <a:noFill/>
          <a:ln>
            <a:noFill/>
          </a:ln>
        </p:spPr>
      </p:pic>
      <p:pic>
        <p:nvPicPr>
          <p:cNvPr id="314" name="Google Shape;314;p43"/>
          <p:cNvPicPr preferRelativeResize="0"/>
          <p:nvPr/>
        </p:nvPicPr>
        <p:blipFill rotWithShape="1">
          <a:blip r:embed="rId4">
            <a:alphaModFix/>
          </a:blip>
          <a:srcRect b="0" l="0" r="0" t="0"/>
          <a:stretch/>
        </p:blipFill>
        <p:spPr>
          <a:xfrm>
            <a:off x="7868992" y="3993985"/>
            <a:ext cx="3800030" cy="2244393"/>
          </a:xfrm>
          <a:prstGeom prst="rect">
            <a:avLst/>
          </a:prstGeom>
          <a:noFill/>
          <a:ln>
            <a:noFill/>
          </a:ln>
        </p:spPr>
      </p:pic>
      <p:pic>
        <p:nvPicPr>
          <p:cNvPr id="315" name="Google Shape;315;p43"/>
          <p:cNvPicPr preferRelativeResize="0"/>
          <p:nvPr/>
        </p:nvPicPr>
        <p:blipFill rotWithShape="1">
          <a:blip r:embed="rId5">
            <a:alphaModFix/>
          </a:blip>
          <a:srcRect b="0" l="0" r="0" t="0"/>
          <a:stretch/>
        </p:blipFill>
        <p:spPr>
          <a:xfrm>
            <a:off x="0" y="4045337"/>
            <a:ext cx="3299255" cy="21995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descr="Health Care" id="321" name="Google Shape;321;p44"/>
          <p:cNvPicPr preferRelativeResize="0"/>
          <p:nvPr/>
        </p:nvPicPr>
        <p:blipFill rotWithShape="1">
          <a:blip r:embed="rId3">
            <a:alphaModFix/>
          </a:blip>
          <a:srcRect b="0" l="0" r="0" t="0"/>
          <a:stretch/>
        </p:blipFill>
        <p:spPr>
          <a:xfrm>
            <a:off x="2277428" y="254246"/>
            <a:ext cx="7925971" cy="5384554"/>
          </a:xfrm>
          <a:prstGeom prst="rect">
            <a:avLst/>
          </a:prstGeom>
          <a:noFill/>
          <a:ln>
            <a:noFill/>
          </a:ln>
        </p:spPr>
      </p:pic>
      <p:sp>
        <p:nvSpPr>
          <p:cNvPr id="322" name="Google Shape;322;p44"/>
          <p:cNvSpPr txBox="1"/>
          <p:nvPr/>
        </p:nvSpPr>
        <p:spPr>
          <a:xfrm>
            <a:off x="3060192" y="6234422"/>
            <a:ext cx="7071360"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a:t>
            </a:r>
            <a:r>
              <a:rPr i="1" lang="en-US" sz="1800">
                <a:solidFill>
                  <a:schemeClr val="dk1"/>
                </a:solidFill>
                <a:latin typeface="Comic Sans MS"/>
                <a:ea typeface="Comic Sans MS"/>
                <a:cs typeface="Comic Sans MS"/>
                <a:sym typeface="Comic Sans MS"/>
              </a:rPr>
              <a:t>Newsweek, </a:t>
            </a:r>
            <a:r>
              <a:rPr lang="en-US" sz="1800">
                <a:solidFill>
                  <a:schemeClr val="dk1"/>
                </a:solidFill>
                <a:latin typeface="Comic Sans MS"/>
                <a:ea typeface="Comic Sans MS"/>
                <a:cs typeface="Comic Sans MS"/>
                <a:sym typeface="Comic Sans MS"/>
              </a:rPr>
              <a:t>July 17, 2017</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descr="Health Care" id="328" name="Google Shape;328;p45"/>
          <p:cNvPicPr preferRelativeResize="0"/>
          <p:nvPr/>
        </p:nvPicPr>
        <p:blipFill rotWithShape="1">
          <a:blip r:embed="rId3">
            <a:alphaModFix/>
          </a:blip>
          <a:srcRect b="0" l="0" r="0" t="0"/>
          <a:stretch/>
        </p:blipFill>
        <p:spPr>
          <a:xfrm>
            <a:off x="1486354" y="341376"/>
            <a:ext cx="8749592" cy="4646676"/>
          </a:xfrm>
          <a:prstGeom prst="rect">
            <a:avLst/>
          </a:prstGeom>
          <a:noFill/>
          <a:ln>
            <a:noFill/>
          </a:ln>
        </p:spPr>
      </p:pic>
      <p:sp>
        <p:nvSpPr>
          <p:cNvPr id="329" name="Google Shape;329;p45"/>
          <p:cNvSpPr txBox="1"/>
          <p:nvPr/>
        </p:nvSpPr>
        <p:spPr>
          <a:xfrm>
            <a:off x="2560320" y="5795510"/>
            <a:ext cx="7071360" cy="369332"/>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Source:  </a:t>
            </a:r>
            <a:r>
              <a:rPr i="1" lang="en-US" sz="1800">
                <a:solidFill>
                  <a:schemeClr val="dk1"/>
                </a:solidFill>
                <a:latin typeface="Comic Sans MS"/>
                <a:ea typeface="Comic Sans MS"/>
                <a:cs typeface="Comic Sans MS"/>
                <a:sym typeface="Comic Sans MS"/>
              </a:rPr>
              <a:t>Newsweek, </a:t>
            </a:r>
            <a:r>
              <a:rPr lang="en-US" sz="1800">
                <a:solidFill>
                  <a:schemeClr val="dk1"/>
                </a:solidFill>
                <a:latin typeface="Comic Sans MS"/>
                <a:ea typeface="Comic Sans MS"/>
                <a:cs typeface="Comic Sans MS"/>
                <a:sym typeface="Comic Sans MS"/>
              </a:rPr>
              <a:t>July 17, 2017</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descr="Ranking the top Healthcare Systems by Country" id="335" name="Google Shape;335;p46"/>
          <p:cNvPicPr preferRelativeResize="0"/>
          <p:nvPr/>
        </p:nvPicPr>
        <p:blipFill rotWithShape="1">
          <a:blip r:embed="rId3">
            <a:alphaModFix/>
          </a:blip>
          <a:srcRect b="0" l="0" r="0" t="0"/>
          <a:stretch/>
        </p:blipFill>
        <p:spPr>
          <a:xfrm>
            <a:off x="1867711" y="571499"/>
            <a:ext cx="8038289" cy="60287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7"/>
          <p:cNvSpPr txBox="1"/>
          <p:nvPr>
            <p:ph idx="1" type="subTitle"/>
          </p:nvPr>
        </p:nvSpPr>
        <p:spPr>
          <a:xfrm>
            <a:off x="2954630" y="-9227"/>
            <a:ext cx="7111750" cy="303808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6600"/>
              <a:buNone/>
            </a:pPr>
            <a:r>
              <a:rPr lang="en-US" sz="6600"/>
              <a:t>Education</a:t>
            </a:r>
            <a:endParaRPr/>
          </a:p>
          <a:p>
            <a:pPr indent="0" lvl="0" marL="0" rtl="0" algn="ctr">
              <a:lnSpc>
                <a:spcPct val="100000"/>
              </a:lnSpc>
              <a:spcBef>
                <a:spcPts val="1920"/>
              </a:spcBef>
              <a:spcAft>
                <a:spcPts val="0"/>
              </a:spcAft>
              <a:buSzPts val="6600"/>
              <a:buNone/>
            </a:pPr>
            <a:r>
              <a:rPr lang="en-US" sz="6600"/>
              <a:t>138%More Jobs</a:t>
            </a:r>
            <a:endParaRPr/>
          </a:p>
          <a:p>
            <a:pPr indent="0" lvl="0" marL="0" rtl="0" algn="ctr">
              <a:lnSpc>
                <a:spcPct val="100000"/>
              </a:lnSpc>
              <a:spcBef>
                <a:spcPts val="1480"/>
              </a:spcBef>
              <a:spcAft>
                <a:spcPts val="0"/>
              </a:spcAft>
              <a:buSzPts val="4400"/>
              <a:buNone/>
            </a:pPr>
            <a:r>
              <a:t/>
            </a:r>
            <a:endParaRPr sz="4400"/>
          </a:p>
        </p:txBody>
      </p:sp>
      <p:pic>
        <p:nvPicPr>
          <p:cNvPr id="342" name="Google Shape;342;p47"/>
          <p:cNvPicPr preferRelativeResize="0"/>
          <p:nvPr/>
        </p:nvPicPr>
        <p:blipFill rotWithShape="1">
          <a:blip r:embed="rId3">
            <a:alphaModFix/>
          </a:blip>
          <a:srcRect b="0" l="0" r="0" t="0"/>
          <a:stretch/>
        </p:blipFill>
        <p:spPr>
          <a:xfrm>
            <a:off x="330967" y="2628618"/>
            <a:ext cx="5443238" cy="3038086"/>
          </a:xfrm>
          <a:prstGeom prst="rect">
            <a:avLst/>
          </a:prstGeom>
          <a:noFill/>
          <a:ln>
            <a:noFill/>
          </a:ln>
        </p:spPr>
      </p:pic>
      <p:pic>
        <p:nvPicPr>
          <p:cNvPr id="343" name="Google Shape;343;p47"/>
          <p:cNvPicPr preferRelativeResize="0"/>
          <p:nvPr/>
        </p:nvPicPr>
        <p:blipFill rotWithShape="1">
          <a:blip r:embed="rId4">
            <a:alphaModFix/>
          </a:blip>
          <a:srcRect b="0" l="0" r="0" t="0"/>
          <a:stretch/>
        </p:blipFill>
        <p:spPr>
          <a:xfrm>
            <a:off x="6734817" y="2628618"/>
            <a:ext cx="4827585" cy="3218390"/>
          </a:xfrm>
          <a:prstGeom prst="rect">
            <a:avLst/>
          </a:prstGeom>
          <a:noFill/>
          <a:ln>
            <a:noFill/>
          </a:ln>
        </p:spPr>
      </p:pic>
      <p:sp>
        <p:nvSpPr>
          <p:cNvPr id="344" name="Google Shape;344;p47"/>
          <p:cNvSpPr txBox="1"/>
          <p:nvPr/>
        </p:nvSpPr>
        <p:spPr>
          <a:xfrm>
            <a:off x="415751" y="55860"/>
            <a:ext cx="10363200" cy="162242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222A35"/>
              </a:buClr>
              <a:buSzPts val="4400"/>
              <a:buFont typeface="Comic Sans MS"/>
              <a:buNone/>
            </a:pPr>
            <a:r>
              <a:t/>
            </a:r>
            <a:endParaRPr b="1" sz="4400" cap="none">
              <a:solidFill>
                <a:srgbClr val="222A35"/>
              </a:solidFill>
              <a:latin typeface="Comic Sans MS"/>
              <a:ea typeface="Comic Sans MS"/>
              <a:cs typeface="Comic Sans MS"/>
              <a:sym typeface="Comic Sans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8"/>
          <p:cNvSpPr/>
          <p:nvPr/>
        </p:nvSpPr>
        <p:spPr>
          <a:xfrm>
            <a:off x="2150772" y="335846"/>
            <a:ext cx="6993228" cy="59093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The full list of the top educational systems in the world:</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South Korea</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Japan</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Singapore</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Hong Kong</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Finland</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The United Kingdom</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Canada</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The Netherlands</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Ireland</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Poland</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Denmark</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Germany</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Russia</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The United States</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Australia</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New Zealand</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Israel</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Belgium</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Czech Republic</a:t>
            </a:r>
            <a:endParaRPr/>
          </a:p>
          <a:p>
            <a:pPr indent="-114300" lvl="0" marL="0" marR="0" rtl="0" algn="l">
              <a:spcBef>
                <a:spcPts val="0"/>
              </a:spcBef>
              <a:spcAft>
                <a:spcPts val="0"/>
              </a:spcAft>
              <a:buClr>
                <a:schemeClr val="dk1"/>
              </a:buClr>
              <a:buSzPts val="1800"/>
              <a:buFont typeface="Comic Sans MS"/>
              <a:buAutoNum type="arabicPeriod"/>
            </a:pPr>
            <a:r>
              <a:rPr lang="en-US" sz="1800">
                <a:solidFill>
                  <a:schemeClr val="dk1"/>
                </a:solidFill>
                <a:latin typeface="Verdana"/>
                <a:ea typeface="Verdana"/>
                <a:cs typeface="Verdana"/>
                <a:sym typeface="Verdana"/>
              </a:rPr>
              <a:t>Switzerland</a:t>
            </a:r>
            <a:endParaRPr b="0" i="0" sz="1800">
              <a:solidFill>
                <a:schemeClr val="dk1"/>
              </a:solidFill>
              <a:latin typeface="Verdana"/>
              <a:ea typeface="Verdana"/>
              <a:cs typeface="Verdana"/>
              <a:sym typeface="Verdana"/>
            </a:endParaRPr>
          </a:p>
        </p:txBody>
      </p:sp>
      <p:sp>
        <p:nvSpPr>
          <p:cNvPr id="351" name="Google Shape;351;p48"/>
          <p:cNvSpPr txBox="1"/>
          <p:nvPr/>
        </p:nvSpPr>
        <p:spPr>
          <a:xfrm>
            <a:off x="6223784" y="5921990"/>
            <a:ext cx="5272391" cy="646331"/>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https://www.master-and-more.eu/en/top-40-education-systems-in-the-world/</a:t>
            </a:r>
            <a:endParaRPr sz="1800">
              <a:solidFill>
                <a:schemeClr val="dk1"/>
              </a:solidFill>
              <a:latin typeface="Comic Sans MS"/>
              <a:ea typeface="Comic Sans MS"/>
              <a:cs typeface="Comic Sans MS"/>
              <a:sym typeface="Comic Sans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9"/>
          <p:cNvSpPr txBox="1"/>
          <p:nvPr/>
        </p:nvSpPr>
        <p:spPr>
          <a:xfrm>
            <a:off x="247135" y="2057568"/>
            <a:ext cx="11714206" cy="1754326"/>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5400">
                <a:solidFill>
                  <a:schemeClr val="dk1"/>
                </a:solidFill>
                <a:latin typeface="Comic Sans MS"/>
                <a:ea typeface="Comic Sans MS"/>
                <a:cs typeface="Comic Sans MS"/>
                <a:sym typeface="Comic Sans MS"/>
              </a:rPr>
              <a:t>How do we spend taxpayer dollars?</a:t>
            </a:r>
            <a:endParaRPr/>
          </a:p>
          <a:p>
            <a:pPr indent="0" lvl="0" marL="0" marR="0" rtl="0" algn="l">
              <a:spcBef>
                <a:spcPts val="0"/>
              </a:spcBef>
              <a:spcAft>
                <a:spcPts val="0"/>
              </a:spcAft>
              <a:buNone/>
            </a:pPr>
            <a:r>
              <a:t/>
            </a:r>
            <a:endParaRPr sz="5400">
              <a:solidFill>
                <a:schemeClr val="dk1"/>
              </a:solidFill>
              <a:latin typeface="Comic Sans MS"/>
              <a:ea typeface="Comic Sans MS"/>
              <a:cs typeface="Comic Sans MS"/>
              <a:sym typeface="Comic Sans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pic>
        <p:nvPicPr>
          <p:cNvPr id="363" name="Google Shape;363;p50"/>
          <p:cNvPicPr preferRelativeResize="0"/>
          <p:nvPr/>
        </p:nvPicPr>
        <p:blipFill rotWithShape="1">
          <a:blip r:embed="rId3">
            <a:alphaModFix/>
          </a:blip>
          <a:srcRect b="0" l="0" r="0" t="0"/>
          <a:stretch/>
        </p:blipFill>
        <p:spPr>
          <a:xfrm>
            <a:off x="1700262" y="272716"/>
            <a:ext cx="8887527" cy="63815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pic>
        <p:nvPicPr>
          <p:cNvPr descr="Figure 1: Medicare as a Share of the Federal Budget, 2017" id="369" name="Google Shape;369;p51"/>
          <p:cNvPicPr preferRelativeResize="0"/>
          <p:nvPr/>
        </p:nvPicPr>
        <p:blipFill rotWithShape="1">
          <a:blip r:embed="rId3">
            <a:alphaModFix/>
          </a:blip>
          <a:srcRect b="0" l="0" r="0" t="0"/>
          <a:stretch/>
        </p:blipFill>
        <p:spPr>
          <a:xfrm>
            <a:off x="2353577" y="804863"/>
            <a:ext cx="7242861" cy="54296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descr="Image result for what is the u.s. debt" id="115" name="Google Shape;115;p1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sp>
        <p:nvSpPr>
          <p:cNvPr descr="Image result for what is the u.s. debt" id="116" name="Google Shape;116;p16"/>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sp>
        <p:nvSpPr>
          <p:cNvPr descr="Image result for what is the u.s. debt" id="117" name="Google Shape;117;p16"/>
          <p:cNvSpPr/>
          <p:nvPr/>
        </p:nvSpPr>
        <p:spPr>
          <a:xfrm>
            <a:off x="3571103" y="3581399"/>
            <a:ext cx="2982097" cy="29820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pic>
        <p:nvPicPr>
          <p:cNvPr descr="Image result for what is the u.s. debt" id="118" name="Google Shape;118;p16"/>
          <p:cNvPicPr preferRelativeResize="0"/>
          <p:nvPr/>
        </p:nvPicPr>
        <p:blipFill rotWithShape="1">
          <a:blip r:embed="rId3">
            <a:alphaModFix/>
          </a:blip>
          <a:srcRect b="0" l="0" r="0" t="0"/>
          <a:stretch/>
        </p:blipFill>
        <p:spPr>
          <a:xfrm>
            <a:off x="2524125" y="1047750"/>
            <a:ext cx="7143750" cy="4762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id="375" name="Google Shape;375;p52"/>
          <p:cNvPicPr preferRelativeResize="0"/>
          <p:nvPr/>
        </p:nvPicPr>
        <p:blipFill rotWithShape="1">
          <a:blip r:embed="rId3">
            <a:alphaModFix/>
          </a:blip>
          <a:srcRect b="0" l="0" r="0" t="0"/>
          <a:stretch/>
        </p:blipFill>
        <p:spPr>
          <a:xfrm>
            <a:off x="1161536" y="617838"/>
            <a:ext cx="9465275" cy="49553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3"/>
          <p:cNvSpPr txBox="1"/>
          <p:nvPr/>
        </p:nvSpPr>
        <p:spPr>
          <a:xfrm>
            <a:off x="296214" y="2794509"/>
            <a:ext cx="11256135" cy="1107996"/>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6600">
                <a:solidFill>
                  <a:schemeClr val="dk1"/>
                </a:solidFill>
                <a:latin typeface="Comic Sans MS"/>
                <a:ea typeface="Comic Sans MS"/>
                <a:cs typeface="Comic Sans MS"/>
                <a:sym typeface="Comic Sans MS"/>
              </a:rPr>
              <a:t>So, what are our priorities?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descr="No automatic alt text available." id="387" name="Google Shape;387;p54"/>
          <p:cNvPicPr preferRelativeResize="0"/>
          <p:nvPr/>
        </p:nvPicPr>
        <p:blipFill rotWithShape="1">
          <a:blip r:embed="rId3">
            <a:alphaModFix/>
          </a:blip>
          <a:srcRect b="0" l="0" r="0" t="0"/>
          <a:stretch/>
        </p:blipFill>
        <p:spPr>
          <a:xfrm>
            <a:off x="2718816" y="1"/>
            <a:ext cx="6287468" cy="68555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5"/>
          <p:cNvSpPr/>
          <p:nvPr/>
        </p:nvSpPr>
        <p:spPr>
          <a:xfrm>
            <a:off x="345990" y="-5417"/>
            <a:ext cx="9588843" cy="68634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222222"/>
                </a:solidFill>
                <a:latin typeface="Comic Sans MS"/>
                <a:ea typeface="Comic Sans MS"/>
                <a:cs typeface="Comic Sans MS"/>
                <a:sym typeface="Comic Sans MS"/>
              </a:rPr>
              <a:t>“Every gun that is made, every warship launched, every rocket fired, signifies in the final sense, a theft from those who hunger and are not fed, those who are cold and are not clothed. This world in arms is not spending money alone. It is spending the sweat of its laborers, the genius of its scientists, the hopes of its children.”</a:t>
            </a:r>
            <a:endParaRPr sz="4400">
              <a:solidFill>
                <a:schemeClr val="dk1"/>
              </a:solidFill>
              <a:latin typeface="Comic Sans MS"/>
              <a:ea typeface="Comic Sans MS"/>
              <a:cs typeface="Comic Sans MS"/>
              <a:sym typeface="Comic Sans MS"/>
            </a:endParaRPr>
          </a:p>
        </p:txBody>
      </p:sp>
      <p:pic>
        <p:nvPicPr>
          <p:cNvPr descr="Image result for picture of eisenhower" id="394" name="Google Shape;394;p55"/>
          <p:cNvPicPr preferRelativeResize="0"/>
          <p:nvPr/>
        </p:nvPicPr>
        <p:blipFill rotWithShape="1">
          <a:blip r:embed="rId3">
            <a:alphaModFix/>
          </a:blip>
          <a:srcRect b="0" l="0" r="0" t="0"/>
          <a:stretch/>
        </p:blipFill>
        <p:spPr>
          <a:xfrm>
            <a:off x="10096500" y="4162425"/>
            <a:ext cx="2095500" cy="2695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56"/>
          <p:cNvSpPr/>
          <p:nvPr/>
        </p:nvSpPr>
        <p:spPr>
          <a:xfrm>
            <a:off x="548640" y="1385852"/>
            <a:ext cx="11399520"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333333"/>
                </a:solidFill>
                <a:latin typeface="Comic Sans MS"/>
                <a:ea typeface="Comic Sans MS"/>
                <a:cs typeface="Comic Sans MS"/>
                <a:sym typeface="Comic Sans MS"/>
              </a:rPr>
              <a:t>“War will exist until that distant day when the conscientious objector enjoys the same reputation and prestige that the warrior does today.”</a:t>
            </a:r>
            <a:br>
              <a:rPr lang="en-US" sz="4400">
                <a:solidFill>
                  <a:schemeClr val="dk1"/>
                </a:solidFill>
                <a:latin typeface="Comic Sans MS"/>
                <a:ea typeface="Comic Sans MS"/>
                <a:cs typeface="Comic Sans MS"/>
                <a:sym typeface="Comic Sans MS"/>
              </a:rPr>
            </a:br>
            <a:endParaRPr sz="4400">
              <a:solidFill>
                <a:schemeClr val="dk1"/>
              </a:solidFill>
              <a:latin typeface="Comic Sans MS"/>
              <a:ea typeface="Comic Sans MS"/>
              <a:cs typeface="Comic Sans MS"/>
              <a:sym typeface="Comic Sans MS"/>
            </a:endParaRPr>
          </a:p>
        </p:txBody>
      </p:sp>
      <p:sp>
        <p:nvSpPr>
          <p:cNvPr descr="Image result for jf kennedy pic" id="401" name="Google Shape;401;p5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sp>
        <p:nvSpPr>
          <p:cNvPr descr="Image result for jf kennedy pic" id="402" name="Google Shape;402;p56"/>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p:txBody>
      </p:sp>
      <p:pic>
        <p:nvPicPr>
          <p:cNvPr id="403" name="Google Shape;403;p56"/>
          <p:cNvPicPr preferRelativeResize="0"/>
          <p:nvPr/>
        </p:nvPicPr>
        <p:blipFill rotWithShape="1">
          <a:blip r:embed="rId3">
            <a:alphaModFix/>
          </a:blip>
          <a:srcRect b="0" l="0" r="0" t="0"/>
          <a:stretch/>
        </p:blipFill>
        <p:spPr>
          <a:xfrm>
            <a:off x="8327136" y="4632771"/>
            <a:ext cx="3641681" cy="20484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7"/>
          <p:cNvSpPr/>
          <p:nvPr/>
        </p:nvSpPr>
        <p:spPr>
          <a:xfrm>
            <a:off x="185351" y="185212"/>
            <a:ext cx="7710617" cy="50167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333333"/>
                </a:solidFill>
                <a:latin typeface="Comic Sans MS"/>
                <a:ea typeface="Comic Sans MS"/>
                <a:cs typeface="Comic Sans MS"/>
                <a:sym typeface="Comic Sans MS"/>
              </a:rPr>
              <a:t>As he told Norah O’Donnell of </a:t>
            </a:r>
            <a:r>
              <a:rPr i="1" lang="en-US" sz="4000">
                <a:solidFill>
                  <a:srgbClr val="333333"/>
                </a:solidFill>
                <a:latin typeface="Comic Sans MS"/>
                <a:ea typeface="Comic Sans MS"/>
                <a:cs typeface="Comic Sans MS"/>
                <a:sym typeface="Comic Sans MS"/>
              </a:rPr>
              <a:t>CBS This Morning</a:t>
            </a:r>
            <a:r>
              <a:rPr lang="en-US" sz="4000">
                <a:solidFill>
                  <a:srgbClr val="333333"/>
                </a:solidFill>
                <a:latin typeface="Comic Sans MS"/>
                <a:ea typeface="Comic Sans MS"/>
                <a:cs typeface="Comic Sans MS"/>
                <a:sym typeface="Comic Sans MS"/>
              </a:rPr>
              <a:t>, “I’m the king of debt. I’m great with debt. Nobody knows debt better than me. I’ve made a fortune by using debt and if things don’t work out I renegotiate the debt.”</a:t>
            </a:r>
            <a:endParaRPr sz="4000">
              <a:solidFill>
                <a:schemeClr val="dk1"/>
              </a:solidFill>
              <a:latin typeface="Comic Sans MS"/>
              <a:ea typeface="Comic Sans MS"/>
              <a:cs typeface="Comic Sans MS"/>
              <a:sym typeface="Comic Sans MS"/>
            </a:endParaRPr>
          </a:p>
        </p:txBody>
      </p:sp>
      <p:pic>
        <p:nvPicPr>
          <p:cNvPr descr="Image result for picture of trump" id="125" name="Google Shape;125;p17"/>
          <p:cNvPicPr preferRelativeResize="0"/>
          <p:nvPr/>
        </p:nvPicPr>
        <p:blipFill rotWithShape="1">
          <a:blip r:embed="rId3">
            <a:alphaModFix/>
          </a:blip>
          <a:srcRect b="0" l="0" r="0" t="0"/>
          <a:stretch/>
        </p:blipFill>
        <p:spPr>
          <a:xfrm>
            <a:off x="7130363" y="3838642"/>
            <a:ext cx="4855691" cy="272665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Related image" id="131" name="Google Shape;131;p18"/>
          <p:cNvPicPr preferRelativeResize="0"/>
          <p:nvPr/>
        </p:nvPicPr>
        <p:blipFill rotWithShape="1">
          <a:blip r:embed="rId3">
            <a:alphaModFix/>
          </a:blip>
          <a:srcRect b="0" l="0" r="0" t="0"/>
          <a:stretch/>
        </p:blipFill>
        <p:spPr>
          <a:xfrm>
            <a:off x="1604211" y="56639"/>
            <a:ext cx="8967536" cy="673267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descr="https://watson.brown.edu/costsofwar/files/cow/styles/homeslide/public/imce/home/slides/CoW%20banner%20-%20new.jpg?itok=5bnkU3wu" id="137" name="Google Shape;137;p19"/>
          <p:cNvPicPr preferRelativeResize="0"/>
          <p:nvPr/>
        </p:nvPicPr>
        <p:blipFill rotWithShape="1">
          <a:blip r:embed="rId3">
            <a:alphaModFix/>
          </a:blip>
          <a:srcRect b="0" l="0" r="0" t="0"/>
          <a:stretch/>
        </p:blipFill>
        <p:spPr>
          <a:xfrm>
            <a:off x="857250" y="1452563"/>
            <a:ext cx="10477500" cy="3952875"/>
          </a:xfrm>
          <a:prstGeom prst="rect">
            <a:avLst/>
          </a:prstGeom>
          <a:noFill/>
          <a:ln>
            <a:noFill/>
          </a:ln>
        </p:spPr>
      </p:pic>
      <p:sp>
        <p:nvSpPr>
          <p:cNvPr id="138" name="Google Shape;138;p19"/>
          <p:cNvSpPr/>
          <p:nvPr/>
        </p:nvSpPr>
        <p:spPr>
          <a:xfrm>
            <a:off x="2826137" y="5880656"/>
            <a:ext cx="44021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mic Sans MS"/>
                <a:ea typeface="Comic Sans MS"/>
                <a:cs typeface="Comic Sans MS"/>
                <a:sym typeface="Comic Sans MS"/>
              </a:rPr>
              <a:t>https://watson.brown.edu/costsofwar/</a:t>
            </a:r>
            <a:endParaRPr/>
          </a:p>
        </p:txBody>
      </p:sp>
      <p:pic>
        <p:nvPicPr>
          <p:cNvPr descr="Watson Institute for International and Public Affairs" id="139" name="Google Shape;139;p19"/>
          <p:cNvPicPr preferRelativeResize="0"/>
          <p:nvPr/>
        </p:nvPicPr>
        <p:blipFill rotWithShape="1">
          <a:blip r:embed="rId4">
            <a:alphaModFix/>
          </a:blip>
          <a:srcRect b="0" l="0" r="0" t="0"/>
          <a:stretch/>
        </p:blipFill>
        <p:spPr>
          <a:xfrm>
            <a:off x="451634" y="263979"/>
            <a:ext cx="2762250" cy="1104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result for us debt projections 2030" id="145" name="Google Shape;145;p20"/>
          <p:cNvPicPr preferRelativeResize="0"/>
          <p:nvPr/>
        </p:nvPicPr>
        <p:blipFill rotWithShape="1">
          <a:blip r:embed="rId3">
            <a:alphaModFix/>
          </a:blip>
          <a:srcRect b="0" l="0" r="0" t="0"/>
          <a:stretch/>
        </p:blipFill>
        <p:spPr>
          <a:xfrm>
            <a:off x="1977805" y="271849"/>
            <a:ext cx="6556595" cy="63388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p:nvPr/>
        </p:nvSpPr>
        <p:spPr>
          <a:xfrm>
            <a:off x="98854" y="850006"/>
            <a:ext cx="11736831" cy="30777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000000"/>
                </a:solidFill>
                <a:latin typeface="Comic Sans MS"/>
                <a:ea typeface="Comic Sans MS"/>
                <a:cs typeface="Comic Sans MS"/>
                <a:sym typeface="Comic Sans MS"/>
              </a:rPr>
              <a:t>THE U.S. EMPLOYMENT EFFECTS OF MILITARY AND DOMESTIC SPENDING PRIORITIES: </a:t>
            </a:r>
            <a:r>
              <a:rPr lang="en-US" sz="4000">
                <a:solidFill>
                  <a:schemeClr val="dk1"/>
                </a:solidFill>
                <a:latin typeface="Comic Sans MS"/>
                <a:ea typeface="Comic Sans MS"/>
                <a:cs typeface="Comic Sans MS"/>
                <a:sym typeface="Comic Sans MS"/>
              </a:rPr>
              <a:t>2011 UPDATE</a:t>
            </a:r>
            <a:endParaRPr/>
          </a:p>
          <a:p>
            <a:pPr indent="0" lvl="0" marL="0" marR="0" rtl="0" algn="ctr">
              <a:spcBef>
                <a:spcPts val="0"/>
              </a:spcBef>
              <a:spcAft>
                <a:spcPts val="0"/>
              </a:spcAft>
              <a:buNone/>
            </a:pPr>
            <a:r>
              <a:rPr lang="en-US" sz="3200">
                <a:solidFill>
                  <a:srgbClr val="000000"/>
                </a:solidFill>
                <a:latin typeface="Comic Sans MS"/>
                <a:ea typeface="Comic Sans MS"/>
                <a:cs typeface="Comic Sans MS"/>
                <a:sym typeface="Comic Sans MS"/>
              </a:rPr>
              <a:t>Robert Pollin &amp; Heidi Garrett-Peltier</a:t>
            </a:r>
            <a:endParaRPr/>
          </a:p>
          <a:p>
            <a:pPr indent="0" lvl="0" marL="0" marR="0" rtl="0" algn="ctr">
              <a:spcBef>
                <a:spcPts val="0"/>
              </a:spcBef>
              <a:spcAft>
                <a:spcPts val="0"/>
              </a:spcAft>
              <a:buNone/>
            </a:pPr>
            <a:r>
              <a:rPr lang="en-US" sz="2400">
                <a:solidFill>
                  <a:srgbClr val="000000"/>
                </a:solidFill>
                <a:latin typeface="Comic Sans MS"/>
                <a:ea typeface="Comic Sans MS"/>
                <a:cs typeface="Comic Sans MS"/>
                <a:sym typeface="Comic Sans MS"/>
              </a:rPr>
              <a:t>Political Economy Research Institute, University of Massachusetts, Amherst</a:t>
            </a:r>
            <a:endParaRPr/>
          </a:p>
          <a:p>
            <a:pPr indent="0" lvl="0" marL="0" marR="0" rtl="0" algn="ctr">
              <a:spcBef>
                <a:spcPts val="0"/>
              </a:spcBef>
              <a:spcAft>
                <a:spcPts val="0"/>
              </a:spcAft>
              <a:buNone/>
            </a:pPr>
            <a:r>
              <a:rPr lang="en-US" sz="1800">
                <a:solidFill>
                  <a:srgbClr val="000000"/>
                </a:solidFill>
                <a:latin typeface="Comic Sans MS"/>
                <a:ea typeface="Comic Sans MS"/>
                <a:cs typeface="Comic Sans MS"/>
                <a:sym typeface="Comic Sans MS"/>
              </a:rPr>
              <a:t>December 2011</a:t>
            </a:r>
            <a:endParaRPr sz="1800">
              <a:solidFill>
                <a:schemeClr val="dk1"/>
              </a:solidFill>
              <a:latin typeface="Comic Sans MS"/>
              <a:ea typeface="Comic Sans MS"/>
              <a:cs typeface="Comic Sans MS"/>
              <a:sym typeface="Comic Sans MS"/>
            </a:endParaRPr>
          </a:p>
        </p:txBody>
      </p:sp>
      <p:sp>
        <p:nvSpPr>
          <p:cNvPr id="152" name="Google Shape;152;p21"/>
          <p:cNvSpPr txBox="1"/>
          <p:nvPr/>
        </p:nvSpPr>
        <p:spPr>
          <a:xfrm>
            <a:off x="-167425" y="4450308"/>
            <a:ext cx="12003110" cy="307777"/>
          </a:xfrm>
          <a:prstGeom prst="rect">
            <a:avLst/>
          </a:prstGeom>
          <a:noFill/>
          <a:ln cap="flat" cmpd="sng" w="9525">
            <a:solidFill>
              <a:srgbClr val="DDEAF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omic Sans MS"/>
                <a:ea typeface="Comic Sans MS"/>
                <a:cs typeface="Comic Sans MS"/>
                <a:sym typeface="Comic Sans MS"/>
              </a:rPr>
              <a:t>www.peri.umass.edu/publication/item/449-the-u-s-employment-effects-of-military-and-domestic-spending-priorities-2011-update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cean design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