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852" r:id="rId4"/>
    <p:sldMasterId id="2147483882" r:id="rId5"/>
  </p:sldMasterIdLst>
  <p:notesMasterIdLst>
    <p:notesMasterId r:id="rId21"/>
  </p:notesMasterIdLst>
  <p:sldIdLst>
    <p:sldId id="312" r:id="rId6"/>
    <p:sldId id="342" r:id="rId7"/>
    <p:sldId id="256" r:id="rId8"/>
    <p:sldId id="333" r:id="rId9"/>
    <p:sldId id="291" r:id="rId10"/>
    <p:sldId id="292" r:id="rId11"/>
    <p:sldId id="316" r:id="rId12"/>
    <p:sldId id="334" r:id="rId13"/>
    <p:sldId id="326" r:id="rId14"/>
    <p:sldId id="325" r:id="rId15"/>
    <p:sldId id="327" r:id="rId16"/>
    <p:sldId id="345" r:id="rId17"/>
    <p:sldId id="343" r:id="rId18"/>
    <p:sldId id="339" r:id="rId19"/>
    <p:sldId id="332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6978" autoAdjust="0"/>
  </p:normalViewPr>
  <p:slideViewPr>
    <p:cSldViewPr>
      <p:cViewPr varScale="1">
        <p:scale>
          <a:sx n="58" d="100"/>
          <a:sy n="58" d="100"/>
        </p:scale>
        <p:origin x="-12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419B442-E3FD-4B24-A22E-1A9DA668758F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9AD86D9-7F30-40FB-8687-A7C5B6DC1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86D9-7F30-40FB-8687-A7C5B6DC13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E92F0-92BA-4C58-AD29-7EE7C5E01D57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EB1B0-DBAD-4DA9-B2A0-B327C92BED5D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D86D9-7F30-40FB-8687-A7C5B6DC13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9" y="6350"/>
            <a:ext cx="9140825" cy="6851650"/>
            <a:chOff x="0" y="4"/>
            <a:chExt cx="5758" cy="4316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6656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6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6657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5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93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65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657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8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921A0A-0790-4268-B9E9-FB605F565CA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 userDrawn="1"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6582" name="Picture 22" descr="DOP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5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5A96E-22BB-480D-979D-27E6EED5DF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C8A3A-756E-4B4A-A63F-F4CF1B9D51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2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9" y="6350"/>
            <a:ext cx="9140825" cy="6851650"/>
            <a:chOff x="0" y="4"/>
            <a:chExt cx="5758" cy="4316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6656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6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6657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5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93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65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657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8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921A0A-0790-4268-B9E9-FB605F565CA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 userDrawn="1"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6582" name="Picture 22" descr="DOP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3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8324-36DB-4147-8A98-611ADCCE276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3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C6FF-D615-45DC-BD47-DFC187EA9E6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0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08A23-DA26-4CC1-9EB5-A1CB5F94EE0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06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A8455-2C35-4D76-A4F6-BBBFA9F0F59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1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FB88-8C74-455B-929E-CE02EA8AAB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53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7368B-C9B8-465C-BCD0-4EF14E0A1E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74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8D3B1-2CBA-4DA0-AD5B-1222637397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8324-36DB-4147-8A98-611ADCCE276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29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C9131-EFBB-4BAB-9AB4-A55530DB37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19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5A96E-22BB-480D-979D-27E6EED5DF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6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C8A3A-756E-4B4A-A63F-F4CF1B9D51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0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9" y="6350"/>
            <a:ext cx="9140825" cy="6851650"/>
            <a:chOff x="0" y="4"/>
            <a:chExt cx="5758" cy="4316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6656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6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656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6657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57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5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93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65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657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8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921A0A-0790-4268-B9E9-FB605F565CA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6581" name="Text Box 21"/>
          <p:cNvSpPr txBox="1">
            <a:spLocks noChangeArrowheads="1"/>
          </p:cNvSpPr>
          <p:nvPr userDrawn="1"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6582" name="Picture 22" descr="DOP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48324-36DB-4147-8A98-611ADCCE276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63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C6FF-D615-45DC-BD47-DFC187EA9E6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85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08A23-DA26-4CC1-9EB5-A1CB5F94EE0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3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A8455-2C35-4D76-A4F6-BBBFA9F0F59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45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FB88-8C74-455B-929E-CE02EA8AAB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93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7368B-C9B8-465C-BCD0-4EF14E0A1E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9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C6FF-D615-45DC-BD47-DFC187EA9E6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84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8D3B1-2CBA-4DA0-AD5B-1222637397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03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C9131-EFBB-4BAB-9AB4-A55530DB37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72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5A96E-22BB-480D-979D-27E6EED5DFA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8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C8A3A-756E-4B4A-A63F-F4CF1B9D51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9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90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28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53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1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86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8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08A23-DA26-4CC1-9EB5-A1CB5F94EE0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01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44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20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25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28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9B08-A42E-4D04-B1F9-D0D037CC5092}" type="datetimeFigureOut">
              <a:rPr lang="en-US" smtClean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AD97-5D5C-492D-9B30-9FC9F565E7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15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17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59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08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17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7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A8455-2C35-4D76-A4F6-BBBFA9F0F59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72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86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35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711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9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28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600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818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374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1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3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FB88-8C74-455B-929E-CE02EA8AAB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792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52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5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7368B-C9B8-465C-BCD0-4EF14E0A1E7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3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8D3B1-2CBA-4DA0-AD5B-1222637397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C9131-EFBB-4BAB-9AB4-A55530DB378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7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9" y="6350"/>
            <a:ext cx="9140825" cy="6851650"/>
            <a:chOff x="0" y="4"/>
            <a:chExt cx="5758" cy="4316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554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CDD8C-9D61-4E57-B31B-E3FE3C91255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609600" y="3429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5557" name="Picture 21" descr="DOPhea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24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9" y="6350"/>
            <a:ext cx="9140825" cy="6851650"/>
            <a:chOff x="0" y="4"/>
            <a:chExt cx="5758" cy="4316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554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CDD8C-9D61-4E57-B31B-E3FE3C91255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609600" y="3429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5557" name="Picture 21" descr="DOPhea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4641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9" y="6350"/>
            <a:ext cx="9140825" cy="6851650"/>
            <a:chOff x="0" y="4"/>
            <a:chExt cx="5758" cy="4316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554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CDD8C-9D61-4E57-B31B-E3FE3C91255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609600" y="3429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65557" name="Picture 21" descr="DOPhea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460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8CDD8C-9D61-4E57-B31B-E3FE3C91255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7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42" y="304818"/>
            <a:ext cx="4516120" cy="185610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Rectangle 8"/>
          <p:cNvSpPr/>
          <p:nvPr/>
        </p:nvSpPr>
        <p:spPr>
          <a:xfrm>
            <a:off x="457200" y="2362200"/>
            <a:ext cx="8382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Honoring U.N. International Day of Peace 2018 Theme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~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Peace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~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22 afternoon workshop :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1:30 – 2:45    </a:t>
            </a:r>
          </a:p>
          <a:p>
            <a:pPr algn="ctr"/>
            <a:endParaRPr lang="en-US" b="1" dirty="0">
              <a:effectLst>
                <a:glow rad="45504">
                  <a:schemeClr val="accent1">
                    <a:satMod val="220000"/>
                    <a:alpha val="35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DEPARTMENTS &amp; OTHER NATIONAL INFRASTRUCTURES FOR PEACE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WAY FORWARD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Presenters: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Saul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Arbess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Co-founder </a:t>
            </a:r>
            <a:r>
              <a:rPr 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Alliance for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Ministries and Infrastructures for Peace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(GAMIP) &amp;</a:t>
            </a: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Canadian Peace Initiative</a:t>
            </a: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Anne 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Creter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-- GAMIP (UN Liaison) &amp; U.S. “Peace Alliance” Department of Peacebuilding Campaign –                                      with 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 Johnson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of Department of Peacebuilding Campaign</a:t>
            </a:r>
          </a:p>
        </p:txBody>
      </p:sp>
    </p:spTree>
    <p:extLst>
      <p:ext uri="{BB962C8B-B14F-4D97-AF65-F5344CB8AC3E}">
        <p14:creationId xmlns:p14="http://schemas.microsoft.com/office/powerpoint/2010/main" val="93594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1292" cy="923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93" y="0"/>
            <a:ext cx="1549007" cy="194555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ctrTitle"/>
          </p:nvPr>
        </p:nvSpPr>
        <p:spPr>
          <a:xfrm>
            <a:off x="253457" y="2427521"/>
            <a:ext cx="3599035" cy="545306"/>
          </a:xfrm>
        </p:spPr>
        <p:txBody>
          <a:bodyPr>
            <a:normAutofit/>
          </a:bodyPr>
          <a:lstStyle/>
          <a:p>
            <a:r>
              <a:rPr lang="en-US" sz="1500" dirty="0"/>
              <a:t>    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 Sponsor:  Rep. Barbara Lee (CA-13)  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95800" y="2469766"/>
            <a:ext cx="3604745" cy="4608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342900">
              <a:spcBef>
                <a:spcPts val="750"/>
              </a:spcBef>
              <a:buClr>
                <a:srgbClr val="498DF1"/>
              </a:buClr>
              <a:buNone/>
            </a:pPr>
            <a:r>
              <a:rPr 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Department of Peacebuilding Committee on 2017 Advocacy Day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92" y="3113164"/>
            <a:ext cx="4596406" cy="33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6" y="3155730"/>
            <a:ext cx="2172933" cy="326484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3000" y="809682"/>
            <a:ext cx="63424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Department of Peacebuilding Campaign of the Peace Alliance </a:t>
            </a:r>
          </a:p>
        </p:txBody>
      </p:sp>
    </p:spTree>
    <p:extLst>
      <p:ext uri="{BB962C8B-B14F-4D97-AF65-F5344CB8AC3E}">
        <p14:creationId xmlns:p14="http://schemas.microsoft.com/office/powerpoint/2010/main" val="175983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60828"/>
            <a:ext cx="7319506" cy="3581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US" altLang="en-US" sz="2800" dirty="0"/>
              <a:t>The Global Alliance for Ministries and Infrastructures for Peace is a network of 35+ country groups working towards this objective</a:t>
            </a:r>
          </a:p>
          <a:p>
            <a:pPr>
              <a:lnSpc>
                <a:spcPct val="90000"/>
              </a:lnSpc>
              <a:spcAft>
                <a:spcPct val="40000"/>
              </a:spcAft>
            </a:pPr>
            <a:r>
              <a:rPr lang="en-CA" altLang="en-US" sz="2800" dirty="0"/>
              <a:t>Currently, Costa Rica (2009), Nepal (2007), the Solomon Islands and a province of Papua New Guinea have created Ministries of Peace</a:t>
            </a:r>
            <a:endParaRPr lang="en-US" sz="2800" dirty="0"/>
          </a:p>
        </p:txBody>
      </p:sp>
      <p:pic>
        <p:nvPicPr>
          <p:cNvPr id="1026" name="Picture 2" descr="FC &amp; I Nigeria Lim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181600" cy="17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6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I4P ARE LINKS TO                                                                                                                   ACHIEVING  UN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 DEVELOPMENT GOALS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AND UN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CULTURE OF PEACE </a:t>
            </a:r>
            <a:r>
              <a:rPr lang="en-US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2362200" cy="150833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350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799"/>
            <a:ext cx="5181600" cy="396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799"/>
            <a:ext cx="3048000" cy="2819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410074"/>
            <a:ext cx="990600" cy="2000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00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08C6DF7-E3BE-460D-A766-D87799CC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004"/>
            <a:ext cx="8991600" cy="65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7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514600"/>
            <a:ext cx="6709906" cy="373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Q&amp;A, discussion and take-</a:t>
            </a:r>
            <a:r>
              <a:rPr lang="en-US" sz="4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aways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Plenary Sharing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Departments and Other National Infrastructures for Peace Workshop</a:t>
            </a:r>
          </a:p>
        </p:txBody>
      </p:sp>
    </p:spTree>
    <p:extLst>
      <p:ext uri="{BB962C8B-B14F-4D97-AF65-F5344CB8AC3E}">
        <p14:creationId xmlns:p14="http://schemas.microsoft.com/office/powerpoint/2010/main" val="397228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1143000"/>
            <a:ext cx="685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 ON-LINE PETITION FOR  UN GENERAL ASSEMBLY TO PASS RESOLUTION URGING                     DEPARTMENTS OF PEACE GLOBALLY</a:t>
            </a:r>
            <a:endParaRPr lang="en-US" sz="24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2050" name="Picture 2" descr="PeaceN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2087"/>
            <a:ext cx="4243388" cy="11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8597724" cy="37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1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4" y="152400"/>
            <a:ext cx="7053542" cy="1700848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Prominent Dignitaries                   Supporting Departments of Peace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10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Ambassador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Anwarul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K. Chowdhury</a:t>
            </a:r>
          </a:p>
          <a:p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Canada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Hon. Lloyd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Axworthy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Affairs Min.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Senator Douglas Roche –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Disarmament</a:t>
            </a:r>
          </a:p>
          <a:p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US:  </a:t>
            </a:r>
          </a:p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Representative Barbara Lee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(California-D13)</a:t>
            </a:r>
          </a:p>
        </p:txBody>
      </p:sp>
    </p:spTree>
    <p:extLst>
      <p:ext uri="{BB962C8B-B14F-4D97-AF65-F5344CB8AC3E}">
        <p14:creationId xmlns:p14="http://schemas.microsoft.com/office/powerpoint/2010/main" val="71015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>
          <a:xfrm>
            <a:off x="1792288" y="762017"/>
            <a:ext cx="5370512" cy="3657599"/>
          </a:xfrm>
        </p:spPr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914400" y="4800600"/>
            <a:ext cx="7239000" cy="1752600"/>
          </a:xfrm>
        </p:spPr>
        <p:txBody>
          <a:bodyPr>
            <a:noAutofit/>
          </a:bodyPr>
          <a:lstStyle/>
          <a:p>
            <a:endParaRPr lang="en-US" sz="1800" dirty="0">
              <a:latin typeface="Arial Black" panose="020B0A04020102020204" pitchFamily="34" charset="0"/>
            </a:endParaRP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… by passing “laws” to establish governmental Departments and Infrastructures for Peace … because according to the 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Nations Declaration and </a:t>
            </a:r>
            <a:r>
              <a:rPr lang="en-US" sz="18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Action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governments have an essential role in promoting and strengthening a culture of peace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                                                         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REATE A DEP;;;A RTMENT OF PEACEBUILDING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39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Infrastructures for Peace (I4P)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peacebuilding concept </a:t>
            </a:r>
          </a:p>
          <a:p>
            <a:pPr marL="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Development Program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network of interdependent systems, resources, values and skills held by government, civil society and community institutions that promote dialogue and consultation; prevent conflict and enable peaceful mediation when violence occurs in a society.  </a:t>
            </a:r>
          </a:p>
          <a:p>
            <a:endParaRPr lang="en-US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Berghof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Foundation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dynamic networking of skills, capacities, resources, tools and institutions that help build constructive social and political relationships and enhance sustainable resilience of societies against violence.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0386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7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18"/>
            <a:ext cx="7543800" cy="1431925"/>
          </a:xfrm>
        </p:spPr>
        <p:txBody>
          <a:bodyPr/>
          <a:lstStyle/>
          <a:p>
            <a:r>
              <a:rPr lang="en-US" altLang="en-US" dirty="0"/>
              <a:t>Rationale</a:t>
            </a:r>
            <a:endParaRPr lang="en-CA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7543800" cy="41148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en-US" sz="2600" dirty="0"/>
              <a:t>Lack of coherence and coordination of peace-related policies in the federal government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CA" altLang="en-US" sz="2600" dirty="0"/>
              <a:t>Decline of Canadian peacebuilding, peacekeeping and peace diplomacy, including disarmament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CA" altLang="en-US" sz="2600" dirty="0"/>
              <a:t>Escalation of violent conflict, risk of nuclear weapon use and proliferation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CA" altLang="en-US" sz="2600" dirty="0"/>
              <a:t>Growth of military budget and war-fighting posture</a:t>
            </a:r>
          </a:p>
        </p:txBody>
      </p:sp>
    </p:spTree>
    <p:extLst>
      <p:ext uri="{BB962C8B-B14F-4D97-AF65-F5344CB8AC3E}">
        <p14:creationId xmlns:p14="http://schemas.microsoft.com/office/powerpoint/2010/main" val="398418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18"/>
            <a:ext cx="7848600" cy="1431925"/>
          </a:xfrm>
        </p:spPr>
        <p:txBody>
          <a:bodyPr/>
          <a:lstStyle/>
          <a:p>
            <a:r>
              <a:rPr lang="en-US" altLang="en-US" sz="4000"/>
              <a:t>Mandate of Minister of Peace</a:t>
            </a:r>
            <a:endParaRPr lang="en-CA" altLang="en-US" sz="40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543800" cy="41148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altLang="en-US" sz="2200" dirty="0"/>
              <a:t>The core mandate of the Minister: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altLang="en-US" sz="2200" dirty="0"/>
              <a:t>    </a:t>
            </a:r>
            <a:r>
              <a:rPr lang="en-US" altLang="en-US" sz="2800" b="1" dirty="0"/>
              <a:t>CONFLICT TRANSFORMATION BY PEACEFUL MEANS AT HOME AND ABROAD THAT WOULD: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 dirty="0"/>
              <a:t>Provide a peacebuilding voice in Cabinet 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 dirty="0"/>
              <a:t>Develop long-range thinking re: root causes of violence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 dirty="0"/>
              <a:t>Serve as an incubator for creative responses to violence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 dirty="0"/>
              <a:t>Act as a sensor for the early detection and propose non-violent interventions where potential for violence exists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 altLang="en-US" sz="2000" dirty="0"/>
              <a:t>Implement UN policies and legislation in concert with the Canadian UN Ambassador and the Canadian government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541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213780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Domestic and international responsibilities to develop a culture of peace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Special emphasis on UN Resolution 1325 on the role of women in all peace-related work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advocate for research and identification of root causes of conflicts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support education, training and counselling in non-violent 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take all possible actions to reduce and prevent conflict and to empower women and girls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lead the implementation of the Canadian National Action Plan on Women, Peace 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promote  the integration of gender perspectives into peacebuilding and peacekeeping</a:t>
            </a:r>
          </a:p>
          <a:p>
            <a:r>
              <a:rPr lang="en-US" dirty="0"/>
              <a:t>                                                       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259673"/>
            <a:ext cx="7195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Canada's Proposed Ambassador for Women,</a:t>
            </a:r>
          </a:p>
          <a:p>
            <a:r>
              <a:rPr lang="en-US" sz="2800" u="sng" dirty="0"/>
              <a:t>Peace and Security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15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71550" y="2362200"/>
            <a:ext cx="75438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CA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Peace Education and Training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CA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Human and Economic Rights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CA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Nuclear Disarmament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CA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Civilian Peace Service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charset="2"/>
              <a:buChar char="n"/>
              <a:tabLst/>
              <a:defRPr/>
            </a:pPr>
            <a:r>
              <a:rPr kumimoji="0" lang="en-CA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Domestic Violence Prevention </a:t>
            </a:r>
            <a:r>
              <a:rPr kumimoji="0" lang="en-CA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(e.g. through Restorative Justice, Cities of Peace, and Local Peacebuilding Councils)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9144" y="377172"/>
            <a:ext cx="794861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4400" b="1" i="0" u="none" strike="noStrike" kern="0" cap="none" spc="0" normalizeH="0" baseline="0" noProof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Department of Peace Thrusts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992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26" y="0"/>
            <a:ext cx="1322173" cy="1660649"/>
          </a:xfrm>
          <a:prstGeom prst="rect">
            <a:avLst/>
          </a:prstGeom>
        </p:spPr>
      </p:pic>
      <p:pic>
        <p:nvPicPr>
          <p:cNvPr id="6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5999"/>
            <a:ext cx="3505200" cy="3637473"/>
          </a:xfrm>
        </p:spPr>
      </p:pic>
      <p:sp>
        <p:nvSpPr>
          <p:cNvPr id="8" name="TextBox 7"/>
          <p:cNvSpPr txBox="1"/>
          <p:nvPr/>
        </p:nvSpPr>
        <p:spPr>
          <a:xfrm>
            <a:off x="2590800" y="1060485"/>
            <a:ext cx="3889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300" dirty="0">
                <a:solidFill>
                  <a:prstClr val="white"/>
                </a:solidFill>
                <a:latin typeface="Century Gothic" panose="020B0502020202020204"/>
              </a:rPr>
              <a:t>The U.S. Bill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189" y="1827960"/>
            <a:ext cx="468815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Offices plus Intergovernmental Advisory Peace Council &amp; Federal Interagency Peace Committee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Congressional Cosponsors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100+ Organizational and Celebrity Endorsers </a:t>
            </a:r>
            <a:r>
              <a:rPr lang="en-US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(ex: WBW, Shift Network, CA Democratic Party, Veterans for Peace, Walter Cronkite, Howard Zinn, Flea from Red Hot Chili Peppers, Sharon Stone) 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Academy, Peace Day …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1292" cy="92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36912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o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0E57C4"/>
      </a:accent2>
      <a:accent3>
        <a:srgbClr val="498DF1"/>
      </a:accent3>
      <a:accent4>
        <a:srgbClr val="498DF1"/>
      </a:accent4>
      <a:accent5>
        <a:srgbClr val="84B2F6"/>
      </a:accent5>
      <a:accent6>
        <a:srgbClr val="9D90A0"/>
      </a:accent6>
      <a:hlink>
        <a:srgbClr val="A9CBEE"/>
      </a:hlink>
      <a:folHlink>
        <a:srgbClr val="EBE8E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3123</TotalTime>
  <Words>562</Words>
  <Application>Microsoft Office PowerPoint</Application>
  <PresentationFormat>On-screen Show (4:3)</PresentationFormat>
  <Paragraphs>86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1_Shimmer</vt:lpstr>
      <vt:lpstr>2_Shimmer</vt:lpstr>
      <vt:lpstr>4_Shimmer</vt:lpstr>
      <vt:lpstr>Office Theme</vt:lpstr>
      <vt:lpstr>1_Ion</vt:lpstr>
      <vt:lpstr>PowerPoint Presentation</vt:lpstr>
      <vt:lpstr>Prominent Dignitaries                   Supporting Departments of Peace </vt:lpstr>
      <vt:lpstr>PowerPoint Presentation</vt:lpstr>
      <vt:lpstr>Infrastructures for Peace (I4P) </vt:lpstr>
      <vt:lpstr>Rationale</vt:lpstr>
      <vt:lpstr>Mandate of Minister of Peace</vt:lpstr>
      <vt:lpstr>   </vt:lpstr>
      <vt:lpstr>PowerPoint Presentation</vt:lpstr>
      <vt:lpstr>PowerPoint Presentation</vt:lpstr>
      <vt:lpstr>     Bill Sponsor:  Rep. Barbara Lee (CA-13)  </vt:lpstr>
      <vt:lpstr>PowerPoint Presentation</vt:lpstr>
      <vt:lpstr>I4P ARE LINKS TO                                                                                                                   ACHIEVING  UN SUSTAINABLE DEVELOPMENT GOALS                                             AND UN CULTURE OF PEACE  </vt:lpstr>
      <vt:lpstr>PowerPoint Presentation</vt:lpstr>
      <vt:lpstr>Departments and Other National Infrastructures for Peace Workshop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Creter Family</dc:creator>
  <cp:lastModifiedBy>Creter Family</cp:lastModifiedBy>
  <cp:revision>262</cp:revision>
  <cp:lastPrinted>2018-07-17T18:45:10Z</cp:lastPrinted>
  <dcterms:created xsi:type="dcterms:W3CDTF">2018-05-26T13:22:20Z</dcterms:created>
  <dcterms:modified xsi:type="dcterms:W3CDTF">2018-10-26T15:28:36Z</dcterms:modified>
</cp:coreProperties>
</file>