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0"/>
  </p:notesMasterIdLst>
  <p:sldIdLst>
    <p:sldId id="256" r:id="rId2"/>
    <p:sldId id="264" r:id="rId3"/>
    <p:sldId id="257" r:id="rId4"/>
    <p:sldId id="285" r:id="rId5"/>
    <p:sldId id="263" r:id="rId6"/>
    <p:sldId id="260" r:id="rId7"/>
    <p:sldId id="268" r:id="rId8"/>
    <p:sldId id="269" r:id="rId9"/>
    <p:sldId id="261" r:id="rId10"/>
    <p:sldId id="270" r:id="rId11"/>
    <p:sldId id="271" r:id="rId12"/>
    <p:sldId id="272" r:id="rId13"/>
    <p:sldId id="266" r:id="rId14"/>
    <p:sldId id="265" r:id="rId15"/>
    <p:sldId id="267" r:id="rId16"/>
    <p:sldId id="259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36"/>
    <p:restoredTop sz="94646"/>
  </p:normalViewPr>
  <p:slideViewPr>
    <p:cSldViewPr snapToGrid="0" snapToObjects="1">
      <p:cViewPr>
        <p:scale>
          <a:sx n="87" d="100"/>
          <a:sy n="87" d="100"/>
        </p:scale>
        <p:origin x="120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5" d="100"/>
          <a:sy n="75" d="100"/>
        </p:scale>
        <p:origin x="339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06312-F7FC-2D4E-B2BD-A3A3A30BBE53}" type="datetimeFigureOut">
              <a:rPr lang="en-US" smtClean="0"/>
              <a:t>9/18/18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4FA9B-34B3-8A4A-B9E4-086DDB0E2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21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taker/reporter</a:t>
            </a:r>
          </a:p>
          <a:p>
            <a:r>
              <a:rPr lang="en-US" dirty="0" smtClean="0"/>
              <a:t>Caveat</a:t>
            </a:r>
            <a:endParaRPr lang="en-US" dirty="0" smtClean="0"/>
          </a:p>
          <a:p>
            <a:r>
              <a:rPr lang="en-US" dirty="0" smtClean="0"/>
              <a:t>Already involved with base closure activism?</a:t>
            </a:r>
          </a:p>
          <a:p>
            <a:r>
              <a:rPr lang="en-US" dirty="0" smtClean="0"/>
              <a:t>Anyone from a country that has a U.S. base?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4FA9B-34B3-8A4A-B9E4-086DDB0E27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04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Foreign</a:t>
            </a:r>
            <a:r>
              <a:rPr lang="en-US" baseline="0" dirty="0" smtClean="0"/>
              <a:t> aid—beholden replacement parts and upgrades, training  IRONY—want security, but make themselves a target.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4FA9B-34B3-8A4A-B9E4-086DDB0E27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02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Problems--reasons</a:t>
            </a:r>
            <a:r>
              <a:rPr lang="en-US" baseline="0" dirty="0" smtClean="0"/>
              <a:t> to close</a:t>
            </a:r>
          </a:p>
          <a:p>
            <a:r>
              <a:rPr lang="en-US" dirty="0" smtClean="0"/>
              <a:t>SOFA—No </a:t>
            </a:r>
            <a:r>
              <a:rPr lang="en-US" dirty="0" smtClean="0"/>
              <a:t>extradition for crimes, no access to host country to inspect for enviro damage, not responsible for clean up.  </a:t>
            </a:r>
            <a:endParaRPr lang="en-US" dirty="0" smtClean="0"/>
          </a:p>
          <a:p>
            <a:r>
              <a:rPr lang="en-US" dirty="0" smtClean="0"/>
              <a:t>U.S</a:t>
            </a:r>
            <a:r>
              <a:rPr lang="en-US" dirty="0" smtClean="0"/>
              <a:t>. military is biggest consumer of fossil fuels in the world.  2008 in Iraq = 1,210,000 cars   Crime—Rape, prostitution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4FA9B-34B3-8A4A-B9E4-086DDB0E27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74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Real estate is invaluable to the</a:t>
            </a:r>
            <a:r>
              <a:rPr lang="en-US" baseline="0" dirty="0" smtClean="0"/>
              <a:t> country </a:t>
            </a:r>
            <a:r>
              <a:rPr lang="en-US" baseline="0" dirty="0" err="1" smtClean="0"/>
              <a:t>esp</a:t>
            </a:r>
            <a:r>
              <a:rPr lang="en-US" baseline="0" dirty="0" smtClean="0"/>
              <a:t> places like Okinawa. </a:t>
            </a:r>
            <a:r>
              <a:rPr lang="en-US" baseline="0" dirty="0" err="1" smtClean="0"/>
              <a:t>Chagossians</a:t>
            </a:r>
            <a:r>
              <a:rPr lang="en-US" baseline="0" dirty="0" smtClean="0"/>
              <a:t> from Diego Garcia Support </a:t>
            </a:r>
            <a:r>
              <a:rPr lang="en-US" baseline="0" dirty="0" smtClean="0"/>
              <a:t>for mafia/dictators/non-democratic states.  Speaking of cost</a:t>
            </a:r>
            <a:r>
              <a:rPr lang="mr-IN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4FA9B-34B3-8A4A-B9E4-086DDB0E27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57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Huge </a:t>
            </a:r>
            <a:r>
              <a:rPr lang="en-US" dirty="0" smtClean="0"/>
              <a:t>cost—shipment of HHG and cars  +</a:t>
            </a:r>
            <a:r>
              <a:rPr lang="en-US" baseline="0" dirty="0" smtClean="0"/>
              <a:t> $10-$40,000 per soldier 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Total </a:t>
            </a:r>
            <a:r>
              <a:rPr lang="en-US" dirty="0" smtClean="0"/>
              <a:t>cost</a:t>
            </a:r>
            <a:r>
              <a:rPr lang="en-US" baseline="0" dirty="0" smtClean="0"/>
              <a:t> foreign bases</a:t>
            </a:r>
            <a:r>
              <a:rPr lang="en-US" baseline="0" dirty="0" smtClean="0"/>
              <a:t>:  $150 B/year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Families--retention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4FA9B-34B3-8A4A-B9E4-086DDB0E27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78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Schools, shopping, commissary, gym, pool, golf course,</a:t>
            </a:r>
            <a:r>
              <a:rPr lang="en-US" baseline="0" dirty="0" smtClean="0"/>
              <a:t> fast food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4FA9B-34B3-8A4A-B9E4-086DDB0E276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017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Details about </a:t>
            </a:r>
            <a:r>
              <a:rPr lang="en-US" dirty="0" smtClean="0"/>
              <a:t>Okinawa</a:t>
            </a:r>
          </a:p>
          <a:p>
            <a:endParaRPr lang="en-US" dirty="0" smtClean="0"/>
          </a:p>
          <a:p>
            <a:r>
              <a:rPr lang="en-US" dirty="0" smtClean="0"/>
              <a:t>Heavily</a:t>
            </a:r>
            <a:r>
              <a:rPr lang="en-US" baseline="0" dirty="0" smtClean="0"/>
              <a:t> dependent on Okinawa during Viet Nam.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4FA9B-34B3-8A4A-B9E4-086DDB0E27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98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Philippines, South Korea,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4FA9B-34B3-8A4A-B9E4-086DDB0E276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034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Pakistan, Germany, Italy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4FA9B-34B3-8A4A-B9E4-086DDB0E276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79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Ecuador,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4FA9B-34B3-8A4A-B9E4-086DDB0E276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643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Vieques</a:t>
            </a:r>
            <a:r>
              <a:rPr lang="en-US" dirty="0" smtClean="0"/>
              <a:t>—Island municipal principality of Puerto Rico. 1941, Roosevelt</a:t>
            </a:r>
            <a:r>
              <a:rPr lang="en-US" baseline="0" dirty="0" smtClean="0"/>
              <a:t> Roads Naval Station on mainland “acquired”</a:t>
            </a:r>
            <a:r>
              <a:rPr lang="en-US" dirty="0" smtClean="0"/>
              <a:t> Bombing range/testing ground...sugar workers disposed .1999 civilian killed—protests/CD left 2003—now wildlife refuge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Ecuador—campaign promise Rafael Correa—not renew 10-year lease.  New constitution approved in a referendum officially prohibited foreign military bases on Ecuadoran soil.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r>
              <a:rPr lang="en-US" dirty="0" smtClean="0"/>
              <a:t>Philippines--</a:t>
            </a:r>
            <a:r>
              <a:rPr lang="en-US" baseline="0" dirty="0" smtClean="0"/>
              <a:t>Subic Bay</a:t>
            </a:r>
            <a:r>
              <a:rPr lang="en-US" dirty="0" smtClean="0"/>
              <a:t> reliant on economic</a:t>
            </a:r>
            <a:r>
              <a:rPr lang="en-US" baseline="0" dirty="0" smtClean="0"/>
              <a:t> benefit, but  felt like "lackey"  </a:t>
            </a:r>
            <a:r>
              <a:rPr lang="en-US" dirty="0" smtClean="0"/>
              <a:t>sovereignty, national</a:t>
            </a:r>
            <a:r>
              <a:rPr lang="en-US" baseline="0" dirty="0" smtClean="0"/>
              <a:t> pride—despite economic benefits.  Subic bay deep water port—strategic—nothing else  like it.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4FA9B-34B3-8A4A-B9E4-086DDB0E276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99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Stationed at 3</a:t>
            </a:r>
            <a:r>
              <a:rPr lang="en-US" baseline="0" dirty="0" smtClean="0"/>
              <a:t> (4) overseas bases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4FA9B-34B3-8A4A-B9E4-086DDB0E27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0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Nousnatobases.org</a:t>
            </a:r>
            <a:r>
              <a:rPr lang="en-US" dirty="0" smtClean="0"/>
              <a:t> </a:t>
            </a:r>
            <a:r>
              <a:rPr lang="en-US" dirty="0" err="1" smtClean="0"/>
              <a:t>Noforeignbases.org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4FA9B-34B3-8A4A-B9E4-086DDB0E276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349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January</a:t>
            </a:r>
            <a:r>
              <a:rPr lang="en-US" baseline="0" dirty="0" smtClean="0"/>
              <a:t> 2018, University of Baltimore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4FA9B-34B3-8A4A-B9E4-086DDB0E276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5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Completely different approach</a:t>
            </a:r>
            <a:r>
              <a:rPr lang="en-US" baseline="0" dirty="0" smtClean="0"/>
              <a:t>  “Inside vs Outside</a:t>
            </a:r>
            <a:r>
              <a:rPr lang="en-US" baseline="0" dirty="0" smtClean="0"/>
              <a:t>”  BRAC—Congress, OBRACC--DoD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4FA9B-34B3-8A4A-B9E4-086DDB0E276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96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First Harmer--Ohio--then moved westward to the Pacific coast to support the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“</a:t>
            </a:r>
            <a:r>
              <a:rPr lang="en-US" dirty="0" smtClean="0"/>
              <a:t>Indian” wars displacing indigenous people and committing genocide.</a:t>
            </a:r>
            <a:r>
              <a:rPr lang="en-US" baseline="0" dirty="0" smtClean="0"/>
              <a:t>  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MEADE—Defense </a:t>
            </a:r>
            <a:r>
              <a:rPr lang="en-US" baseline="0" dirty="0" smtClean="0"/>
              <a:t>Information Systems, U.S. Cyber Command, NSA, Army band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233 years since Fort </a:t>
            </a:r>
            <a:r>
              <a:rPr lang="en-US" baseline="0" dirty="0" err="1" smtClean="0"/>
              <a:t>Harmar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4FA9B-34B3-8A4A-B9E4-086DDB0E27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27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</a:t>
            </a:r>
            <a:r>
              <a:rPr lang="en-US" baseline="0" dirty="0" smtClean="0"/>
              <a:t>real beginning </a:t>
            </a:r>
            <a:r>
              <a:rPr lang="en-US" baseline="0" dirty="0" smtClean="0"/>
              <a:t>of </a:t>
            </a:r>
            <a:r>
              <a:rPr lang="en-US" dirty="0" smtClean="0"/>
              <a:t>U.S. </a:t>
            </a:r>
            <a:r>
              <a:rPr lang="en-US" dirty="0" smtClean="0"/>
              <a:t>control</a:t>
            </a:r>
          </a:p>
          <a:p>
            <a:r>
              <a:rPr lang="en-US" dirty="0" smtClean="0"/>
              <a:t>FDR unilateral--</a:t>
            </a:r>
            <a:r>
              <a:rPr lang="en-US" dirty="0" smtClean="0"/>
              <a:t>99-year leases, and near-sovereign powers—Bahamas, Caribbean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smtClean="0"/>
              <a:t>“Most important</a:t>
            </a:r>
            <a:r>
              <a:rPr lang="en-US" baseline="0" dirty="0" smtClean="0"/>
              <a:t> action in the reinforcement of our national security since the Louisiana Purchase”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4FA9B-34B3-8A4A-B9E4-086DDB0E27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41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Increased qualitatively and quantitatively</a:t>
            </a:r>
            <a:r>
              <a:rPr lang="en-US" baseline="0" dirty="0" smtClean="0"/>
              <a:t> </a:t>
            </a:r>
            <a:r>
              <a:rPr lang="en-US" dirty="0" smtClean="0"/>
              <a:t>&gt;</a:t>
            </a:r>
            <a:r>
              <a:rPr lang="en-US" dirty="0" smtClean="0"/>
              <a:t>WWII—Japan and Europe—large bases in</a:t>
            </a:r>
            <a:r>
              <a:rPr lang="en-US" baseline="0" dirty="0" smtClean="0"/>
              <a:t> WWII loser countries.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smtClean="0"/>
              <a:t>”Pivot to Asia”  Australia, South Korea but also big increase in Africa</a:t>
            </a:r>
            <a:r>
              <a:rPr lang="en-US" dirty="0" smtClean="0"/>
              <a:t>—</a:t>
            </a:r>
          </a:p>
          <a:p>
            <a:r>
              <a:rPr lang="en-US" dirty="0" smtClean="0"/>
              <a:t>lots </a:t>
            </a:r>
            <a:r>
              <a:rPr lang="en-US" dirty="0" smtClean="0"/>
              <a:t>of lily </a:t>
            </a:r>
            <a:r>
              <a:rPr lang="en-US" dirty="0" smtClean="0"/>
              <a:t>pads</a:t>
            </a:r>
          </a:p>
          <a:p>
            <a:r>
              <a:rPr lang="en-US" dirty="0" smtClean="0"/>
              <a:t>800</a:t>
            </a:r>
            <a:r>
              <a:rPr lang="en-US" baseline="0" dirty="0" smtClean="0"/>
              <a:t> in 80.</a:t>
            </a:r>
            <a:r>
              <a:rPr lang="en-US" dirty="0" smtClean="0"/>
              <a:t>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4FA9B-34B3-8A4A-B9E4-086DDB0E27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57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of big base and lily pad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4FA9B-34B3-8A4A-B9E4-086DDB0E27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94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WTF?  1.5 million A/D 1.5 million reserve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4FA9B-34B3-8A4A-B9E4-086DDB0E27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37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Full Spectrum Dominance—Vision</a:t>
            </a:r>
            <a:r>
              <a:rPr lang="en-US" baseline="0" dirty="0" smtClean="0"/>
              <a:t> 2020  Superpower  Foreign Aid—FMS  </a:t>
            </a:r>
            <a:endParaRPr lang="en-US" baseline="0" dirty="0" smtClean="0"/>
          </a:p>
          <a:p>
            <a:r>
              <a:rPr lang="en-US" baseline="0" dirty="0" smtClean="0"/>
              <a:t>My </a:t>
            </a:r>
            <a:r>
              <a:rPr lang="en-US" baseline="0" dirty="0" smtClean="0"/>
              <a:t>experience in </a:t>
            </a:r>
            <a:r>
              <a:rPr lang="en-US" baseline="0" dirty="0" smtClean="0"/>
              <a:t>Tunisia</a:t>
            </a:r>
          </a:p>
          <a:p>
            <a:r>
              <a:rPr lang="en-US" baseline="0" dirty="0" smtClean="0"/>
              <a:t>"Military Education and Training Program"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4FA9B-34B3-8A4A-B9E4-086DDB0E27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9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Best demonstration of policy = Divide the world into sections--COM meaning.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r>
              <a:rPr lang="en-US" dirty="0" smtClean="0"/>
              <a:t>&gt;</a:t>
            </a:r>
            <a:r>
              <a:rPr lang="en-US" dirty="0" smtClean="0"/>
              <a:t>WWII superpower.  Numbers </a:t>
            </a:r>
            <a:r>
              <a:rPr lang="en-US" dirty="0" smtClean="0"/>
              <a:t>ramped </a:t>
            </a:r>
            <a:r>
              <a:rPr lang="en-US" dirty="0" smtClean="0"/>
              <a:t>up</a:t>
            </a:r>
            <a:r>
              <a:rPr lang="en-US" baseline="0" dirty="0" smtClean="0"/>
              <a:t> </a:t>
            </a:r>
            <a:endParaRPr lang="en-US" baseline="0" dirty="0" smtClean="0"/>
          </a:p>
          <a:p>
            <a:r>
              <a:rPr lang="en-US" baseline="0" dirty="0" smtClean="0"/>
              <a:t>PLUS </a:t>
            </a:r>
            <a:r>
              <a:rPr lang="en-US" baseline="0" dirty="0" smtClean="0"/>
              <a:t>11—Carriers TASK FORCE  --more than one ship.</a:t>
            </a:r>
          </a:p>
          <a:p>
            <a:r>
              <a:rPr lang="en-US" dirty="0" smtClean="0"/>
              <a:t> “Full Spectrum Dominance” Vision 2020  “Force Projection” </a:t>
            </a:r>
            <a:endParaRPr lang="en-US" dirty="0" smtClean="0"/>
          </a:p>
          <a:p>
            <a:r>
              <a:rPr lang="en-US" dirty="0" smtClean="0"/>
              <a:t>*Bases are now</a:t>
            </a:r>
            <a:r>
              <a:rPr lang="en-US" baseline="0" dirty="0" smtClean="0"/>
              <a:t> </a:t>
            </a:r>
            <a:r>
              <a:rPr lang="en-US" baseline="0" dirty="0" smtClean="0"/>
              <a:t>framework for foreign/military </a:t>
            </a:r>
            <a:r>
              <a:rPr lang="en-US" baseline="0" dirty="0" smtClean="0"/>
              <a:t>policy--PUSHPINS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4FA9B-34B3-8A4A-B9E4-086DDB0E27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0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9/18/18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9/18/18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9/18/18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9/18/18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9/18/18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9/18/18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9/18/18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9/18/18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9/18/18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9/18/18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9/18/18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9/18/18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35.jpg"/><Relationship Id="rId5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719" y="2386744"/>
            <a:ext cx="9376012" cy="1645920"/>
          </a:xfrm>
        </p:spPr>
        <p:txBody>
          <a:bodyPr>
            <a:normAutofit fontScale="90000"/>
          </a:bodyPr>
          <a:lstStyle/>
          <a:p>
            <a:r>
              <a:rPr lang="en-US" sz="4200" dirty="0" smtClean="0"/>
              <a:t>U.S. Foreign military bases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“Pushpins” of American foreign policy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World BEYOND War Conference</a:t>
            </a:r>
          </a:p>
          <a:p>
            <a:r>
              <a:rPr lang="en-US" sz="2800" dirty="0" smtClean="0"/>
              <a:t>Toronto, Canada</a:t>
            </a:r>
          </a:p>
          <a:p>
            <a:r>
              <a:rPr lang="en-US" sz="2800" dirty="0" smtClean="0"/>
              <a:t>September 21-22 2018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9338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7097" y="964692"/>
            <a:ext cx="8044068" cy="1188720"/>
          </a:xfrm>
        </p:spPr>
        <p:txBody>
          <a:bodyPr/>
          <a:lstStyle/>
          <a:p>
            <a:r>
              <a:rPr lang="en-US" dirty="0" smtClean="0"/>
              <a:t>Why do </a:t>
            </a:r>
            <a:r>
              <a:rPr lang="en-US" smtClean="0"/>
              <a:t>some countries want them?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Jobs</a:t>
            </a:r>
          </a:p>
          <a:p>
            <a:r>
              <a:rPr lang="en-US" sz="2400" dirty="0" smtClean="0"/>
              <a:t>Economy</a:t>
            </a:r>
          </a:p>
          <a:p>
            <a:r>
              <a:rPr lang="en-US" sz="2400" dirty="0" smtClean="0"/>
              <a:t>Security</a:t>
            </a:r>
          </a:p>
          <a:p>
            <a:r>
              <a:rPr lang="en-US" sz="2400" dirty="0" smtClean="0"/>
              <a:t>Assets (airports, port facilities)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Lessen load on indigenous forces</a:t>
            </a:r>
          </a:p>
          <a:p>
            <a:r>
              <a:rPr lang="en-US" sz="2400" dirty="0" smtClean="0"/>
              <a:t>Foreign aid</a:t>
            </a:r>
          </a:p>
          <a:p>
            <a:r>
              <a:rPr lang="en-US" sz="2400" dirty="0" smtClean="0"/>
              <a:t>Maintain relationship with U.S.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964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SOFA</a:t>
            </a:r>
          </a:p>
          <a:p>
            <a:r>
              <a:rPr lang="en-US" sz="2400" dirty="0" smtClean="0"/>
              <a:t>Environmental damage</a:t>
            </a:r>
          </a:p>
          <a:p>
            <a:r>
              <a:rPr lang="en-US" sz="2400" dirty="0" smtClean="0"/>
              <a:t>Crime</a:t>
            </a:r>
          </a:p>
          <a:p>
            <a:r>
              <a:rPr lang="en-US" sz="2400" dirty="0" smtClean="0"/>
              <a:t>Inflation</a:t>
            </a:r>
          </a:p>
          <a:p>
            <a:r>
              <a:rPr lang="en-US" sz="2400" dirty="0" smtClean="0"/>
              <a:t>Nukes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88" y="2764474"/>
            <a:ext cx="4270375" cy="2849876"/>
          </a:xfrm>
        </p:spPr>
      </p:pic>
    </p:spTree>
    <p:extLst>
      <p:ext uri="{BB962C8B-B14F-4D97-AF65-F5344CB8AC3E}">
        <p14:creationId xmlns:p14="http://schemas.microsoft.com/office/powerpoint/2010/main" val="17885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shut them down?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Improve relationships</a:t>
            </a:r>
          </a:p>
          <a:p>
            <a:r>
              <a:rPr lang="en-US" sz="2400" dirty="0" smtClean="0"/>
              <a:t>Reduce provocative presence</a:t>
            </a:r>
          </a:p>
          <a:p>
            <a:r>
              <a:rPr lang="en-US" sz="2400" dirty="0" smtClean="0"/>
              <a:t>Return real estate</a:t>
            </a:r>
          </a:p>
          <a:p>
            <a:r>
              <a:rPr lang="en-US" sz="2400" dirty="0" smtClean="0"/>
              <a:t>Environmental damage</a:t>
            </a:r>
          </a:p>
          <a:p>
            <a:r>
              <a:rPr lang="en-US" sz="2400" dirty="0" smtClean="0"/>
              <a:t>Demand by the population</a:t>
            </a:r>
          </a:p>
          <a:p>
            <a:r>
              <a:rPr lang="en-US" sz="2400" dirty="0" smtClean="0"/>
              <a:t>Cost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88" y="2845388"/>
            <a:ext cx="4270375" cy="2688048"/>
          </a:xfrm>
        </p:spPr>
      </p:pic>
    </p:spTree>
    <p:extLst>
      <p:ext uri="{BB962C8B-B14F-4D97-AF65-F5344CB8AC3E}">
        <p14:creationId xmlns:p14="http://schemas.microsoft.com/office/powerpoint/2010/main" val="145795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20180" y="566485"/>
            <a:ext cx="6091084" cy="790366"/>
          </a:xfrm>
        </p:spPr>
        <p:txBody>
          <a:bodyPr/>
          <a:lstStyle/>
          <a:p>
            <a:r>
              <a:rPr lang="en-US" smtClean="0"/>
              <a:t>amenities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393075" y="1902541"/>
            <a:ext cx="2606630" cy="408530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Housing</a:t>
            </a:r>
          </a:p>
          <a:p>
            <a:r>
              <a:rPr lang="en-US" sz="2400" dirty="0" smtClean="0"/>
              <a:t>Schools</a:t>
            </a:r>
          </a:p>
          <a:p>
            <a:r>
              <a:rPr lang="en-US" sz="2400" dirty="0" smtClean="0"/>
              <a:t>Churches</a:t>
            </a:r>
          </a:p>
          <a:p>
            <a:r>
              <a:rPr lang="en-US" sz="2400" dirty="0" smtClean="0"/>
              <a:t>Dentists</a:t>
            </a:r>
          </a:p>
          <a:p>
            <a:r>
              <a:rPr lang="en-US" sz="2400" dirty="0" smtClean="0"/>
              <a:t>Hospitals</a:t>
            </a:r>
          </a:p>
          <a:p>
            <a:r>
              <a:rPr lang="en-US" sz="2400" dirty="0" smtClean="0"/>
              <a:t>Fitness center</a:t>
            </a:r>
          </a:p>
          <a:p>
            <a:r>
              <a:rPr lang="en-US" sz="2400" dirty="0" smtClean="0"/>
              <a:t>Movie theater</a:t>
            </a:r>
          </a:p>
          <a:p>
            <a:r>
              <a:rPr lang="en-US" sz="2400" dirty="0" smtClean="0"/>
              <a:t>Day care </a:t>
            </a:r>
            <a:r>
              <a:rPr lang="en-US" sz="2400" dirty="0" smtClean="0"/>
              <a:t>center</a:t>
            </a:r>
          </a:p>
          <a:p>
            <a:r>
              <a:rPr lang="en-US" sz="2400" dirty="0" smtClean="0"/>
              <a:t>Fire Department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707026" y="1902541"/>
            <a:ext cx="2938420" cy="4247535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Youth recreation</a:t>
            </a:r>
          </a:p>
          <a:p>
            <a:r>
              <a:rPr lang="en-US" sz="2400" dirty="0" smtClean="0"/>
              <a:t>Adult recreation</a:t>
            </a:r>
          </a:p>
          <a:p>
            <a:r>
              <a:rPr lang="en-US" sz="2400" dirty="0" smtClean="0"/>
              <a:t>Commissary</a:t>
            </a:r>
          </a:p>
          <a:p>
            <a:r>
              <a:rPr lang="en-US" sz="2400" dirty="0" smtClean="0"/>
              <a:t>Exchange</a:t>
            </a:r>
          </a:p>
          <a:p>
            <a:r>
              <a:rPr lang="en-US" sz="2400" dirty="0" smtClean="0"/>
              <a:t>Swimming pool</a:t>
            </a:r>
          </a:p>
          <a:p>
            <a:r>
              <a:rPr lang="en-US" sz="2400" dirty="0" smtClean="0"/>
              <a:t>Golf course</a:t>
            </a:r>
          </a:p>
          <a:p>
            <a:r>
              <a:rPr lang="en-US" sz="2400" dirty="0" smtClean="0"/>
              <a:t>Gas station</a:t>
            </a:r>
          </a:p>
          <a:p>
            <a:r>
              <a:rPr lang="en-US" sz="2400" dirty="0" smtClean="0"/>
              <a:t>Playgrounds</a:t>
            </a:r>
          </a:p>
          <a:p>
            <a:r>
              <a:rPr lang="en-US" sz="2400" dirty="0" smtClean="0"/>
              <a:t>Police Department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080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880" y="323988"/>
            <a:ext cx="4720020" cy="3027516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31" y="3050967"/>
            <a:ext cx="4490334" cy="29820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714" y="3708352"/>
            <a:ext cx="4496596" cy="248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0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06" y="280219"/>
            <a:ext cx="4495800" cy="2247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06" y="3358126"/>
            <a:ext cx="4365459" cy="32786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059" y="280219"/>
            <a:ext cx="4981682" cy="635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8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231136" y="374756"/>
            <a:ext cx="7729728" cy="1188720"/>
          </a:xfrm>
        </p:spPr>
        <p:txBody>
          <a:bodyPr/>
          <a:lstStyle/>
          <a:p>
            <a:r>
              <a:rPr lang="en-US" dirty="0" smtClean="0"/>
              <a:t>resistance</a:t>
            </a: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07" y="3823461"/>
            <a:ext cx="4270375" cy="266629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082" y="1775134"/>
            <a:ext cx="3442994" cy="4074248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9" y="1775134"/>
            <a:ext cx="4271963" cy="2666294"/>
          </a:xfrm>
        </p:spPr>
      </p:pic>
    </p:spTree>
    <p:extLst>
      <p:ext uri="{BB962C8B-B14F-4D97-AF65-F5344CB8AC3E}">
        <p14:creationId xmlns:p14="http://schemas.microsoft.com/office/powerpoint/2010/main" val="22164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770" y="3039132"/>
            <a:ext cx="5852160" cy="3502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5" y="3972572"/>
            <a:ext cx="3853068" cy="2568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58" y="13252"/>
            <a:ext cx="657225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2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164" y="311359"/>
            <a:ext cx="6191250" cy="3476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060" y="4015409"/>
            <a:ext cx="3103217" cy="23516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1" y="2968487"/>
            <a:ext cx="5859117" cy="37086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67" y="259593"/>
            <a:ext cx="4455491" cy="250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8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44" y="295413"/>
            <a:ext cx="4724305" cy="3150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904" y="2966401"/>
            <a:ext cx="6480313" cy="3636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13" y="0"/>
            <a:ext cx="4834093" cy="2717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7" y="3751344"/>
            <a:ext cx="5068957" cy="28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8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Military career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477943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CMSU  1978, BFA			Dallas, TX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OCS  1980  Newport, RI               NWC, Newport, RI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Iceland                                         Monterey, CA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Bermuda                                       Tunisia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Norfolk, VA                                   Boston, MA  MIT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Virginia Beach, VA                          Newport, RI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Japan                                            Retire 2000</a:t>
            </a:r>
          </a:p>
        </p:txBody>
      </p:sp>
    </p:spTree>
    <p:extLst>
      <p:ext uri="{BB962C8B-B14F-4D97-AF65-F5344CB8AC3E}">
        <p14:creationId xmlns:p14="http://schemas.microsoft.com/office/powerpoint/2010/main" val="202135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57" y="344004"/>
            <a:ext cx="4961835" cy="27928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57" y="3656809"/>
            <a:ext cx="5043557" cy="27638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1" y="344004"/>
            <a:ext cx="5468178" cy="3649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149" y="4253157"/>
            <a:ext cx="3956878" cy="22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3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" r="11183"/>
          <a:stretch/>
        </p:blipFill>
        <p:spPr>
          <a:xfrm>
            <a:off x="6552096" y="450574"/>
            <a:ext cx="5639904" cy="46907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7" y="2822437"/>
            <a:ext cx="6049372" cy="4035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23" y="0"/>
            <a:ext cx="4465983" cy="334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5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178" y="159578"/>
            <a:ext cx="7493000" cy="444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60" y="3644348"/>
            <a:ext cx="4566578" cy="3032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14" y="1348408"/>
            <a:ext cx="5791218" cy="43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1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73" y="316395"/>
            <a:ext cx="7036905" cy="38540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7" y="316395"/>
            <a:ext cx="4478129" cy="33585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5"/>
          <a:stretch/>
        </p:blipFill>
        <p:spPr>
          <a:xfrm>
            <a:off x="914401" y="3359626"/>
            <a:ext cx="5062330" cy="3498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3" t="22416" r="6811"/>
          <a:stretch/>
        </p:blipFill>
        <p:spPr>
          <a:xfrm>
            <a:off x="6989413" y="3428650"/>
            <a:ext cx="4757530" cy="34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 stories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Vieques</a:t>
            </a:r>
            <a:r>
              <a:rPr lang="en-US" sz="2400" dirty="0" smtClean="0"/>
              <a:t>, Puerto Rico</a:t>
            </a:r>
          </a:p>
          <a:p>
            <a:r>
              <a:rPr lang="en-US" sz="2400" dirty="0" smtClean="0"/>
              <a:t>Ecuador</a:t>
            </a:r>
          </a:p>
          <a:p>
            <a:r>
              <a:rPr lang="en-US" sz="2400" dirty="0" smtClean="0"/>
              <a:t>Philippines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88" y="2765954"/>
            <a:ext cx="4270375" cy="2846916"/>
          </a:xfrm>
        </p:spPr>
      </p:pic>
    </p:spTree>
    <p:extLst>
      <p:ext uri="{BB962C8B-B14F-4D97-AF65-F5344CB8AC3E}">
        <p14:creationId xmlns:p14="http://schemas.microsoft.com/office/powerpoint/2010/main" val="158655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7884" y="381596"/>
            <a:ext cx="7729728" cy="15102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Coalition against </a:t>
            </a:r>
            <a:r>
              <a:rPr lang="en-US" dirty="0" err="1" smtClean="0"/>
              <a:t>u.s.</a:t>
            </a:r>
            <a:r>
              <a:rPr lang="en-US" dirty="0" smtClean="0"/>
              <a:t> foreign military </a:t>
            </a:r>
            <a:r>
              <a:rPr lang="en-US" dirty="0" smtClean="0"/>
              <a:t>bases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err="1" smtClean="0"/>
              <a:t>noforeignbases.org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093843"/>
            <a:ext cx="4271771" cy="4108174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Alliance for Global Justice</a:t>
            </a:r>
          </a:p>
          <a:p>
            <a:r>
              <a:rPr lang="en-US" sz="2400" dirty="0" smtClean="0"/>
              <a:t>BAYAN US</a:t>
            </a:r>
          </a:p>
          <a:p>
            <a:r>
              <a:rPr lang="en-US" sz="2400" dirty="0" smtClean="0"/>
              <a:t>Black Alliance for Peace</a:t>
            </a:r>
          </a:p>
          <a:p>
            <a:r>
              <a:rPr lang="en-US" sz="2400" dirty="0" smtClean="0"/>
              <a:t>CODEPINK</a:t>
            </a:r>
          </a:p>
          <a:p>
            <a:r>
              <a:rPr lang="en-US" sz="2400" dirty="0" smtClean="0"/>
              <a:t>Global Network Against Weapons   and Nuclear Power in Space</a:t>
            </a:r>
          </a:p>
          <a:p>
            <a:r>
              <a:rPr lang="en-US" sz="2400" dirty="0" smtClean="0"/>
              <a:t>U.S. Peace Council</a:t>
            </a:r>
          </a:p>
          <a:p>
            <a:r>
              <a:rPr lang="en-US" sz="2400" dirty="0" smtClean="0"/>
              <a:t>Task Force on the Americas</a:t>
            </a:r>
          </a:p>
          <a:p>
            <a:r>
              <a:rPr lang="en-US" sz="2400" dirty="0" smtClean="0"/>
              <a:t>Veterans For Peace</a:t>
            </a:r>
          </a:p>
          <a:p>
            <a:r>
              <a:rPr lang="en-US" sz="2400" dirty="0" smtClean="0"/>
              <a:t>International Action Center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093843"/>
            <a:ext cx="4270247" cy="4108174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Liberty Tree Foundation</a:t>
            </a:r>
          </a:p>
          <a:p>
            <a:r>
              <a:rPr lang="en-US" sz="2400" dirty="0" smtClean="0"/>
              <a:t>MLK Justice Coalition</a:t>
            </a:r>
          </a:p>
          <a:p>
            <a:r>
              <a:rPr lang="en-US" sz="2400" dirty="0" smtClean="0"/>
              <a:t>Nuclear Age Peace Foundation</a:t>
            </a:r>
          </a:p>
          <a:p>
            <a:r>
              <a:rPr lang="en-US" sz="2400" dirty="0" smtClean="0"/>
              <a:t>Peace Action</a:t>
            </a:r>
          </a:p>
          <a:p>
            <a:r>
              <a:rPr lang="en-US" sz="2400" dirty="0" smtClean="0"/>
              <a:t>Popular Resistance</a:t>
            </a:r>
          </a:p>
          <a:p>
            <a:r>
              <a:rPr lang="en-US" sz="2400" dirty="0" smtClean="0"/>
              <a:t>United National Antiwar Coalition</a:t>
            </a:r>
          </a:p>
          <a:p>
            <a:pPr>
              <a:lnSpc>
                <a:spcPct val="110000"/>
              </a:lnSpc>
            </a:pPr>
            <a:r>
              <a:rPr lang="en-US" sz="2400" dirty="0" smtClean="0"/>
              <a:t>Women’s International League for Peace and Freedom</a:t>
            </a:r>
          </a:p>
          <a:p>
            <a:r>
              <a:rPr lang="en-US" sz="2400" dirty="0" smtClean="0"/>
              <a:t>World BEYOND War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41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67339" y="474361"/>
            <a:ext cx="7729728" cy="1188720"/>
          </a:xfrm>
        </p:spPr>
        <p:txBody>
          <a:bodyPr/>
          <a:lstStyle/>
          <a:p>
            <a:r>
              <a:rPr lang="en-US" dirty="0" smtClean="0"/>
              <a:t>Baltimore conference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98714" y="1921567"/>
            <a:ext cx="9528313" cy="42690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Resolution on National </a:t>
            </a:r>
            <a:r>
              <a:rPr lang="en-US" sz="2400" dirty="0"/>
              <a:t>A</a:t>
            </a:r>
            <a:r>
              <a:rPr lang="en-US" sz="2400" dirty="0" smtClean="0"/>
              <a:t>ction </a:t>
            </a:r>
            <a:r>
              <a:rPr lang="en-US" sz="2400" dirty="0"/>
              <a:t>A</a:t>
            </a:r>
            <a:r>
              <a:rPr lang="en-US" sz="2400" dirty="0" smtClean="0"/>
              <a:t>gainst Guantanamo 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Resolution on National </a:t>
            </a:r>
            <a:r>
              <a:rPr lang="en-US" sz="2400" dirty="0"/>
              <a:t>D</a:t>
            </a:r>
            <a:r>
              <a:rPr lang="en-US" sz="2400" dirty="0" smtClean="0"/>
              <a:t>ay of Antiwar Action 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Resolution in Support of </a:t>
            </a:r>
            <a:r>
              <a:rPr lang="en-US" sz="2400" dirty="0" err="1" smtClean="0"/>
              <a:t>Hiroji</a:t>
            </a:r>
            <a:r>
              <a:rPr lang="en-US" sz="2400" dirty="0" smtClean="0"/>
              <a:t> Yamashiro and Other Arrested Okinawa Anti-Bases Activists in Japan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Resolution on </a:t>
            </a:r>
            <a:r>
              <a:rPr lang="en-US" sz="2400" dirty="0"/>
              <a:t>G</a:t>
            </a:r>
            <a:r>
              <a:rPr lang="en-US" sz="2400" dirty="0" smtClean="0"/>
              <a:t>lobal Conference Against U.S. and NATO Military Bases 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smtClean="0"/>
              <a:t>International conference:  November 16 </a:t>
            </a:r>
            <a:r>
              <a:rPr lang="mr-IN" sz="2400" dirty="0" smtClean="0"/>
              <a:t>–</a:t>
            </a:r>
            <a:r>
              <a:rPr lang="en-US" sz="2400" dirty="0" smtClean="0"/>
              <a:t> 19, Dublin, Ireland</a:t>
            </a:r>
          </a:p>
        </p:txBody>
      </p:sp>
    </p:spTree>
    <p:extLst>
      <p:ext uri="{BB962C8B-B14F-4D97-AF65-F5344CB8AC3E}">
        <p14:creationId xmlns:p14="http://schemas.microsoft.com/office/powerpoint/2010/main" val="66528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742122"/>
            <a:ext cx="7729728" cy="1411290"/>
          </a:xfrm>
        </p:spPr>
        <p:txBody>
          <a:bodyPr>
            <a:normAutofit fontScale="90000"/>
          </a:bodyPr>
          <a:lstStyle/>
          <a:p>
            <a:r>
              <a:rPr lang="en-US" sz="3100" dirty="0" err="1" smtClean="0"/>
              <a:t>Obracc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Overseas Base Realignment and closure coalition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56591" y="2638044"/>
            <a:ext cx="7885044" cy="31019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David Vine, Professor of Anthropology,  American University</a:t>
            </a:r>
          </a:p>
          <a:p>
            <a:r>
              <a:rPr lang="en-US" sz="2400" dirty="0" smtClean="0"/>
              <a:t>BRAC vs OBRACC</a:t>
            </a:r>
          </a:p>
          <a:p>
            <a:r>
              <a:rPr lang="en-US" sz="2400" dirty="0" smtClean="0"/>
              <a:t>Broad group of military analysts, scholars and advocates</a:t>
            </a:r>
          </a:p>
          <a:p>
            <a:r>
              <a:rPr lang="en-US" sz="2400" dirty="0" smtClean="0"/>
              <a:t>Letter to President Trump, </a:t>
            </a:r>
            <a:r>
              <a:rPr lang="en-US" sz="2400" dirty="0" err="1" smtClean="0"/>
              <a:t>SecDef</a:t>
            </a:r>
            <a:r>
              <a:rPr lang="en-US" sz="2400" dirty="0" smtClean="0"/>
              <a:t> </a:t>
            </a:r>
            <a:r>
              <a:rPr lang="en-US" sz="2400" dirty="0" err="1" smtClean="0"/>
              <a:t>Mattis</a:t>
            </a:r>
            <a:r>
              <a:rPr lang="en-US" sz="2400" dirty="0" smtClean="0"/>
              <a:t>, Congress               outlining nine reasons overseas bases should be closed</a:t>
            </a:r>
          </a:p>
          <a:p>
            <a:r>
              <a:rPr lang="en-US" sz="2400" dirty="0" smtClean="0"/>
              <a:t>Fact sheet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358" y="2638051"/>
            <a:ext cx="3101975" cy="3101975"/>
          </a:xfrm>
        </p:spPr>
      </p:pic>
    </p:spTree>
    <p:extLst>
      <p:ext uri="{BB962C8B-B14F-4D97-AF65-F5344CB8AC3E}">
        <p14:creationId xmlns:p14="http://schemas.microsoft.com/office/powerpoint/2010/main" val="89414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Do you agree that U.S. foreign military bases should be closed?</a:t>
            </a:r>
          </a:p>
          <a:p>
            <a:r>
              <a:rPr lang="en-US" sz="2400" dirty="0" smtClean="0"/>
              <a:t>What negative ramifications might result from closures?</a:t>
            </a:r>
          </a:p>
          <a:p>
            <a:r>
              <a:rPr lang="en-US" sz="2400" dirty="0" smtClean="0"/>
              <a:t>What does “American Exceptionalism” mean?  Does it play into U.S. foreign policy?</a:t>
            </a:r>
          </a:p>
          <a:p>
            <a:r>
              <a:rPr lang="en-US" sz="2400" dirty="0" smtClean="0"/>
              <a:t>Strategic planning for “No Bases” activism—ideas?</a:t>
            </a:r>
          </a:p>
        </p:txBody>
      </p:sp>
    </p:spTree>
    <p:extLst>
      <p:ext uri="{BB962C8B-B14F-4D97-AF65-F5344CB8AC3E}">
        <p14:creationId xmlns:p14="http://schemas.microsoft.com/office/powerpoint/2010/main" val="136461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1156" y="335105"/>
            <a:ext cx="7729728" cy="1188720"/>
          </a:xfrm>
        </p:spPr>
        <p:txBody>
          <a:bodyPr/>
          <a:lstStyle/>
          <a:p>
            <a:r>
              <a:rPr lang="en-US" dirty="0" smtClean="0"/>
              <a:t>Long history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2083633"/>
            <a:ext cx="5591331" cy="4122295"/>
          </a:xfrm>
        </p:spPr>
      </p:pic>
      <p:sp>
        <p:nvSpPr>
          <p:cNvPr id="6" name="Text Placeholder 5"/>
          <p:cNvSpPr>
            <a:spLocks noGrp="1"/>
          </p:cNvSpPr>
          <p:nvPr>
            <p:ph sz="half" idx="2"/>
          </p:nvPr>
        </p:nvSpPr>
        <p:spPr>
          <a:xfrm>
            <a:off x="7087823" y="2638418"/>
            <a:ext cx="4270247" cy="31019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90 FORTS</a:t>
            </a:r>
          </a:p>
          <a:p>
            <a:r>
              <a:rPr lang="en-US" sz="2400" dirty="0" smtClean="0"/>
              <a:t>FORT HARMAR </a:t>
            </a:r>
            <a:r>
              <a:rPr lang="mr-IN" sz="2400" dirty="0" smtClean="0"/>
              <a:t>–</a:t>
            </a:r>
            <a:r>
              <a:rPr lang="en-US" sz="2400" dirty="0" smtClean="0"/>
              <a:t> 1785</a:t>
            </a:r>
          </a:p>
          <a:p>
            <a:r>
              <a:rPr lang="en-US" sz="2400" dirty="0" smtClean="0"/>
              <a:t>FORT MEADE - 1878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444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Destroyers for bases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September 2, 1940</a:t>
            </a:r>
          </a:p>
          <a:p>
            <a:r>
              <a:rPr lang="en-US" sz="2400" dirty="0" smtClean="0"/>
              <a:t>FDR</a:t>
            </a:r>
          </a:p>
          <a:p>
            <a:r>
              <a:rPr lang="en-US" sz="2400" dirty="0" smtClean="0"/>
              <a:t>Agreement with Britain </a:t>
            </a:r>
          </a:p>
          <a:p>
            <a:r>
              <a:rPr lang="en-US" sz="2400" dirty="0" smtClean="0"/>
              <a:t>50 WWI-era destroyers</a:t>
            </a:r>
          </a:p>
          <a:p>
            <a:r>
              <a:rPr lang="en-US" sz="2400" dirty="0" smtClean="0"/>
              <a:t>British colonies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148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329262"/>
            <a:ext cx="7729728" cy="765020"/>
          </a:xfrm>
        </p:spPr>
        <p:txBody>
          <a:bodyPr/>
          <a:lstStyle/>
          <a:p>
            <a:r>
              <a:rPr lang="en-US" dirty="0" err="1" smtClean="0"/>
              <a:t>u.s.</a:t>
            </a:r>
            <a:r>
              <a:rPr lang="en-US" dirty="0" smtClean="0"/>
              <a:t> foreign military bases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20" y="1499016"/>
            <a:ext cx="8634334" cy="5041269"/>
          </a:xfrm>
        </p:spPr>
      </p:pic>
    </p:spTree>
    <p:extLst>
      <p:ext uri="{BB962C8B-B14F-4D97-AF65-F5344CB8AC3E}">
        <p14:creationId xmlns:p14="http://schemas.microsoft.com/office/powerpoint/2010/main" val="190341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501445" y="2327485"/>
            <a:ext cx="5102942" cy="704087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Ramstein</a:t>
            </a:r>
            <a:r>
              <a:rPr lang="en-US" sz="2400" dirty="0" smtClean="0"/>
              <a:t> air base, </a:t>
            </a:r>
            <a:r>
              <a:rPr lang="en-US" sz="2400" dirty="0" err="1" smtClean="0"/>
              <a:t>germany</a:t>
            </a:r>
            <a:endParaRPr lang="en-US" sz="24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852955" y="2327485"/>
            <a:ext cx="4738845" cy="704087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Chabelly</a:t>
            </a:r>
            <a:r>
              <a:rPr lang="en-US" sz="2400" dirty="0" smtClean="0"/>
              <a:t> airfield, </a:t>
            </a:r>
            <a:r>
              <a:rPr lang="en-US" sz="2400" dirty="0" err="1" smtClean="0"/>
              <a:t>djibouti</a:t>
            </a: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87" y="3205645"/>
            <a:ext cx="4575313" cy="2634715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92" y="3143250"/>
            <a:ext cx="3462866" cy="2597150"/>
          </a:xfrm>
        </p:spPr>
      </p:pic>
    </p:spTree>
    <p:extLst>
      <p:ext uri="{BB962C8B-B14F-4D97-AF65-F5344CB8AC3E}">
        <p14:creationId xmlns:p14="http://schemas.microsoft.com/office/powerpoint/2010/main" val="147228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Personnel deployed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756031"/>
            <a:ext cx="4271771" cy="311382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Germany </a:t>
            </a:r>
            <a:r>
              <a:rPr lang="mr-IN" sz="2400" dirty="0" smtClean="0"/>
              <a:t>–</a:t>
            </a:r>
            <a:r>
              <a:rPr lang="en-US" sz="2400" dirty="0" smtClean="0"/>
              <a:t> 47,700</a:t>
            </a:r>
          </a:p>
          <a:p>
            <a:r>
              <a:rPr lang="en-US" sz="2400" dirty="0" smtClean="0"/>
              <a:t>Japan </a:t>
            </a:r>
            <a:r>
              <a:rPr lang="mr-IN" sz="2400" dirty="0" smtClean="0"/>
              <a:t>–</a:t>
            </a:r>
            <a:r>
              <a:rPr lang="en-US" sz="2400" dirty="0" smtClean="0"/>
              <a:t> 50,900</a:t>
            </a:r>
          </a:p>
          <a:p>
            <a:r>
              <a:rPr lang="en-US" sz="2400" dirty="0" smtClean="0"/>
              <a:t>South Korea </a:t>
            </a:r>
            <a:r>
              <a:rPr lang="mr-IN" sz="2400" dirty="0" smtClean="0"/>
              <a:t>–</a:t>
            </a:r>
            <a:r>
              <a:rPr lang="en-US" sz="2400" dirty="0" smtClean="0"/>
              <a:t> 28,500</a:t>
            </a:r>
          </a:p>
          <a:p>
            <a:r>
              <a:rPr lang="en-US" sz="2400" dirty="0" smtClean="0"/>
              <a:t>Italy </a:t>
            </a:r>
            <a:r>
              <a:rPr lang="mr-IN" sz="2400" dirty="0" smtClean="0"/>
              <a:t>–</a:t>
            </a:r>
            <a:r>
              <a:rPr lang="en-US" sz="2400" dirty="0" smtClean="0"/>
              <a:t> 10,900</a:t>
            </a:r>
          </a:p>
          <a:p>
            <a:endParaRPr lang="en-US" sz="2400" dirty="0"/>
          </a:p>
          <a:p>
            <a:r>
              <a:rPr lang="en-US" sz="2400" dirty="0" smtClean="0"/>
              <a:t>Total - &gt;193,000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88" y="2787445"/>
            <a:ext cx="4619164" cy="3082413"/>
          </a:xfrm>
        </p:spPr>
      </p:pic>
    </p:spTree>
    <p:extLst>
      <p:ext uri="{BB962C8B-B14F-4D97-AF65-F5344CB8AC3E}">
        <p14:creationId xmlns:p14="http://schemas.microsoft.com/office/powerpoint/2010/main" val="74485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does the </a:t>
            </a:r>
            <a:r>
              <a:rPr lang="en-US" dirty="0" err="1" smtClean="0"/>
              <a:t>u.s.</a:t>
            </a:r>
            <a:r>
              <a:rPr lang="en-US" dirty="0" smtClean="0"/>
              <a:t> want them?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79662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Establish global presence</a:t>
            </a:r>
          </a:p>
          <a:p>
            <a:r>
              <a:rPr lang="en-US" sz="2400" dirty="0" smtClean="0"/>
              <a:t>Fight on someone else’s soil</a:t>
            </a:r>
          </a:p>
          <a:p>
            <a:r>
              <a:rPr lang="en-US" sz="2400" dirty="0" smtClean="0"/>
              <a:t>Preposition weapons and supplies</a:t>
            </a:r>
          </a:p>
          <a:p>
            <a:r>
              <a:rPr lang="en-US" sz="2400" dirty="0" smtClean="0"/>
              <a:t>Protect/acquire natural resources and trade routes</a:t>
            </a:r>
          </a:p>
          <a:p>
            <a:pPr lvl="1"/>
            <a:r>
              <a:rPr lang="en-US" sz="2200" dirty="0" smtClean="0"/>
              <a:t>AWOL</a:t>
            </a:r>
          </a:p>
          <a:p>
            <a:r>
              <a:rPr lang="en-US" sz="2400" dirty="0" smtClean="0"/>
              <a:t>Joint exercises/training with local military</a:t>
            </a:r>
          </a:p>
          <a:p>
            <a:pPr lvl="1"/>
            <a:r>
              <a:rPr lang="en-US" sz="2200" dirty="0" smtClean="0"/>
              <a:t>Foreign “aid”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79424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230437" y="19050"/>
            <a:ext cx="7731125" cy="820399"/>
          </a:xfrm>
        </p:spPr>
        <p:txBody>
          <a:bodyPr/>
          <a:lstStyle/>
          <a:p>
            <a:r>
              <a:rPr lang="en-US" dirty="0" smtClean="0"/>
              <a:t>Unified commands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37" y="1455488"/>
            <a:ext cx="7731125" cy="497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15855</TotalTime>
  <Words>942</Words>
  <Application>Microsoft Macintosh PowerPoint</Application>
  <PresentationFormat>Widescreen</PresentationFormat>
  <Paragraphs>196</Paragraphs>
  <Slides>28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Calibri</vt:lpstr>
      <vt:lpstr>Gill Sans MT</vt:lpstr>
      <vt:lpstr>Mangal</vt:lpstr>
      <vt:lpstr>Arial</vt:lpstr>
      <vt:lpstr>Parcel</vt:lpstr>
      <vt:lpstr>U.S. Foreign military bases “Pushpins” of American foreign policy</vt:lpstr>
      <vt:lpstr>Military career</vt:lpstr>
      <vt:lpstr>Long history</vt:lpstr>
      <vt:lpstr>Destroyers for bases</vt:lpstr>
      <vt:lpstr>u.s. foreign military bases</vt:lpstr>
      <vt:lpstr>Current</vt:lpstr>
      <vt:lpstr>Personnel deployed</vt:lpstr>
      <vt:lpstr>Why does the u.s. want them?</vt:lpstr>
      <vt:lpstr>Unified commands</vt:lpstr>
      <vt:lpstr>Why do some countries want them?</vt:lpstr>
      <vt:lpstr>problems</vt:lpstr>
      <vt:lpstr>Why shut them down?</vt:lpstr>
      <vt:lpstr>amenities</vt:lpstr>
      <vt:lpstr>PowerPoint Presentation</vt:lpstr>
      <vt:lpstr>PowerPoint Presentation</vt:lpstr>
      <vt:lpstr>resistance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Success stories</vt:lpstr>
      <vt:lpstr>Coalition against u.s. foreign military bases  noforeignbases.org</vt:lpstr>
      <vt:lpstr>Baltimore conference</vt:lpstr>
      <vt:lpstr>Obracc  Overseas Base Realignment and closure coalition</vt:lpstr>
      <vt:lpstr>Discussion</vt:lpstr>
    </vt:vector>
  </TitlesOfParts>
  <Manager/>
  <Company/>
  <LinksUpToDate>false</LinksUpToDate>
  <SharedDoc>false</SharedDoc>
  <HyperlinkBase/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U.S. Foreign military bases “Pushpins” of American foreign policy</dc:title>
  <dc:subject/>
  <dc:creator>Leah Bolger</dc:creator>
  <cp:keywords/>
  <dc:description/>
  <cp:lastModifiedBy>Leah Bolger</cp:lastModifiedBy>
  <cp:revision>64</cp:revision>
  <dcterms:created xsi:type="dcterms:W3CDTF">2018-09-08T05:24:56Z</dcterms:created>
  <dcterms:modified xsi:type="dcterms:W3CDTF">2018-09-20T03:58:12Z</dcterms:modified>
  <cp:category/>
</cp:coreProperties>
</file>