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0" d="100"/>
          <a:sy n="90" d="100"/>
        </p:scale>
        <p:origin x="-1416"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printerSettings" Target="printerSettings/printerSettings1.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B01F9CA3-105E-4857-9057-6DB6197DA786}" type="datetimeFigureOut">
              <a:rPr lang="en-US" smtClean="0"/>
              <a:t>3/16/15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1F9CA3-105E-4857-9057-6DB6197DA786}" type="datetimeFigureOut">
              <a:rPr lang="en-US" smtClean="0"/>
              <a:t>3/16/15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01F9CA3-105E-4857-9057-6DB6197DA786}" type="datetimeFigureOut">
              <a:rPr lang="en-US" smtClean="0"/>
              <a:t>3/16/15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01F9CA3-105E-4857-9057-6DB6197DA786}" type="datetimeFigureOut">
              <a:rPr lang="en-US" smtClean="0"/>
              <a:t>3/16/15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B01F9CA3-105E-4857-9057-6DB6197DA786}" type="datetimeFigureOut">
              <a:rPr lang="en-US" smtClean="0"/>
              <a:t>3/16/15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B01F9CA3-105E-4857-9057-6DB6197DA786}" type="datetimeFigureOut">
              <a:rPr lang="en-US" smtClean="0"/>
              <a:t>3/16/15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1F9CA3-105E-4857-9057-6DB6197DA786}" type="datetimeFigureOut">
              <a:rPr lang="en-US" smtClean="0"/>
              <a:t>3/16/15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B01F9CA3-105E-4857-9057-6DB6197DA786}" type="datetimeFigureOut">
              <a:rPr lang="en-US" smtClean="0"/>
              <a:t>3/16/15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B01F9CA3-105E-4857-9057-6DB6197DA786}" type="datetimeFigureOut">
              <a:rPr lang="en-US" smtClean="0"/>
              <a:t>3/16/15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B01F9CA3-105E-4857-9057-6DB6197DA786}" type="datetimeFigureOut">
              <a:rPr lang="en-US" smtClean="0"/>
              <a:t>3/16/15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1F9CA3-105E-4857-9057-6DB6197DA786}" type="datetimeFigureOut">
              <a:rPr lang="en-US" smtClean="0"/>
              <a:t>3/16/15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1F9CA3-105E-4857-9057-6DB6197DA786}" type="datetimeFigureOut">
              <a:rPr lang="en-US" smtClean="0"/>
              <a:t>3/16/15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B01F9CA3-105E-4857-9057-6DB6197DA786}" type="datetimeFigureOut">
              <a:rPr lang="en-US" smtClean="0"/>
              <a:t>3/16/15</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7F5CE407-6216-4202-80E4-A30DC2F709B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9.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A GLOBAL SECURITY</a:t>
            </a:r>
            <a:br>
              <a:rPr lang="en-US" b="1" dirty="0"/>
            </a:br>
            <a:r>
              <a:rPr lang="en-US" b="1" dirty="0" smtClean="0"/>
              <a:t>SYSTEM</a:t>
            </a:r>
            <a:endParaRPr lang="en-US" dirty="0"/>
          </a:p>
        </p:txBody>
      </p:sp>
      <p:sp>
        <p:nvSpPr>
          <p:cNvPr id="3" name="Subtitle 2"/>
          <p:cNvSpPr>
            <a:spLocks noGrp="1"/>
          </p:cNvSpPr>
          <p:nvPr>
            <p:ph type="subTitle" idx="1"/>
          </p:nvPr>
        </p:nvSpPr>
        <p:spPr/>
        <p:txBody>
          <a:bodyPr/>
          <a:lstStyle/>
          <a:p>
            <a:r>
              <a:rPr lang="en-US" b="1" dirty="0"/>
              <a:t>AN ALTERNATIVE TO </a:t>
            </a:r>
            <a:r>
              <a:rPr lang="en-US" b="1" dirty="0" smtClean="0"/>
              <a:t>WAR</a:t>
            </a:r>
            <a:br>
              <a:rPr lang="en-US" b="1" dirty="0" smtClean="0"/>
            </a:br>
            <a:r>
              <a:rPr lang="en-US" b="1" dirty="0" smtClean="0"/>
              <a:t/>
            </a:r>
            <a:br>
              <a:rPr lang="en-US" b="1" dirty="0" smtClean="0"/>
            </a:br>
            <a:r>
              <a:rPr lang="en-US" b="1" dirty="0" err="1" smtClean="0"/>
              <a:t>WorldBeyondWar.org</a:t>
            </a:r>
            <a:r>
              <a:rPr lang="en-US" b="1" dirty="0" smtClean="0"/>
              <a:t> </a:t>
            </a:r>
            <a:endParaRPr lang="en-US" dirty="0"/>
          </a:p>
        </p:txBody>
      </p:sp>
    </p:spTree>
    <p:extLst>
      <p:ext uri="{BB962C8B-B14F-4D97-AF65-F5344CB8AC3E}">
        <p14:creationId xmlns:p14="http://schemas.microsoft.com/office/powerpoint/2010/main" val="1599647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533398" y="359392"/>
            <a:ext cx="4079545" cy="5148616"/>
          </a:xfrm>
        </p:spPr>
        <p:txBody>
          <a:bodyPr/>
          <a:lstStyle/>
          <a:p>
            <a:r>
              <a:rPr lang="en-US" sz="2200" b="1" dirty="0"/>
              <a:t>Humanity faces a global environmental crisis from which war both distracts us and which it exacerbates including but not limited to adverse climate </a:t>
            </a:r>
            <a:r>
              <a:rPr lang="en-US" sz="2200" b="1" dirty="0" smtClean="0"/>
              <a:t>change. </a:t>
            </a:r>
            <a:endParaRPr lang="en-US" sz="2200" b="1" dirty="0"/>
          </a:p>
          <a:p>
            <a:endParaRPr lang="en-US" sz="2200" b="1" dirty="0" smtClean="0"/>
          </a:p>
          <a:p>
            <a:r>
              <a:rPr lang="en-US" sz="2200" b="1" dirty="0" smtClean="0"/>
              <a:t>Preparation </a:t>
            </a:r>
            <a:r>
              <a:rPr lang="en-US" sz="2200" b="1" dirty="0"/>
              <a:t>for war creates and releases tons of toxic chemicals.</a:t>
            </a:r>
          </a:p>
          <a:p>
            <a:endParaRPr lang="en-US" sz="2200" b="1" dirty="0"/>
          </a:p>
          <a:p>
            <a:r>
              <a:rPr lang="en-US" sz="2200" b="1" dirty="0"/>
              <a:t> Most Superfund sites in the U.S. are on military bases. </a:t>
            </a:r>
          </a:p>
          <a:p>
            <a:endParaRPr lang="en-US" dirty="0"/>
          </a:p>
        </p:txBody>
      </p:sp>
      <p:pic>
        <p:nvPicPr>
          <p:cNvPr id="5" name="Picture Placeholder 4" descr="cover.jpg"/>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1534" b="1534"/>
          <a:stretch>
            <a:fillRect/>
          </a:stretch>
        </p:blipFill>
        <p:spPr/>
      </p:pic>
    </p:spTree>
    <p:extLst>
      <p:ext uri="{BB962C8B-B14F-4D97-AF65-F5344CB8AC3E}">
        <p14:creationId xmlns:p14="http://schemas.microsoft.com/office/powerpoint/2010/main" val="341408003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A PEACE SYSTEM IS POSSIBLE </a:t>
            </a:r>
            <a:endParaRPr lang="en-US" dirty="0"/>
          </a:p>
        </p:txBody>
      </p:sp>
      <p:sp>
        <p:nvSpPr>
          <p:cNvPr id="6" name="Content Placeholder 5"/>
          <p:cNvSpPr>
            <a:spLocks noGrp="1"/>
          </p:cNvSpPr>
          <p:nvPr>
            <p:ph idx="1"/>
          </p:nvPr>
        </p:nvSpPr>
        <p:spPr/>
        <p:txBody>
          <a:bodyPr/>
          <a:lstStyle/>
          <a:p>
            <a:r>
              <a:rPr lang="en-US" b="1" dirty="0"/>
              <a:t>There is already more Peace in the World </a:t>
            </a:r>
            <a:r>
              <a:rPr lang="en-US" b="1" dirty="0" smtClean="0"/>
              <a:t>than war.</a:t>
            </a:r>
          </a:p>
          <a:p>
            <a:r>
              <a:rPr lang="en-US" b="1" dirty="0" smtClean="0"/>
              <a:t> </a:t>
            </a:r>
            <a:r>
              <a:rPr lang="en-US" b="1" dirty="0"/>
              <a:t>We Have Changed Major Systems in the </a:t>
            </a:r>
            <a:r>
              <a:rPr lang="en-US" b="1" dirty="0" smtClean="0"/>
              <a:t>Past.</a:t>
            </a:r>
            <a:endParaRPr lang="en-US" dirty="0"/>
          </a:p>
          <a:p>
            <a:r>
              <a:rPr lang="en-US" b="1" dirty="0"/>
              <a:t>We Live in a Rapidly Changing </a:t>
            </a:r>
            <a:r>
              <a:rPr lang="en-US" b="1" dirty="0" smtClean="0"/>
              <a:t>World.</a:t>
            </a:r>
            <a:endParaRPr lang="en-US" dirty="0"/>
          </a:p>
          <a:p>
            <a:r>
              <a:rPr lang="en-US" b="1" dirty="0"/>
              <a:t>Compassion and Cooperation are Part of the Human </a:t>
            </a:r>
            <a:r>
              <a:rPr lang="en-US" b="1" dirty="0" smtClean="0"/>
              <a:t>Condition.</a:t>
            </a:r>
            <a:endParaRPr lang="en-US" dirty="0"/>
          </a:p>
          <a:p>
            <a:r>
              <a:rPr lang="en-US" b="1" dirty="0"/>
              <a:t>The Importance of Structures of War and </a:t>
            </a:r>
            <a:r>
              <a:rPr lang="en-US" b="1" dirty="0" smtClean="0"/>
              <a:t>Peace.</a:t>
            </a:r>
            <a:endParaRPr lang="en-US" dirty="0"/>
          </a:p>
        </p:txBody>
      </p:sp>
    </p:spTree>
    <p:extLst>
      <p:ext uri="{BB962C8B-B14F-4D97-AF65-F5344CB8AC3E}">
        <p14:creationId xmlns:p14="http://schemas.microsoft.com/office/powerpoint/2010/main" val="201406729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533398" y="1044222"/>
            <a:ext cx="4079545" cy="4463786"/>
          </a:xfrm>
        </p:spPr>
        <p:txBody>
          <a:bodyPr/>
          <a:lstStyle/>
          <a:p>
            <a:endParaRPr lang="en-US" sz="2400" b="1" dirty="0" smtClean="0"/>
          </a:p>
          <a:p>
            <a:pPr marL="342900" indent="-342900" algn="l">
              <a:buFont typeface="Arial"/>
              <a:buChar char="•"/>
            </a:pPr>
            <a:r>
              <a:rPr lang="en-US" sz="2400" b="1" dirty="0" smtClean="0"/>
              <a:t>An </a:t>
            </a:r>
            <a:r>
              <a:rPr lang="en-US" sz="2400" b="1" dirty="0"/>
              <a:t>Alternative System is Already Developing </a:t>
            </a:r>
            <a:endParaRPr lang="en-US" sz="2400" b="1" dirty="0" smtClean="0"/>
          </a:p>
          <a:p>
            <a:pPr marL="342900" indent="-342900" algn="l">
              <a:buFont typeface="Arial"/>
              <a:buChar char="•"/>
            </a:pPr>
            <a:endParaRPr lang="en-US" sz="2400" dirty="0"/>
          </a:p>
          <a:p>
            <a:pPr marL="342900" indent="-342900" algn="l">
              <a:buFont typeface="Arial"/>
              <a:buChar char="•"/>
            </a:pPr>
            <a:r>
              <a:rPr lang="en-US" sz="2400" b="1" dirty="0"/>
              <a:t>Nonviolence: The Foundation of Peace </a:t>
            </a:r>
            <a:endParaRPr lang="en-US" sz="2400" dirty="0"/>
          </a:p>
          <a:p>
            <a:endParaRPr lang="en-US" dirty="0"/>
          </a:p>
        </p:txBody>
      </p:sp>
      <p:pic>
        <p:nvPicPr>
          <p:cNvPr id="7" name="Picture Placeholder 6" descr="05 nonviolent struggle.jpg"/>
          <p:cNvPicPr>
            <a:picLocks noGrp="1" noChangeAspect="1"/>
          </p:cNvPicPr>
          <p:nvPr>
            <p:ph type="pic" idx="1"/>
          </p:nvPr>
        </p:nvPicPr>
        <p:blipFill>
          <a:blip r:embed="rId2">
            <a:extLst>
              <a:ext uri="{28A0092B-C50C-407E-A947-70E740481C1C}">
                <a14:useLocalDpi xmlns:a14="http://schemas.microsoft.com/office/drawing/2010/main" val="0"/>
              </a:ext>
            </a:extLst>
          </a:blip>
          <a:srcRect l="1894" r="1894"/>
          <a:stretch>
            <a:fillRect/>
          </a:stretch>
        </p:blipFill>
        <p:spPr/>
      </p:pic>
    </p:spTree>
    <p:extLst>
      <p:ext uri="{BB962C8B-B14F-4D97-AF65-F5344CB8AC3E}">
        <p14:creationId xmlns:p14="http://schemas.microsoft.com/office/powerpoint/2010/main" val="286528334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9275" y="107576"/>
            <a:ext cx="8042276" cy="2107868"/>
          </a:xfrm>
        </p:spPr>
        <p:txBody>
          <a:bodyPr/>
          <a:lstStyle/>
          <a:p>
            <a:r>
              <a:rPr lang="en-US" b="1" dirty="0"/>
              <a:t>OUTLINE OF AN ALTERNATIVE GLOBAL SECURITY SYSTEM </a:t>
            </a:r>
            <a:endParaRPr lang="en-US" dirty="0"/>
          </a:p>
        </p:txBody>
      </p:sp>
      <p:sp>
        <p:nvSpPr>
          <p:cNvPr id="6" name="Content Placeholder 5"/>
          <p:cNvSpPr>
            <a:spLocks noGrp="1"/>
          </p:cNvSpPr>
          <p:nvPr>
            <p:ph idx="1"/>
          </p:nvPr>
        </p:nvSpPr>
        <p:spPr>
          <a:xfrm>
            <a:off x="549275" y="2596444"/>
            <a:ext cx="8042276" cy="3347156"/>
          </a:xfrm>
        </p:spPr>
        <p:txBody>
          <a:bodyPr/>
          <a:lstStyle/>
          <a:p>
            <a:r>
              <a:rPr lang="en-US" b="1" dirty="0"/>
              <a:t>Common Security </a:t>
            </a:r>
            <a:endParaRPr lang="en-US" dirty="0"/>
          </a:p>
          <a:p>
            <a:r>
              <a:rPr lang="en-US" b="1" dirty="0"/>
              <a:t>Demilitarizing Security </a:t>
            </a:r>
            <a:endParaRPr lang="en-US" dirty="0"/>
          </a:p>
          <a:p>
            <a:r>
              <a:rPr lang="en-US" b="1" dirty="0"/>
              <a:t>Shift to a Non-Provocative Defense Posture </a:t>
            </a:r>
            <a:endParaRPr lang="en-US" dirty="0"/>
          </a:p>
          <a:p>
            <a:r>
              <a:rPr lang="en-US" b="1" dirty="0"/>
              <a:t>Create a Nonviolent, Civilian-Based Defense Force </a:t>
            </a:r>
            <a:endParaRPr lang="en-US" dirty="0"/>
          </a:p>
          <a:p>
            <a:r>
              <a:rPr lang="en-US" b="1" dirty="0"/>
              <a:t>Phase Out Foreign Military Bases </a:t>
            </a:r>
            <a:endParaRPr lang="en-US" dirty="0"/>
          </a:p>
        </p:txBody>
      </p:sp>
    </p:spTree>
    <p:extLst>
      <p:ext uri="{BB962C8B-B14F-4D97-AF65-F5344CB8AC3E}">
        <p14:creationId xmlns:p14="http://schemas.microsoft.com/office/powerpoint/2010/main" val="77249595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533398" y="669837"/>
            <a:ext cx="4701824" cy="5285052"/>
          </a:xfrm>
        </p:spPr>
        <p:txBody>
          <a:bodyPr>
            <a:normAutofit/>
          </a:bodyPr>
          <a:lstStyle/>
          <a:p>
            <a:pPr marL="285750" indent="-285750" algn="l">
              <a:buFont typeface="Arial"/>
              <a:buChar char="•"/>
            </a:pPr>
            <a:r>
              <a:rPr lang="en-US" sz="2200" b="1" dirty="0"/>
              <a:t>Disarmament </a:t>
            </a:r>
            <a:endParaRPr lang="en-US" sz="2200" dirty="0" smtClean="0"/>
          </a:p>
          <a:p>
            <a:pPr marL="285750" indent="-285750" algn="l">
              <a:buFont typeface="Arial"/>
              <a:buChar char="•"/>
            </a:pPr>
            <a:r>
              <a:rPr lang="en-US" sz="2200" b="1" dirty="0"/>
              <a:t>United Nations Office for Disarmament Affairs </a:t>
            </a:r>
            <a:endParaRPr lang="en-US" sz="2200" dirty="0"/>
          </a:p>
          <a:p>
            <a:pPr marL="285750" indent="-285750" algn="l">
              <a:buFont typeface="Arial"/>
              <a:buChar char="•"/>
            </a:pPr>
            <a:r>
              <a:rPr lang="en-US" sz="2200" b="1" dirty="0"/>
              <a:t>End the Use of Militarized Drones </a:t>
            </a:r>
            <a:endParaRPr lang="en-US" sz="2200" dirty="0" smtClean="0"/>
          </a:p>
          <a:p>
            <a:pPr marL="285750" indent="-285750" algn="l">
              <a:buFont typeface="Arial"/>
              <a:buChar char="•"/>
            </a:pPr>
            <a:r>
              <a:rPr lang="en-US" sz="2200" b="1" dirty="0"/>
              <a:t>Phase Out Weapons Of Mass Destruction </a:t>
            </a:r>
            <a:endParaRPr lang="en-US" sz="2200" b="1" dirty="0" smtClean="0"/>
          </a:p>
          <a:p>
            <a:pPr marL="285750" indent="-285750" algn="l">
              <a:buFont typeface="Arial"/>
              <a:buChar char="•"/>
            </a:pPr>
            <a:r>
              <a:rPr lang="en-US" sz="2200" b="1" dirty="0"/>
              <a:t>Outlaw the Arms Trade </a:t>
            </a:r>
            <a:endParaRPr lang="en-US" sz="2200" dirty="0"/>
          </a:p>
          <a:p>
            <a:pPr marL="285750" indent="-285750" algn="l">
              <a:buFont typeface="Arial"/>
              <a:buChar char="•"/>
            </a:pPr>
            <a:r>
              <a:rPr lang="en-US" sz="2200" b="1" dirty="0"/>
              <a:t>Outlaw Weapons In Outer Space </a:t>
            </a:r>
            <a:endParaRPr lang="en-US" sz="2200" dirty="0"/>
          </a:p>
          <a:p>
            <a:pPr marL="285750" indent="-285750" algn="l">
              <a:buFont typeface="Arial"/>
              <a:buChar char="•"/>
            </a:pPr>
            <a:r>
              <a:rPr lang="en-US" sz="2200" b="1" dirty="0"/>
              <a:t>End Invasions and Occupations </a:t>
            </a:r>
            <a:endParaRPr lang="en-US" sz="2200" dirty="0" smtClean="0"/>
          </a:p>
          <a:p>
            <a:pPr marL="285750" indent="-285750" algn="l">
              <a:buFont typeface="Arial"/>
              <a:buChar char="•"/>
            </a:pPr>
            <a:r>
              <a:rPr lang="en-US" sz="2200" b="1" dirty="0"/>
              <a:t>Economic Conversion </a:t>
            </a:r>
            <a:endParaRPr lang="en-US" sz="2200" dirty="0"/>
          </a:p>
          <a:p>
            <a:pPr marL="285750" indent="-285750" algn="l">
              <a:buFont typeface="Arial"/>
              <a:buChar char="•"/>
            </a:pPr>
            <a:endParaRPr lang="en-US" dirty="0"/>
          </a:p>
          <a:p>
            <a:endParaRPr lang="en-US" dirty="0"/>
          </a:p>
        </p:txBody>
      </p:sp>
      <p:pic>
        <p:nvPicPr>
          <p:cNvPr id="7" name="Picture Placeholder 6" descr="Predator_and_Hellfire.jpg"/>
          <p:cNvPicPr>
            <a:picLocks noGrp="1" noChangeAspect="1"/>
          </p:cNvPicPr>
          <p:nvPr>
            <p:ph type="pic" idx="1"/>
          </p:nvPr>
        </p:nvPicPr>
        <p:blipFill>
          <a:blip r:embed="rId2">
            <a:extLst>
              <a:ext uri="{28A0092B-C50C-407E-A947-70E740481C1C}">
                <a14:useLocalDpi xmlns:a14="http://schemas.microsoft.com/office/drawing/2010/main" val="0"/>
              </a:ext>
            </a:extLst>
          </a:blip>
          <a:srcRect l="32224" r="32224"/>
          <a:stretch>
            <a:fillRect/>
          </a:stretch>
        </p:blipFill>
        <p:spPr>
          <a:xfrm>
            <a:off x="5459507" y="669837"/>
            <a:ext cx="3472489" cy="2561607"/>
          </a:xfrm>
        </p:spPr>
      </p:pic>
    </p:spTree>
    <p:extLst>
      <p:ext uri="{BB962C8B-B14F-4D97-AF65-F5344CB8AC3E}">
        <p14:creationId xmlns:p14="http://schemas.microsoft.com/office/powerpoint/2010/main" val="378704105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9275" y="107575"/>
            <a:ext cx="8042276" cy="1966757"/>
          </a:xfrm>
        </p:spPr>
        <p:txBody>
          <a:bodyPr/>
          <a:lstStyle/>
          <a:p>
            <a:r>
              <a:rPr lang="en-US" b="1" dirty="0"/>
              <a:t>IMMEDIATE NONVIOLENT RESPONSES TO TERRORISM </a:t>
            </a:r>
            <a:endParaRPr lang="en-US" dirty="0"/>
          </a:p>
        </p:txBody>
      </p:sp>
      <p:sp>
        <p:nvSpPr>
          <p:cNvPr id="6" name="Content Placeholder 5"/>
          <p:cNvSpPr>
            <a:spLocks noGrp="1"/>
          </p:cNvSpPr>
          <p:nvPr>
            <p:ph idx="1"/>
          </p:nvPr>
        </p:nvSpPr>
        <p:spPr>
          <a:xfrm>
            <a:off x="549275" y="2201333"/>
            <a:ext cx="8042276" cy="3742268"/>
          </a:xfrm>
        </p:spPr>
        <p:txBody>
          <a:bodyPr>
            <a:normAutofit lnSpcReduction="10000"/>
          </a:bodyPr>
          <a:lstStyle/>
          <a:p>
            <a:r>
              <a:rPr lang="en-US" b="1" dirty="0" smtClean="0"/>
              <a:t>SMART </a:t>
            </a:r>
            <a:r>
              <a:rPr lang="en-US" b="1" dirty="0"/>
              <a:t>SANCTIONS THAT FOCUS ON AND AFFECT ELITES ONLY </a:t>
            </a:r>
            <a:endParaRPr lang="en-US" b="1" dirty="0" smtClean="0"/>
          </a:p>
          <a:p>
            <a:r>
              <a:rPr lang="en-US" b="1" dirty="0" smtClean="0"/>
              <a:t>MEDIATION</a:t>
            </a:r>
            <a:r>
              <a:rPr lang="en-US" b="1" dirty="0"/>
              <a:t>, </a:t>
            </a:r>
            <a:r>
              <a:rPr lang="en-US" b="1" dirty="0" smtClean="0"/>
              <a:t>NEGOTIATION, ADJUDICATION</a:t>
            </a:r>
          </a:p>
          <a:p>
            <a:r>
              <a:rPr lang="en-US" b="1" dirty="0" smtClean="0"/>
              <a:t>INTERNATIONAL </a:t>
            </a:r>
            <a:r>
              <a:rPr lang="en-US" b="1" dirty="0"/>
              <a:t>LAW </a:t>
            </a:r>
            <a:r>
              <a:rPr lang="en-US" b="1" dirty="0" smtClean="0"/>
              <a:t>ENFORCEMENT</a:t>
            </a:r>
          </a:p>
          <a:p>
            <a:r>
              <a:rPr lang="en-US" b="1" dirty="0" smtClean="0"/>
              <a:t>NONVIOLENT </a:t>
            </a:r>
            <a:r>
              <a:rPr lang="en-US" b="1" dirty="0"/>
              <a:t>RESISTANCE TO ANY VIOLENCE </a:t>
            </a:r>
            <a:endParaRPr lang="en-US" b="1" dirty="0"/>
          </a:p>
          <a:p>
            <a:r>
              <a:rPr lang="en-US" b="1" dirty="0" smtClean="0"/>
              <a:t>INTERPOSITION</a:t>
            </a:r>
          </a:p>
          <a:p>
            <a:r>
              <a:rPr lang="en-US" b="1" dirty="0" smtClean="0"/>
              <a:t>GLOBAL </a:t>
            </a:r>
            <a:r>
              <a:rPr lang="en-US" b="1" dirty="0"/>
              <a:t>OPPROBRIUM FOR ALL VIOLENCE </a:t>
            </a:r>
            <a:endParaRPr lang="en-US" dirty="0"/>
          </a:p>
          <a:p>
            <a:endParaRPr lang="en-US" dirty="0"/>
          </a:p>
        </p:txBody>
      </p:sp>
    </p:spTree>
    <p:extLst>
      <p:ext uri="{BB962C8B-B14F-4D97-AF65-F5344CB8AC3E}">
        <p14:creationId xmlns:p14="http://schemas.microsoft.com/office/powerpoint/2010/main" val="292419497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5"/>
            <a:ext cx="8042276" cy="2065535"/>
          </a:xfrm>
        </p:spPr>
        <p:txBody>
          <a:bodyPr/>
          <a:lstStyle/>
          <a:p>
            <a:r>
              <a:rPr lang="en-US" b="1" dirty="0"/>
              <a:t>LONG-TERM NONVIOLENT RESPONSES TO TERRORISM </a:t>
            </a:r>
            <a:endParaRPr lang="en-US" dirty="0"/>
          </a:p>
        </p:txBody>
      </p:sp>
      <p:sp>
        <p:nvSpPr>
          <p:cNvPr id="3" name="Content Placeholder 2"/>
          <p:cNvSpPr>
            <a:spLocks noGrp="1"/>
          </p:cNvSpPr>
          <p:nvPr>
            <p:ph idx="1"/>
          </p:nvPr>
        </p:nvSpPr>
        <p:spPr>
          <a:xfrm>
            <a:off x="549275" y="2060223"/>
            <a:ext cx="8042276" cy="4360334"/>
          </a:xfrm>
        </p:spPr>
        <p:txBody>
          <a:bodyPr>
            <a:normAutofit fontScale="55000" lnSpcReduction="20000"/>
          </a:bodyPr>
          <a:lstStyle/>
          <a:p>
            <a:r>
              <a:rPr lang="en-US" sz="2900" b="1" dirty="0" smtClean="0"/>
              <a:t>STOP </a:t>
            </a:r>
            <a:r>
              <a:rPr lang="en-US" sz="2900" b="1" dirty="0"/>
              <a:t>AND REVERSE ALL ARMS TRADE AND MANUFACTURE </a:t>
            </a:r>
            <a:endParaRPr lang="en-US" sz="2900" b="1" dirty="0" smtClean="0"/>
          </a:p>
          <a:p>
            <a:r>
              <a:rPr lang="en-US" sz="2900" b="1" dirty="0" smtClean="0"/>
              <a:t>CONSUMPTION </a:t>
            </a:r>
            <a:r>
              <a:rPr lang="en-US" sz="2900" b="1" dirty="0"/>
              <a:t>REDUCTION BY RICH </a:t>
            </a:r>
            <a:r>
              <a:rPr lang="en-US" sz="2900" b="1" dirty="0" smtClean="0"/>
              <a:t>NATIONS</a:t>
            </a:r>
          </a:p>
          <a:p>
            <a:r>
              <a:rPr lang="en-US" sz="2900" b="1" dirty="0" smtClean="0"/>
              <a:t>MASSIVE </a:t>
            </a:r>
            <a:r>
              <a:rPr lang="en-US" sz="2900" b="1" dirty="0"/>
              <a:t>AID TO POOR NATIONS AND </a:t>
            </a:r>
            <a:r>
              <a:rPr lang="en-US" sz="2900" b="1" dirty="0" smtClean="0"/>
              <a:t>POPULATIONS</a:t>
            </a:r>
          </a:p>
          <a:p>
            <a:r>
              <a:rPr lang="en-US" sz="2900" b="1" dirty="0" smtClean="0"/>
              <a:t>REFUGEE </a:t>
            </a:r>
            <a:r>
              <a:rPr lang="en-US" sz="2900" b="1" dirty="0"/>
              <a:t>REPATRIATION OR EMIGRATION </a:t>
            </a:r>
            <a:endParaRPr lang="en-US" sz="2900" dirty="0"/>
          </a:p>
          <a:p>
            <a:r>
              <a:rPr lang="en-US" sz="2900" b="1" dirty="0" smtClean="0"/>
              <a:t>DEBT </a:t>
            </a:r>
            <a:r>
              <a:rPr lang="en-US" sz="2900" b="1" dirty="0"/>
              <a:t>RELIEF TO POOREST </a:t>
            </a:r>
            <a:r>
              <a:rPr lang="en-US" sz="2900" b="1" dirty="0" smtClean="0"/>
              <a:t>NATIONS</a:t>
            </a:r>
          </a:p>
          <a:p>
            <a:r>
              <a:rPr lang="en-US" sz="2900" b="1" dirty="0" smtClean="0"/>
              <a:t>EDUCATION </a:t>
            </a:r>
            <a:r>
              <a:rPr lang="en-US" sz="2900" b="1" dirty="0"/>
              <a:t>ABOUT ROOTS OF </a:t>
            </a:r>
            <a:r>
              <a:rPr lang="en-US" sz="2900" b="1" dirty="0" smtClean="0"/>
              <a:t>TERRORISM</a:t>
            </a:r>
          </a:p>
          <a:p>
            <a:r>
              <a:rPr lang="en-US" sz="2900" b="1" dirty="0" smtClean="0"/>
              <a:t>EDUCATION </a:t>
            </a:r>
            <a:r>
              <a:rPr lang="en-US" sz="2900" b="1" dirty="0"/>
              <a:t>AND TRAINING ABOUT NONVIOLENT POWER </a:t>
            </a:r>
            <a:endParaRPr lang="en-US" sz="2900" b="1" dirty="0" smtClean="0"/>
          </a:p>
          <a:p>
            <a:r>
              <a:rPr lang="en-US" sz="2900" b="1" dirty="0" smtClean="0"/>
              <a:t>PROMOTE </a:t>
            </a:r>
            <a:r>
              <a:rPr lang="en-US" sz="2900" b="1" dirty="0"/>
              <a:t>CULTURALLY AND ECOLOGICALLY SENSITIVE </a:t>
            </a:r>
            <a:r>
              <a:rPr lang="en-US" sz="2900" b="1" dirty="0" smtClean="0"/>
              <a:t>TOURISM </a:t>
            </a:r>
            <a:r>
              <a:rPr lang="en-US" sz="2900" b="1" dirty="0"/>
              <a:t>AND CULTURAL </a:t>
            </a:r>
            <a:r>
              <a:rPr lang="en-US" sz="2900" b="1" dirty="0" smtClean="0"/>
              <a:t>EXCHANGES</a:t>
            </a:r>
          </a:p>
          <a:p>
            <a:r>
              <a:rPr lang="en-US" sz="2900" b="1" dirty="0" smtClean="0"/>
              <a:t>BUILD </a:t>
            </a:r>
            <a:r>
              <a:rPr lang="en-US" sz="2900" b="1" dirty="0"/>
              <a:t>SUSTAINABLE AND JUST ECONOMY, ENERGY USE </a:t>
            </a:r>
            <a:r>
              <a:rPr lang="en-US" sz="2900" b="1" dirty="0" smtClean="0"/>
              <a:t>AND </a:t>
            </a:r>
            <a:r>
              <a:rPr lang="en-US" sz="2900" b="1" dirty="0"/>
              <a:t>DISTRIBUTION, AGRICULTURE </a:t>
            </a:r>
            <a:endParaRPr lang="en-US" sz="2900" dirty="0"/>
          </a:p>
          <a:p>
            <a:endParaRPr lang="en-US" dirty="0"/>
          </a:p>
        </p:txBody>
      </p:sp>
    </p:spTree>
    <p:extLst>
      <p:ext uri="{BB962C8B-B14F-4D97-AF65-F5344CB8AC3E}">
        <p14:creationId xmlns:p14="http://schemas.microsoft.com/office/powerpoint/2010/main" val="357671599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533398" y="874888"/>
            <a:ext cx="4079545" cy="4633119"/>
          </a:xfrm>
        </p:spPr>
        <p:txBody>
          <a:bodyPr/>
          <a:lstStyle/>
          <a:p>
            <a:pPr marL="342900" indent="-342900" algn="l">
              <a:buFont typeface="Arial"/>
              <a:buChar char="•"/>
            </a:pPr>
            <a:r>
              <a:rPr lang="en-US" sz="2400" b="1" dirty="0"/>
              <a:t>Dismantle Military Alliances </a:t>
            </a:r>
            <a:endParaRPr lang="en-US" sz="2400" dirty="0"/>
          </a:p>
          <a:p>
            <a:pPr marL="342900" indent="-342900" algn="l">
              <a:buFont typeface="Arial"/>
              <a:buChar char="•"/>
            </a:pPr>
            <a:r>
              <a:rPr lang="en-US" sz="2400" b="1" dirty="0"/>
              <a:t>Managing International and Civil Conflicts </a:t>
            </a:r>
            <a:endParaRPr lang="en-US" sz="2400" dirty="0"/>
          </a:p>
          <a:p>
            <a:pPr marL="342900" indent="-342900" algn="l">
              <a:buFont typeface="Arial"/>
              <a:buChar char="•"/>
            </a:pPr>
            <a:r>
              <a:rPr lang="en-US" sz="2400" b="1" dirty="0"/>
              <a:t>Shifting To A Pro-Active Posture </a:t>
            </a:r>
            <a:endParaRPr lang="en-US" sz="2400" dirty="0"/>
          </a:p>
          <a:p>
            <a:pPr marL="342900" indent="-342900" algn="l">
              <a:buFont typeface="Arial"/>
              <a:buChar char="•"/>
            </a:pPr>
            <a:r>
              <a:rPr lang="en-US" sz="2400" b="1" dirty="0"/>
              <a:t>Strengthening International Institutions </a:t>
            </a:r>
            <a:endParaRPr lang="en-US" sz="2400" dirty="0"/>
          </a:p>
          <a:p>
            <a:endParaRPr lang="en-US" dirty="0"/>
          </a:p>
        </p:txBody>
      </p:sp>
      <p:pic>
        <p:nvPicPr>
          <p:cNvPr id="7" name="Picture Placeholder 6" descr="trc.jpg"/>
          <p:cNvPicPr>
            <a:picLocks noGrp="1" noChangeAspect="1"/>
          </p:cNvPicPr>
          <p:nvPr>
            <p:ph type="pic" idx="1"/>
          </p:nvPr>
        </p:nvPicPr>
        <p:blipFill>
          <a:blip r:embed="rId2">
            <a:extLst>
              <a:ext uri="{28A0092B-C50C-407E-A947-70E740481C1C}">
                <a14:useLocalDpi xmlns:a14="http://schemas.microsoft.com/office/drawing/2010/main" val="0"/>
              </a:ext>
            </a:extLst>
          </a:blip>
          <a:srcRect l="26929" r="26929"/>
          <a:stretch>
            <a:fillRect/>
          </a:stretch>
        </p:blipFill>
        <p:spPr/>
      </p:pic>
    </p:spTree>
    <p:extLst>
      <p:ext uri="{BB962C8B-B14F-4D97-AF65-F5344CB8AC3E}">
        <p14:creationId xmlns:p14="http://schemas.microsoft.com/office/powerpoint/2010/main" val="129621358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Reforming the United Nations </a:t>
            </a:r>
            <a:endParaRPr lang="en-US" dirty="0"/>
          </a:p>
        </p:txBody>
      </p:sp>
      <p:sp>
        <p:nvSpPr>
          <p:cNvPr id="3" name="Text Placeholder 2"/>
          <p:cNvSpPr>
            <a:spLocks noGrp="1"/>
          </p:cNvSpPr>
          <p:nvPr>
            <p:ph type="body" sz="half" idx="2"/>
          </p:nvPr>
        </p:nvSpPr>
        <p:spPr/>
        <p:txBody>
          <a:bodyPr>
            <a:normAutofit fontScale="92500" lnSpcReduction="20000"/>
          </a:bodyPr>
          <a:lstStyle/>
          <a:p>
            <a:pPr marL="342900" indent="-342900" algn="l">
              <a:buFont typeface="Arial"/>
              <a:buChar char="•"/>
            </a:pPr>
            <a:r>
              <a:rPr lang="en-US" sz="2000" b="1" dirty="0"/>
              <a:t>Reforming the Charter to More Effectively Deal with Aggression </a:t>
            </a:r>
            <a:endParaRPr lang="en-US" sz="2000" dirty="0"/>
          </a:p>
          <a:p>
            <a:pPr marL="342900" indent="-342900" algn="l">
              <a:buFont typeface="Arial"/>
              <a:buChar char="•"/>
            </a:pPr>
            <a:r>
              <a:rPr lang="en-US" sz="2000" b="1" dirty="0"/>
              <a:t>Reforming the Security Council </a:t>
            </a:r>
            <a:endParaRPr lang="en-US" sz="2000" dirty="0"/>
          </a:p>
          <a:p>
            <a:pPr marL="342900" indent="-342900" algn="l">
              <a:buFont typeface="Arial"/>
              <a:buChar char="•"/>
            </a:pPr>
            <a:r>
              <a:rPr lang="en-US" sz="2000" b="1" dirty="0"/>
              <a:t>Composition </a:t>
            </a:r>
            <a:endParaRPr lang="en-US" sz="2000" dirty="0"/>
          </a:p>
          <a:p>
            <a:pPr marL="342900" indent="-342900" algn="l">
              <a:buFont typeface="Arial"/>
              <a:buChar char="•"/>
            </a:pPr>
            <a:r>
              <a:rPr lang="en-US" sz="2000" b="1" dirty="0"/>
              <a:t>Revise or Eliminate the Veto </a:t>
            </a:r>
            <a:endParaRPr lang="en-US" sz="2000" dirty="0"/>
          </a:p>
          <a:p>
            <a:pPr marL="342900" indent="-342900" algn="l">
              <a:buFont typeface="Arial"/>
              <a:buChar char="•"/>
            </a:pPr>
            <a:r>
              <a:rPr lang="en-US" sz="2000" b="1" dirty="0"/>
              <a:t>Provide Adequate Funding </a:t>
            </a:r>
            <a:endParaRPr lang="en-US" sz="2000" dirty="0"/>
          </a:p>
          <a:p>
            <a:pPr marL="342900" indent="-342900" algn="l">
              <a:buFont typeface="Arial"/>
              <a:buChar char="•"/>
            </a:pPr>
            <a:r>
              <a:rPr lang="en-US" sz="2000" b="1" dirty="0"/>
              <a:t>Forecasting and Managing Conflicts Early On: A Conflict Management Agency within the UN </a:t>
            </a:r>
            <a:endParaRPr lang="en-US" sz="2000" b="1" dirty="0" smtClean="0"/>
          </a:p>
          <a:p>
            <a:pPr marL="342900" indent="-342900" algn="l">
              <a:buFont typeface="Arial"/>
              <a:buChar char="•"/>
            </a:pPr>
            <a:r>
              <a:rPr lang="en-US" sz="2000" b="1" dirty="0"/>
              <a:t>Reform the General Assembly </a:t>
            </a:r>
            <a:endParaRPr lang="en-US" sz="2000" dirty="0"/>
          </a:p>
          <a:p>
            <a:endParaRPr lang="en-US" dirty="0"/>
          </a:p>
        </p:txBody>
      </p:sp>
      <p:pic>
        <p:nvPicPr>
          <p:cNvPr id="5" name="Picture Placeholder 4" descr="general assembly 2.jpg"/>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7075" r="27075"/>
          <a:stretch>
            <a:fillRect/>
          </a:stretch>
        </p:blipFill>
        <p:spPr/>
      </p:pic>
    </p:spTree>
    <p:extLst>
      <p:ext uri="{BB962C8B-B14F-4D97-AF65-F5344CB8AC3E}">
        <p14:creationId xmlns:p14="http://schemas.microsoft.com/office/powerpoint/2010/main" val="211184911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533398" y="1128888"/>
            <a:ext cx="4079545" cy="4379119"/>
          </a:xfrm>
        </p:spPr>
        <p:txBody>
          <a:bodyPr/>
          <a:lstStyle/>
          <a:p>
            <a:pPr marL="342900" indent="-342900" algn="l">
              <a:buFont typeface="Arial"/>
              <a:buChar char="•"/>
            </a:pPr>
            <a:r>
              <a:rPr lang="en-US" sz="2400" b="1" dirty="0"/>
              <a:t>Strengthen the International Court of Justice </a:t>
            </a:r>
            <a:endParaRPr lang="en-US" sz="2400" b="1" dirty="0" smtClean="0"/>
          </a:p>
          <a:p>
            <a:pPr marL="342900" indent="-342900" algn="l">
              <a:buFont typeface="Arial"/>
              <a:buChar char="•"/>
            </a:pPr>
            <a:r>
              <a:rPr lang="en-US" sz="2400" b="1" dirty="0"/>
              <a:t>Strengthen the International Criminal Court </a:t>
            </a:r>
            <a:endParaRPr lang="en-US" sz="2400" dirty="0"/>
          </a:p>
          <a:p>
            <a:endParaRPr lang="en-US" dirty="0"/>
          </a:p>
        </p:txBody>
      </p:sp>
      <p:pic>
        <p:nvPicPr>
          <p:cNvPr id="5" name="Picture Placeholder 4" descr="icj.jpg"/>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7120" r="27120"/>
          <a:stretch>
            <a:fillRect/>
          </a:stretch>
        </p:blipFill>
        <p:spPr/>
      </p:pic>
    </p:spTree>
    <p:extLst>
      <p:ext uri="{BB962C8B-B14F-4D97-AF65-F5344CB8AC3E}">
        <p14:creationId xmlns:p14="http://schemas.microsoft.com/office/powerpoint/2010/main" val="251753860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880202"/>
          </a:xfrm>
        </p:spPr>
        <p:txBody>
          <a:bodyPr/>
          <a:lstStyle/>
          <a:p>
            <a:r>
              <a:rPr lang="en-US" b="1" dirty="0"/>
              <a:t>A VISION OF PEACE </a:t>
            </a:r>
            <a:endParaRPr lang="en-US" dirty="0"/>
          </a:p>
        </p:txBody>
      </p:sp>
      <p:sp>
        <p:nvSpPr>
          <p:cNvPr id="3" name="Content Placeholder 2"/>
          <p:cNvSpPr>
            <a:spLocks noGrp="1"/>
          </p:cNvSpPr>
          <p:nvPr>
            <p:ph idx="1"/>
          </p:nvPr>
        </p:nvSpPr>
        <p:spPr>
          <a:xfrm>
            <a:off x="296333" y="987778"/>
            <a:ext cx="8551334" cy="5870222"/>
          </a:xfrm>
        </p:spPr>
        <p:txBody>
          <a:bodyPr>
            <a:noAutofit/>
          </a:bodyPr>
          <a:lstStyle/>
          <a:p>
            <a:r>
              <a:rPr lang="en-US" sz="1700" b="1" dirty="0"/>
              <a:t>We will know we have achieved peace when the world is safe for all the </a:t>
            </a:r>
            <a:r>
              <a:rPr lang="en-US" sz="1700" b="1" dirty="0" smtClean="0"/>
              <a:t>children.</a:t>
            </a:r>
          </a:p>
          <a:p>
            <a:r>
              <a:rPr lang="en-US" sz="1700" b="1" dirty="0" smtClean="0"/>
              <a:t>There </a:t>
            </a:r>
            <a:r>
              <a:rPr lang="en-US" sz="1700" b="1" dirty="0"/>
              <a:t>will be good education for all of them for </a:t>
            </a:r>
            <a:r>
              <a:rPr lang="en-US" sz="1700" b="1" dirty="0" smtClean="0"/>
              <a:t>as</a:t>
            </a:r>
            <a:r>
              <a:rPr lang="en-US" sz="1700" b="1" dirty="0"/>
              <a:t> </a:t>
            </a:r>
            <a:r>
              <a:rPr lang="en-US" sz="1700" b="1" dirty="0" smtClean="0"/>
              <a:t>far </a:t>
            </a:r>
            <a:r>
              <a:rPr lang="en-US" sz="1700" b="1" dirty="0"/>
              <a:t>as they are able to go. </a:t>
            </a:r>
            <a:endParaRPr lang="en-US" sz="1700" b="1" dirty="0" smtClean="0"/>
          </a:p>
          <a:p>
            <a:r>
              <a:rPr lang="en-US" sz="1700" b="1" dirty="0" smtClean="0"/>
              <a:t>There </a:t>
            </a:r>
            <a:r>
              <a:rPr lang="en-US" sz="1700" b="1" dirty="0"/>
              <a:t>will be no carbon burning industry and global warming will have been halted. </a:t>
            </a:r>
            <a:endParaRPr lang="en-US" sz="1700" b="1" dirty="0" smtClean="0"/>
          </a:p>
          <a:p>
            <a:r>
              <a:rPr lang="en-US" sz="1700" b="1" dirty="0" smtClean="0"/>
              <a:t>All </a:t>
            </a:r>
            <a:r>
              <a:rPr lang="en-US" sz="1700" b="1" dirty="0"/>
              <a:t>children will study peace and will be trained in powerful, peaceful methods of confronting violence, should it arise at </a:t>
            </a:r>
            <a:r>
              <a:rPr lang="en-US" sz="1700" b="1" dirty="0" smtClean="0"/>
              <a:t>all.</a:t>
            </a:r>
          </a:p>
          <a:p>
            <a:r>
              <a:rPr lang="en-US" sz="1700" b="1" dirty="0" smtClean="0"/>
              <a:t> </a:t>
            </a:r>
            <a:r>
              <a:rPr lang="en-US" sz="1700" b="1" dirty="0"/>
              <a:t>When they grow up they may enlist in a shanti </a:t>
            </a:r>
            <a:r>
              <a:rPr lang="en-US" sz="1700" b="1" dirty="0" err="1"/>
              <a:t>sena</a:t>
            </a:r>
            <a:r>
              <a:rPr lang="en-US" sz="1700" b="1" dirty="0"/>
              <a:t>, a peace force that will be trained in civilian-based defense, making their nations ungovernable if attacked by another country or a coup </a:t>
            </a:r>
            <a:r>
              <a:rPr lang="en-US" sz="1700" b="1" dirty="0" smtClean="0"/>
              <a:t>d’etat </a:t>
            </a:r>
            <a:r>
              <a:rPr lang="en-US" sz="1700" b="1" dirty="0"/>
              <a:t>and therefore immune from </a:t>
            </a:r>
            <a:r>
              <a:rPr lang="en-US" sz="1700" b="1" dirty="0" smtClean="0"/>
              <a:t>conquest.</a:t>
            </a:r>
          </a:p>
          <a:p>
            <a:r>
              <a:rPr lang="en-US" sz="1700" b="1" dirty="0" smtClean="0"/>
              <a:t>These </a:t>
            </a:r>
            <a:r>
              <a:rPr lang="en-US" sz="1700" b="1" dirty="0"/>
              <a:t>children will realize they are citizens of one small planet as well as citizens of their respective countries. These children will never be soldiers, although they may well serve humanity in voluntary organizations or in some kinds of universal service for the common good</a:t>
            </a:r>
            <a:r>
              <a:rPr lang="en-US" sz="1700" b="1" dirty="0" smtClean="0"/>
              <a:t>.</a:t>
            </a:r>
            <a:endParaRPr lang="en-US" sz="1700" b="1" dirty="0"/>
          </a:p>
        </p:txBody>
      </p:sp>
    </p:spTree>
    <p:extLst>
      <p:ext uri="{BB962C8B-B14F-4D97-AF65-F5344CB8AC3E}">
        <p14:creationId xmlns:p14="http://schemas.microsoft.com/office/powerpoint/2010/main" val="266788112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1"/>
            <a:ext cx="4079545" cy="3706129"/>
          </a:xfrm>
        </p:spPr>
        <p:txBody>
          <a:bodyPr/>
          <a:lstStyle/>
          <a:p>
            <a:r>
              <a:rPr lang="en-US" b="1" dirty="0"/>
              <a:t>Nonviolent Intervention: Civilian Peacekeeping Forces </a:t>
            </a:r>
            <a:endParaRPr lang="en-US" dirty="0"/>
          </a:p>
        </p:txBody>
      </p:sp>
      <p:pic>
        <p:nvPicPr>
          <p:cNvPr id="5" name="Picture Placeholder 4" descr="04 neutral_peacekeeping.jpg"/>
          <p:cNvPicPr>
            <a:picLocks noGrp="1" noChangeAspect="1"/>
          </p:cNvPicPr>
          <p:nvPr>
            <p:ph type="pic" idx="1"/>
          </p:nvPr>
        </p:nvPicPr>
        <p:blipFill>
          <a:blip r:embed="rId2">
            <a:extLst>
              <a:ext uri="{28A0092B-C50C-407E-A947-70E740481C1C}">
                <a14:useLocalDpi xmlns:a14="http://schemas.microsoft.com/office/drawing/2010/main" val="0"/>
              </a:ext>
            </a:extLst>
          </a:blip>
          <a:srcRect l="1422" r="1422"/>
          <a:stretch>
            <a:fillRect/>
          </a:stretch>
        </p:blipFill>
        <p:spPr/>
      </p:pic>
    </p:spTree>
    <p:extLst>
      <p:ext uri="{BB962C8B-B14F-4D97-AF65-F5344CB8AC3E}">
        <p14:creationId xmlns:p14="http://schemas.microsoft.com/office/powerpoint/2010/main" val="163976279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771017"/>
          </a:xfrm>
        </p:spPr>
        <p:txBody>
          <a:bodyPr/>
          <a:lstStyle/>
          <a:p>
            <a:r>
              <a:rPr lang="en-US" b="1" dirty="0"/>
              <a:t>International Law </a:t>
            </a:r>
            <a:endParaRPr lang="en-US" dirty="0"/>
          </a:p>
        </p:txBody>
      </p:sp>
      <p:sp>
        <p:nvSpPr>
          <p:cNvPr id="3" name="Text Placeholder 2"/>
          <p:cNvSpPr>
            <a:spLocks noGrp="1"/>
          </p:cNvSpPr>
          <p:nvPr>
            <p:ph type="body" sz="half" idx="2"/>
          </p:nvPr>
        </p:nvSpPr>
        <p:spPr>
          <a:xfrm>
            <a:off x="533398" y="1382889"/>
            <a:ext cx="4079545" cy="4294580"/>
          </a:xfrm>
        </p:spPr>
        <p:txBody>
          <a:bodyPr>
            <a:normAutofit/>
          </a:bodyPr>
          <a:lstStyle/>
          <a:p>
            <a:pPr marL="285750" indent="-285750" algn="l">
              <a:buFont typeface="Arial"/>
              <a:buChar char="•"/>
            </a:pPr>
            <a:r>
              <a:rPr lang="en-US" sz="2400" b="1" dirty="0"/>
              <a:t>Encourage Compliance With Existing Treaties </a:t>
            </a:r>
            <a:endParaRPr lang="en-US" sz="2400" dirty="0"/>
          </a:p>
          <a:p>
            <a:pPr marL="285750" indent="-285750" algn="l">
              <a:buFont typeface="Arial"/>
              <a:buChar char="•"/>
            </a:pPr>
            <a:r>
              <a:rPr lang="en-US" sz="2400" b="1" dirty="0"/>
              <a:t>Create New Treaties </a:t>
            </a:r>
            <a:endParaRPr lang="en-US" sz="2400" dirty="0"/>
          </a:p>
          <a:p>
            <a:pPr marL="285750" indent="-285750" algn="l">
              <a:buFont typeface="Arial"/>
              <a:buChar char="•"/>
            </a:pPr>
            <a:r>
              <a:rPr lang="en-US" sz="2400" b="1" dirty="0"/>
              <a:t>Control Greenhouse Gases </a:t>
            </a:r>
            <a:endParaRPr lang="en-US" sz="2400" dirty="0"/>
          </a:p>
          <a:p>
            <a:pPr marL="285750" indent="-285750" algn="l">
              <a:buFont typeface="Arial"/>
              <a:buChar char="•"/>
            </a:pPr>
            <a:r>
              <a:rPr lang="en-US" sz="2400" b="1" dirty="0"/>
              <a:t>Pave the Way for Climate Refugees </a:t>
            </a:r>
            <a:endParaRPr lang="en-US" sz="2400" dirty="0"/>
          </a:p>
          <a:p>
            <a:pPr marL="285750" indent="-285750" algn="l">
              <a:buFont typeface="Arial"/>
              <a:buChar char="•"/>
            </a:pPr>
            <a:r>
              <a:rPr lang="en-US" sz="2400" b="1" dirty="0"/>
              <a:t>Establish Truth and Reconciliation Commissions </a:t>
            </a:r>
            <a:endParaRPr lang="en-US" sz="2400" dirty="0"/>
          </a:p>
          <a:p>
            <a:endParaRPr lang="en-US" dirty="0"/>
          </a:p>
        </p:txBody>
      </p:sp>
      <p:pic>
        <p:nvPicPr>
          <p:cNvPr id="5" name="Picture Placeholder 4" descr="18 human rights.jpg"/>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2386" r="22386"/>
          <a:stretch>
            <a:fillRect/>
          </a:stretch>
        </p:blipFill>
        <p:spPr/>
      </p:pic>
    </p:spTree>
    <p:extLst>
      <p:ext uri="{BB962C8B-B14F-4D97-AF65-F5344CB8AC3E}">
        <p14:creationId xmlns:p14="http://schemas.microsoft.com/office/powerpoint/2010/main" val="319947945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533398" y="818444"/>
            <a:ext cx="4079545" cy="4689564"/>
          </a:xfrm>
        </p:spPr>
        <p:txBody>
          <a:bodyPr>
            <a:normAutofit/>
          </a:bodyPr>
          <a:lstStyle/>
          <a:p>
            <a:pPr marL="285750" indent="-285750" algn="l">
              <a:buFont typeface="Arial"/>
              <a:buChar char="•"/>
            </a:pPr>
            <a:r>
              <a:rPr lang="en-US" sz="2400" b="1" dirty="0"/>
              <a:t>Create a Stable, Fair and Sustainable Global Economy as a Foundation for Peace </a:t>
            </a:r>
            <a:endParaRPr lang="en-US" sz="2400" dirty="0"/>
          </a:p>
          <a:p>
            <a:pPr marL="285750" indent="-285750" algn="l">
              <a:buFont typeface="Arial"/>
              <a:buChar char="•"/>
            </a:pPr>
            <a:r>
              <a:rPr lang="en-US" sz="2400" b="1" dirty="0"/>
              <a:t>Democratize International Economic Institutions (WTO, IMF, </a:t>
            </a:r>
            <a:r>
              <a:rPr lang="en-US" sz="2400" b="1" dirty="0" err="1"/>
              <a:t>lBRD</a:t>
            </a:r>
            <a:r>
              <a:rPr lang="en-US" sz="2400" b="1" dirty="0"/>
              <a:t>) </a:t>
            </a:r>
            <a:endParaRPr lang="en-US" sz="2400" dirty="0"/>
          </a:p>
          <a:p>
            <a:pPr marL="285750" indent="-285750" algn="l">
              <a:buFont typeface="Arial"/>
              <a:buChar char="•"/>
            </a:pPr>
            <a:r>
              <a:rPr lang="en-US" sz="2400" b="1" dirty="0"/>
              <a:t>Create an Environmentally Sustainable Global Marshall Plan</a:t>
            </a:r>
            <a:r>
              <a:rPr lang="en-US" b="1" dirty="0"/>
              <a:t> </a:t>
            </a:r>
            <a:endParaRPr lang="en-US" dirty="0"/>
          </a:p>
          <a:p>
            <a:endParaRPr lang="en-US" dirty="0"/>
          </a:p>
        </p:txBody>
      </p:sp>
      <p:pic>
        <p:nvPicPr>
          <p:cNvPr id="5" name="Picture Placeholder 4" descr="np.png"/>
          <p:cNvPicPr>
            <a:picLocks noGrp="1" noChangeAspect="1"/>
          </p:cNvPicPr>
          <p:nvPr>
            <p:ph type="pic" idx="1"/>
          </p:nvPr>
        </p:nvPicPr>
        <p:blipFill>
          <a:blip r:embed="rId2">
            <a:extLst>
              <a:ext uri="{28A0092B-C50C-407E-A947-70E740481C1C}">
                <a14:useLocalDpi xmlns:a14="http://schemas.microsoft.com/office/drawing/2010/main" val="0"/>
              </a:ext>
            </a:extLst>
          </a:blip>
          <a:srcRect l="30430" r="30430"/>
          <a:stretch>
            <a:fillRect/>
          </a:stretch>
        </p:blipFill>
        <p:spPr/>
      </p:pic>
    </p:spTree>
    <p:extLst>
      <p:ext uri="{BB962C8B-B14F-4D97-AF65-F5344CB8AC3E}">
        <p14:creationId xmlns:p14="http://schemas.microsoft.com/office/powerpoint/2010/main" val="389584471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1"/>
            <a:ext cx="4079545" cy="2393795"/>
          </a:xfrm>
        </p:spPr>
        <p:txBody>
          <a:bodyPr/>
          <a:lstStyle/>
          <a:p>
            <a:r>
              <a:rPr lang="en-US" b="1" dirty="0"/>
              <a:t>A Proposal For Starting Over: A Democratic, Citizens Global Parliament </a:t>
            </a:r>
            <a:endParaRPr lang="en-US" dirty="0"/>
          </a:p>
        </p:txBody>
      </p:sp>
      <p:sp>
        <p:nvSpPr>
          <p:cNvPr id="3" name="Text Placeholder 2"/>
          <p:cNvSpPr>
            <a:spLocks noGrp="1"/>
          </p:cNvSpPr>
          <p:nvPr>
            <p:ph type="body" sz="half" idx="2"/>
          </p:nvPr>
        </p:nvSpPr>
        <p:spPr>
          <a:xfrm>
            <a:off x="533398" y="3005666"/>
            <a:ext cx="4079545" cy="3287890"/>
          </a:xfrm>
        </p:spPr>
        <p:txBody>
          <a:bodyPr>
            <a:normAutofit/>
          </a:bodyPr>
          <a:lstStyle/>
          <a:p>
            <a:pPr marL="285750" indent="-285750" algn="l">
              <a:buFont typeface="Arial"/>
              <a:buChar char="•"/>
            </a:pPr>
            <a:r>
              <a:rPr lang="en-US" sz="2400" b="1" dirty="0"/>
              <a:t>Inherent Problems With Collective Security </a:t>
            </a:r>
            <a:endParaRPr lang="en-US" sz="2400" dirty="0"/>
          </a:p>
          <a:p>
            <a:pPr marL="285750" indent="-285750" algn="l">
              <a:buFont typeface="Arial"/>
              <a:buChar char="•"/>
            </a:pPr>
            <a:r>
              <a:rPr lang="en-US" sz="2400" b="1" dirty="0"/>
              <a:t>The Earth Federation </a:t>
            </a:r>
            <a:endParaRPr lang="en-US" sz="2400" dirty="0"/>
          </a:p>
          <a:p>
            <a:pPr marL="285750" indent="-285750" algn="l">
              <a:buFont typeface="Arial"/>
              <a:buChar char="•"/>
            </a:pPr>
            <a:r>
              <a:rPr lang="en-US" sz="2400" b="1" dirty="0"/>
              <a:t>International </a:t>
            </a:r>
            <a:r>
              <a:rPr lang="en-US" sz="2400" b="1" dirty="0" smtClean="0"/>
              <a:t>NGOs: </a:t>
            </a:r>
            <a:r>
              <a:rPr lang="en-US" sz="2400" b="1" dirty="0"/>
              <a:t>The Role of Global Civil Society </a:t>
            </a:r>
            <a:endParaRPr lang="en-US" sz="2400" dirty="0"/>
          </a:p>
          <a:p>
            <a:endParaRPr lang="en-US" dirty="0"/>
          </a:p>
        </p:txBody>
      </p:sp>
      <p:pic>
        <p:nvPicPr>
          <p:cNvPr id="5" name="Picture Placeholder 4" descr="Palestinian_children_in_Jenin.jpg"/>
          <p:cNvPicPr>
            <a:picLocks noGrp="1" noChangeAspect="1"/>
          </p:cNvPicPr>
          <p:nvPr>
            <p:ph type="pic" idx="1"/>
          </p:nvPr>
        </p:nvPicPr>
        <p:blipFill>
          <a:blip r:embed="rId2">
            <a:extLst>
              <a:ext uri="{28A0092B-C50C-407E-A947-70E740481C1C}">
                <a14:useLocalDpi xmlns:a14="http://schemas.microsoft.com/office/drawing/2010/main" val="0"/>
              </a:ext>
            </a:extLst>
          </a:blip>
          <a:srcRect l="24209" r="24209"/>
          <a:stretch>
            <a:fillRect/>
          </a:stretch>
        </p:blipFill>
        <p:spPr/>
      </p:pic>
    </p:spTree>
    <p:extLst>
      <p:ext uri="{BB962C8B-B14F-4D97-AF65-F5344CB8AC3E}">
        <p14:creationId xmlns:p14="http://schemas.microsoft.com/office/powerpoint/2010/main" val="281571915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3403603" cy="1575350"/>
          </a:xfrm>
        </p:spPr>
        <p:txBody>
          <a:bodyPr/>
          <a:lstStyle/>
          <a:p>
            <a:r>
              <a:rPr lang="en-US" b="1" dirty="0"/>
              <a:t>CREATING A CULTURE OF PEACE </a:t>
            </a:r>
            <a:endParaRPr lang="en-US" dirty="0"/>
          </a:p>
        </p:txBody>
      </p:sp>
      <p:sp>
        <p:nvSpPr>
          <p:cNvPr id="3" name="Text Placeholder 2"/>
          <p:cNvSpPr>
            <a:spLocks noGrp="1"/>
          </p:cNvSpPr>
          <p:nvPr>
            <p:ph type="body" sz="half" idx="2"/>
          </p:nvPr>
        </p:nvSpPr>
        <p:spPr>
          <a:xfrm>
            <a:off x="533399" y="2187222"/>
            <a:ext cx="3403602" cy="3320786"/>
          </a:xfrm>
        </p:spPr>
        <p:txBody>
          <a:bodyPr/>
          <a:lstStyle/>
          <a:p>
            <a:pPr marL="285750" indent="-285750" algn="l">
              <a:buFont typeface="Arial"/>
              <a:buChar char="•"/>
            </a:pPr>
            <a:r>
              <a:rPr lang="en-US" sz="2400" b="1" dirty="0"/>
              <a:t>Telling a New Story </a:t>
            </a:r>
            <a:endParaRPr lang="en-US" sz="2400" dirty="0"/>
          </a:p>
          <a:p>
            <a:pPr marL="285750" indent="-285750" algn="l">
              <a:buFont typeface="Arial"/>
              <a:buChar char="•"/>
            </a:pPr>
            <a:r>
              <a:rPr lang="en-US" sz="2400" b="1" dirty="0"/>
              <a:t>The Unprecedented Peace Revolution of Modern Times </a:t>
            </a:r>
            <a:endParaRPr lang="en-US" sz="2400" dirty="0"/>
          </a:p>
          <a:p>
            <a:pPr marL="285750" indent="-285750" algn="l">
              <a:buFont typeface="Arial"/>
              <a:buChar char="•"/>
            </a:pPr>
            <a:r>
              <a:rPr lang="en-US" sz="2400" b="1" dirty="0"/>
              <a:t>Debunking Old Myths about War </a:t>
            </a:r>
            <a:endParaRPr lang="en-US" sz="2400" dirty="0"/>
          </a:p>
          <a:p>
            <a:endParaRPr lang="en-US" dirty="0"/>
          </a:p>
        </p:txBody>
      </p:sp>
      <p:pic>
        <p:nvPicPr>
          <p:cNvPr id="5" name="Picture Placeholder 4" descr="Baby_logo.jpg"/>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30479" r="8848"/>
          <a:stretch/>
        </p:blipFill>
        <p:spPr>
          <a:xfrm>
            <a:off x="3937001" y="611872"/>
            <a:ext cx="4840111" cy="5318077"/>
          </a:xfrm>
        </p:spPr>
      </p:pic>
    </p:spTree>
    <p:extLst>
      <p:ext uri="{BB962C8B-B14F-4D97-AF65-F5344CB8AC3E}">
        <p14:creationId xmlns:p14="http://schemas.microsoft.com/office/powerpoint/2010/main" val="139930110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MYTH: IT IS IMPOSSIBLE TO ELIMINATE WAR. </a:t>
            </a:r>
            <a:endParaRPr lang="en-US" dirty="0"/>
          </a:p>
        </p:txBody>
      </p:sp>
      <p:sp>
        <p:nvSpPr>
          <p:cNvPr id="6" name="Content Placeholder 5"/>
          <p:cNvSpPr>
            <a:spLocks noGrp="1"/>
          </p:cNvSpPr>
          <p:nvPr>
            <p:ph idx="1"/>
          </p:nvPr>
        </p:nvSpPr>
        <p:spPr/>
        <p:txBody>
          <a:bodyPr>
            <a:normAutofit fontScale="92500" lnSpcReduction="10000"/>
          </a:bodyPr>
          <a:lstStyle/>
          <a:p>
            <a:r>
              <a:rPr lang="en-US" b="1" dirty="0"/>
              <a:t>FACT: TO SAY THIS IS TO SUBMIT FATALISTICALLY TO </a:t>
            </a:r>
            <a:r>
              <a:rPr lang="en-US" b="1" dirty="0" smtClean="0"/>
              <a:t>DETERMINISM</a:t>
            </a:r>
            <a:r>
              <a:rPr lang="en-US" b="1" dirty="0"/>
              <a:t>, TO BELIEVE THAT WE HUMANS DO NOT MAKE OUR </a:t>
            </a:r>
            <a:r>
              <a:rPr lang="en-US" b="1" dirty="0" smtClean="0"/>
              <a:t>HISTORY </a:t>
            </a:r>
            <a:r>
              <a:rPr lang="en-US" b="1" dirty="0"/>
              <a:t>BUT ARE THE HELPLESS VICTIMS OF FORCES BEYOND OUR </a:t>
            </a:r>
            <a:r>
              <a:rPr lang="en-US" b="1" dirty="0" smtClean="0"/>
              <a:t>CONTROL. </a:t>
            </a:r>
            <a:r>
              <a:rPr lang="en-US" b="1" dirty="0"/>
              <a:t>IN FACT, IT WAS ONCE SAID THAT IT WAS IMPOSSIBLE TO ABOLISH LEGALIZED SLAVERY, DUELING, BLOOD FEUDS AND OTHER INSTITUTIONS THAT WERE DEEPLY EMBEDDED IN SOCIETIES OF THEIR TIME, PRACTICES THAT ARE NOW, IF NOT FULLY IN THE DUSTBIN OF HISTORY, </a:t>
            </a:r>
            <a:r>
              <a:rPr lang="en-US" b="1" dirty="0" smtClean="0"/>
              <a:t>UNIVERSALLY </a:t>
            </a:r>
            <a:r>
              <a:rPr lang="en-US" b="1" dirty="0"/>
              <a:t>UNDERSTOOD TO BE ELIMINABLE. WAR IS A SOCIAL </a:t>
            </a:r>
            <a:r>
              <a:rPr lang="en-US" b="1" dirty="0" smtClean="0"/>
              <a:t>INVENTION</a:t>
            </a:r>
            <a:r>
              <a:rPr lang="en-US" b="1" dirty="0"/>
              <a:t>, NOT A PERMANENT FEATURE OF HUMAN EXISTENCE. IT IS A CHOICE, NOT SOMETHING IMPOSED BY A LAW OF NATURE. </a:t>
            </a:r>
            <a:endParaRPr lang="en-US" dirty="0"/>
          </a:p>
          <a:p>
            <a:endParaRPr lang="en-US" dirty="0"/>
          </a:p>
        </p:txBody>
      </p:sp>
    </p:spTree>
    <p:extLst>
      <p:ext uri="{BB962C8B-B14F-4D97-AF65-F5344CB8AC3E}">
        <p14:creationId xmlns:p14="http://schemas.microsoft.com/office/powerpoint/2010/main" val="423256091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MYTH: WAR IS IN OUR GENES. </a:t>
            </a:r>
            <a:endParaRPr lang="en-US" dirty="0"/>
          </a:p>
        </p:txBody>
      </p:sp>
      <p:sp>
        <p:nvSpPr>
          <p:cNvPr id="3" name="Content Placeholder 2"/>
          <p:cNvSpPr>
            <a:spLocks noGrp="1"/>
          </p:cNvSpPr>
          <p:nvPr>
            <p:ph idx="1"/>
          </p:nvPr>
        </p:nvSpPr>
        <p:spPr/>
        <p:txBody>
          <a:bodyPr/>
          <a:lstStyle/>
          <a:p>
            <a:r>
              <a:rPr lang="en-US" b="1" dirty="0"/>
              <a:t>FACT: IF THIS WERE TRUE, ALL SOCIETIES WOULD BE MAKING WAR ALL OF THE TIME, WHICH WE KNOW IS NOT THE CASE. DURING THE MOST RECENT 6,000 YEARS, WAR HAS BEEN SPORADIC AND SOME SOCIETIES HAVE NOT KNOWN WAR.5 SOME HAVE KNOWN IT AND THEN ABANDONED IT. SEVERAL NATIONS HAVE CHOSEN TO HAVE NO MILITARY.6 WAR IS A SOCIAL, NOT A BIOLOGICAL EVENT. </a:t>
            </a:r>
            <a:endParaRPr lang="en-US" dirty="0"/>
          </a:p>
          <a:p>
            <a:pPr marL="0" indent="0">
              <a:buNone/>
            </a:pPr>
            <a:endParaRPr lang="en-US" dirty="0"/>
          </a:p>
        </p:txBody>
      </p:sp>
    </p:spTree>
    <p:extLst>
      <p:ext uri="{BB962C8B-B14F-4D97-AF65-F5344CB8AC3E}">
        <p14:creationId xmlns:p14="http://schemas.microsoft.com/office/powerpoint/2010/main" val="233411836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MYTH: WAR IS “NATURAL.” </a:t>
            </a:r>
            <a:endParaRPr lang="en-US" dirty="0"/>
          </a:p>
        </p:txBody>
      </p:sp>
      <p:sp>
        <p:nvSpPr>
          <p:cNvPr id="3" name="Content Placeholder 2"/>
          <p:cNvSpPr>
            <a:spLocks noGrp="1"/>
          </p:cNvSpPr>
          <p:nvPr>
            <p:ph idx="1"/>
          </p:nvPr>
        </p:nvSpPr>
        <p:spPr/>
        <p:txBody>
          <a:bodyPr>
            <a:normAutofit lnSpcReduction="10000"/>
          </a:bodyPr>
          <a:lstStyle/>
          <a:p>
            <a:r>
              <a:rPr lang="en-US" b="1" dirty="0"/>
              <a:t>FACT: IT IS VERY DIFFICULT TO GET PEOPLE TO KILL IN WARFARE. A GREAT DEAL OF PSYCHOLOGICAL CONDITIONING IS REQUIRED EVEN TO GET THEM TO FIRE THEIR GUNS AND VERY OFTEN THEY ARE TRAUMATIZED BY THE EXPERIENCE AND SUFFER POST-TRAU- MATIC STRESS DISORDER. MANY VETERANS OF COMBAT END UP CHEMICALLY DEPENDENT AND MANY COMMIT SUICIDE, UNABLE TO LIVE WITH WHAT THEY HAVE DONE. MASS KILLING IS NOT A PART OF OUR NATURE—QUITE THE OPPOSITE IS TRUE. </a:t>
            </a:r>
            <a:endParaRPr lang="en-US" dirty="0"/>
          </a:p>
        </p:txBody>
      </p:sp>
    </p:spTree>
    <p:extLst>
      <p:ext uri="{BB962C8B-B14F-4D97-AF65-F5344CB8AC3E}">
        <p14:creationId xmlns:p14="http://schemas.microsoft.com/office/powerpoint/2010/main" val="395272465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MYTH: WE HAVE ALWAYS HAD WAR. </a:t>
            </a:r>
            <a:endParaRPr lang="en-US" dirty="0"/>
          </a:p>
        </p:txBody>
      </p:sp>
      <p:sp>
        <p:nvSpPr>
          <p:cNvPr id="3" name="Content Placeholder 2"/>
          <p:cNvSpPr>
            <a:spLocks noGrp="1"/>
          </p:cNvSpPr>
          <p:nvPr>
            <p:ph idx="1"/>
          </p:nvPr>
        </p:nvSpPr>
        <p:spPr/>
        <p:txBody>
          <a:bodyPr/>
          <a:lstStyle/>
          <a:p>
            <a:r>
              <a:rPr lang="en-US" b="1" dirty="0"/>
              <a:t>FACT: WAR IS AN INVENTION OF THE LAST FIVE PERCENT OF HUMAN EXISTENCE. ARCHEOLOGY FINDS LITTLE EVIDENCE OF WEAPONS OR WAR-GODS OR DOMINATOR SOCIETIES BEFORE 4,000 B.C.E. </a:t>
            </a:r>
            <a:endParaRPr lang="en-US" dirty="0"/>
          </a:p>
          <a:p>
            <a:pPr marL="0" indent="0">
              <a:buNone/>
            </a:pPr>
            <a:endParaRPr lang="en-US" dirty="0"/>
          </a:p>
        </p:txBody>
      </p:sp>
    </p:spTree>
    <p:extLst>
      <p:ext uri="{BB962C8B-B14F-4D97-AF65-F5344CB8AC3E}">
        <p14:creationId xmlns:p14="http://schemas.microsoft.com/office/powerpoint/2010/main" val="753868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2361868"/>
          </a:xfrm>
        </p:spPr>
        <p:txBody>
          <a:bodyPr/>
          <a:lstStyle/>
          <a:p>
            <a:r>
              <a:rPr lang="en-US" b="1" dirty="0"/>
              <a:t>MYTH: WAR IS INEVITABLE BECAUSE OF CRISES BEYOND OUR </a:t>
            </a:r>
            <a:r>
              <a:rPr lang="en-US" b="1" dirty="0" smtClean="0"/>
              <a:t>CONTROL</a:t>
            </a:r>
            <a:endParaRPr lang="en-US" dirty="0"/>
          </a:p>
        </p:txBody>
      </p:sp>
      <p:sp>
        <p:nvSpPr>
          <p:cNvPr id="3" name="Content Placeholder 2"/>
          <p:cNvSpPr>
            <a:spLocks noGrp="1"/>
          </p:cNvSpPr>
          <p:nvPr>
            <p:ph idx="1"/>
          </p:nvPr>
        </p:nvSpPr>
        <p:spPr>
          <a:xfrm>
            <a:off x="549275" y="2638779"/>
            <a:ext cx="8042276" cy="3304822"/>
          </a:xfrm>
        </p:spPr>
        <p:txBody>
          <a:bodyPr>
            <a:normAutofit lnSpcReduction="10000"/>
          </a:bodyPr>
          <a:lstStyle/>
          <a:p>
            <a:r>
              <a:rPr lang="en-US" b="1" dirty="0"/>
              <a:t>FACT: HUMANS ARE CAPABLE OF RATIONAL BEHAVIOR. WAR IS ALWAYS A CHOICE AND OTHER CHOICES ARE ALWAYS POSSIBLE IF HUMANS USE THEIR GENETICALLY ENDOWED IMAGINATIONS AND INVENTIVENESS. NONVIOLENT RESISTANCE IS ALWAYS A CHOICE, AS ARE NEGOTIATION, ECONOMIC SANCTIONS, AND MANY OTHER RESPONSES TO AGGRESSION. </a:t>
            </a:r>
            <a:endParaRPr lang="en-US" dirty="0"/>
          </a:p>
        </p:txBody>
      </p:sp>
    </p:spTree>
    <p:extLst>
      <p:ext uri="{BB962C8B-B14F-4D97-AF65-F5344CB8AC3E}">
        <p14:creationId xmlns:p14="http://schemas.microsoft.com/office/powerpoint/2010/main" val="293434214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726868"/>
          </a:xfrm>
        </p:spPr>
        <p:txBody>
          <a:bodyPr/>
          <a:lstStyle/>
          <a:p>
            <a:r>
              <a:rPr lang="en-US" sz="1800" b="1" dirty="0" smtClean="0"/>
              <a:t>In </a:t>
            </a:r>
            <a:r>
              <a:rPr lang="en-US" sz="1800" b="1" i="1" dirty="0"/>
              <a:t>On Violence</a:t>
            </a:r>
            <a:r>
              <a:rPr lang="en-US" sz="1800" b="1" dirty="0"/>
              <a:t>, Hannah Arendt wrote that the reason warfare is still with us is not a death wish of our species nor some instinct of aggression, “. . .but the simple fact that no substitute for this final arbiter in international affairs has yet appeared on the political scene.</a:t>
            </a:r>
            <a:r>
              <a:rPr lang="en-US" sz="1800" b="1" dirty="0" smtClean="0"/>
              <a:t>”</a:t>
            </a:r>
            <a:endParaRPr lang="en-US" sz="1800" b="1" dirty="0"/>
          </a:p>
        </p:txBody>
      </p:sp>
      <p:pic>
        <p:nvPicPr>
          <p:cNvPr id="4" name="Content Placeholder 3" descr="InvasionIraq.jpg"/>
          <p:cNvPicPr>
            <a:picLocks noGrp="1" noChangeAspect="1"/>
          </p:cNvPicPr>
          <p:nvPr>
            <p:ph idx="1"/>
          </p:nvPr>
        </p:nvPicPr>
        <p:blipFill>
          <a:blip r:embed="rId2">
            <a:extLst>
              <a:ext uri="{28A0092B-C50C-407E-A947-70E740481C1C}">
                <a14:useLocalDpi xmlns:a14="http://schemas.microsoft.com/office/drawing/2010/main" val="0"/>
              </a:ext>
            </a:extLst>
          </a:blip>
          <a:srcRect t="13163" b="13163"/>
          <a:stretch>
            <a:fillRect/>
          </a:stretch>
        </p:blipFill>
        <p:spPr>
          <a:xfrm>
            <a:off x="549275" y="2003425"/>
            <a:ext cx="8042275" cy="3940175"/>
          </a:xfrm>
        </p:spPr>
      </p:pic>
    </p:spTree>
    <p:extLst>
      <p:ext uri="{BB962C8B-B14F-4D97-AF65-F5344CB8AC3E}">
        <p14:creationId xmlns:p14="http://schemas.microsoft.com/office/powerpoint/2010/main" val="4845765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MYTH: WE ARE A SOVEREIGN NATION. </a:t>
            </a:r>
            <a:endParaRPr lang="en-US" dirty="0"/>
          </a:p>
        </p:txBody>
      </p:sp>
      <p:sp>
        <p:nvSpPr>
          <p:cNvPr id="3" name="Content Placeholder 2"/>
          <p:cNvSpPr>
            <a:spLocks noGrp="1"/>
          </p:cNvSpPr>
          <p:nvPr>
            <p:ph idx="1"/>
          </p:nvPr>
        </p:nvSpPr>
        <p:spPr/>
        <p:txBody>
          <a:bodyPr>
            <a:normAutofit fontScale="92500" lnSpcReduction="20000"/>
          </a:bodyPr>
          <a:lstStyle/>
          <a:p>
            <a:r>
              <a:rPr lang="en-US" b="1" dirty="0"/>
              <a:t>FACT: SOVEREIGNTY RESTS ON THE BELIEF THAT A PEOPLE CAN DRAW A LINE AROUND THEMSELVES AND KEEP OUT ANYTHING THEY DO NOT WANT TO ENTER THEIR NATION, BY WAR AS A</a:t>
            </a:r>
            <a:br>
              <a:rPr lang="en-US" b="1" dirty="0"/>
            </a:br>
            <a:r>
              <a:rPr lang="en-US" b="1" dirty="0"/>
              <a:t>LAST RESORT. IN FACT, BORDERS ARE NOW WHOLLY PERMEABLE. ONE CANNOT KEEP OUT INTERCONTINENTAL BALLISTIC MISSILES, IDEAS AND INFORMATION, DISEASE ORGANISMS, REFUGEES AND MIGRANTS, ECONOMIC INFLUENCES, NEW TECHNOLOGIES, THE EFFECTS OF CLIMATE SHIFT, CYBER-ATTACKS, AND CULTURAL ARTIFACTS SUCH AS FILMS AND MUSICAL TRENDS. FURTHERMORE, MOST COUNTRIES ARE NOT AT ALL HOMOGENEOUS BUT HAVE HIGHLY MIXED POPULATIONS. </a:t>
            </a:r>
            <a:endParaRPr lang="en-US" dirty="0"/>
          </a:p>
        </p:txBody>
      </p:sp>
    </p:spTree>
    <p:extLst>
      <p:ext uri="{BB962C8B-B14F-4D97-AF65-F5344CB8AC3E}">
        <p14:creationId xmlns:p14="http://schemas.microsoft.com/office/powerpoint/2010/main" val="410412956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MYTH: WE GO TO WAR TO ENSURE OUR DEFENSE. </a:t>
            </a:r>
            <a:endParaRPr lang="en-US" dirty="0"/>
          </a:p>
        </p:txBody>
      </p:sp>
      <p:sp>
        <p:nvSpPr>
          <p:cNvPr id="3" name="Content Placeholder 2"/>
          <p:cNvSpPr>
            <a:spLocks noGrp="1"/>
          </p:cNvSpPr>
          <p:nvPr>
            <p:ph idx="1"/>
          </p:nvPr>
        </p:nvSpPr>
        <p:spPr/>
        <p:txBody>
          <a:bodyPr>
            <a:normAutofit fontScale="92500" lnSpcReduction="20000"/>
          </a:bodyPr>
          <a:lstStyle/>
          <a:p>
            <a:r>
              <a:rPr lang="en-US" b="1" dirty="0"/>
              <a:t>FACT: “DEFENSE” IS DIFFERENT FROM “OFFENSE.” DEFENSE MEANS TO PROTECT ONE’S BORDERS FROM INCURSION AS OP- POSED TO AGGRESSION, WHICH IS TO CROSS ANOTHER NATION’S BORDERS TO ATTACK THEM. ESTABLISHING MILITARY BASES AROUND THE WORLD IS OFFENSIVE AND IT IS COUNTERPRO- DUCTIVE, STIMULATING HOSTILITY AND THREATS RATHER THAN ELIMINATING THEM. IT MAKES US LESS SECURE. A DEFENSIVE MILITARY POSTURE WOULD CONSIST ONLY OF A COAST GUARD, BORDER PATROL, ANTI-AIRCRAFT WEAPONS, AND OTHER FORC- ES ABLE TO REPEL ATTACK. CURRENT “DEFENSE SPENDING” BY THE U.S. IS ALMOST WHOLLY FOR PROJECTING MILITARY POWER WORLDWIDE: OFFENSE, NOT DEFENSE</a:t>
            </a:r>
            <a:r>
              <a:rPr lang="en-US" b="1" dirty="0" smtClean="0"/>
              <a:t>.</a:t>
            </a:r>
            <a:endParaRPr lang="en-US" dirty="0"/>
          </a:p>
          <a:p>
            <a:endParaRPr lang="en-US" dirty="0"/>
          </a:p>
        </p:txBody>
      </p:sp>
    </p:spTree>
    <p:extLst>
      <p:ext uri="{BB962C8B-B14F-4D97-AF65-F5344CB8AC3E}">
        <p14:creationId xmlns:p14="http://schemas.microsoft.com/office/powerpoint/2010/main" val="316445253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5"/>
            <a:ext cx="8042276" cy="2065535"/>
          </a:xfrm>
        </p:spPr>
        <p:txBody>
          <a:bodyPr/>
          <a:lstStyle/>
          <a:p>
            <a:r>
              <a:rPr lang="en-US" b="1" dirty="0"/>
              <a:t>MYTH: SOME WARS ARE “GOOD” WARS; FOR </a:t>
            </a:r>
            <a:r>
              <a:rPr lang="en-US" dirty="0"/>
              <a:t/>
            </a:r>
            <a:br>
              <a:rPr lang="en-US" dirty="0"/>
            </a:br>
            <a:r>
              <a:rPr lang="en-US" b="1" dirty="0"/>
              <a:t>EXAMPLE, WORLD WAR II. </a:t>
            </a:r>
            <a:endParaRPr lang="en-US" dirty="0"/>
          </a:p>
        </p:txBody>
      </p:sp>
      <p:sp>
        <p:nvSpPr>
          <p:cNvPr id="3" name="Content Placeholder 2"/>
          <p:cNvSpPr>
            <a:spLocks noGrp="1"/>
          </p:cNvSpPr>
          <p:nvPr>
            <p:ph idx="1"/>
          </p:nvPr>
        </p:nvSpPr>
        <p:spPr>
          <a:xfrm>
            <a:off x="549275" y="2342445"/>
            <a:ext cx="8042276" cy="3601156"/>
          </a:xfrm>
        </p:spPr>
        <p:txBody>
          <a:bodyPr>
            <a:normAutofit fontScale="85000" lnSpcReduction="20000"/>
          </a:bodyPr>
          <a:lstStyle/>
          <a:p>
            <a:r>
              <a:rPr lang="en-US" b="1" dirty="0"/>
              <a:t>FACT: IT IS TRUE THAT CRUEL REGIMES WERE DESTROYED IN WORLD WAR II, BUT TO ASSERT THIS IS TO USE A CURIOUS DEFINITION OF “GOOD.” WORLD WAR II RESULTED IN OVER- WHELMING DESTRUCTION OF CITIES AND ALL THEIR CULTURAL TREASURES, IN AN ECONOMIC LOSS OF UNPRECEDENTED PRO- PORTIONS, IN MASSIVE ENVIRONMENTAL POLLUTION, AND (NOT LEAST) THE DEATHS OF 100 MILLION PEOPLE, THE MAIMING AND DISLOCATION OF MILLIONS OF OTHERS, THE BIRTH OF TWO NEW SUPERPOWERS, AND THE UNLEASHING OF THE AGE OF NUCLEAR TERROR. AND BOTH SIDES OF WORLD WAR II HAD THE OPTION IN THE PRECEDING YEARS AND DECADES, OF TAKING STEPS THAT WOULD HAVE AVOIDED WARFARE. </a:t>
            </a:r>
            <a:endParaRPr lang="en-US" dirty="0"/>
          </a:p>
        </p:txBody>
      </p:sp>
    </p:spTree>
    <p:extLst>
      <p:ext uri="{BB962C8B-B14F-4D97-AF65-F5344CB8AC3E}">
        <p14:creationId xmlns:p14="http://schemas.microsoft.com/office/powerpoint/2010/main" val="200099549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MYTH: THE “JUST WAR DOCTRINE” </a:t>
            </a:r>
            <a:endParaRPr lang="en-US" dirty="0"/>
          </a:p>
        </p:txBody>
      </p:sp>
      <p:sp>
        <p:nvSpPr>
          <p:cNvPr id="3" name="Content Placeholder 2"/>
          <p:cNvSpPr>
            <a:spLocks noGrp="1"/>
          </p:cNvSpPr>
          <p:nvPr>
            <p:ph idx="1"/>
          </p:nvPr>
        </p:nvSpPr>
        <p:spPr/>
        <p:txBody>
          <a:bodyPr>
            <a:normAutofit fontScale="92500" lnSpcReduction="20000"/>
          </a:bodyPr>
          <a:lstStyle/>
          <a:p>
            <a:r>
              <a:rPr lang="en-US" b="1" dirty="0"/>
              <a:t>FACT: </a:t>
            </a:r>
            <a:r>
              <a:rPr lang="en-US" b="1" dirty="0" smtClean="0"/>
              <a:t>THIS </a:t>
            </a:r>
            <a:r>
              <a:rPr lang="en-US" b="1" dirty="0"/>
              <a:t>DOCTRINE STATED THAT IN ORDER TO GO TO WAR MANY CRITERIA HAD TO BE SATISFIED, INCLUDING THAT THE WAR HAD TO BE FOUGHT WITH PROPORTIONATE MEANS (THE EVIL OF THE DESTRUCTION COULD NOT OUTWEIGH THE EVIL OF NOT GOING TO WAR), AND THAT CIVILIANS WERE NEVER TO BE ATTACKED</a:t>
            </a:r>
            <a:r>
              <a:rPr lang="en-US" b="1" dirty="0" smtClean="0"/>
              <a:t>. </a:t>
            </a:r>
            <a:r>
              <a:rPr lang="en-US" b="1" dirty="0"/>
              <a:t>THE PURPOSEFUL SLAUGHTER OF CIVILIANS BY MASS AERIAL BOMBARDMENT AND </a:t>
            </a:r>
            <a:r>
              <a:rPr lang="en-US" b="1" dirty="0" smtClean="0"/>
              <a:t>THE </a:t>
            </a:r>
            <a:r>
              <a:rPr lang="en-US" b="1" dirty="0"/>
              <a:t>ONSET OF THE COLOSSAL DEADLINESS OF NUCLEAR WEAPONS MAKE WORLD WAR II AN UNJUST WAR. IN FACT, GIVEN MODERN WEAPONS (EVEN SO-CALLED “SMART BOMBS”) IT IS IMPOSSIBLE TO WAGE WAR WITHOUT KILLING INNOCENT CHILDREN, WOMEN, OLD MEN, AND OTHER NON-COMBATANTS. </a:t>
            </a:r>
            <a:endParaRPr lang="en-US" dirty="0"/>
          </a:p>
          <a:p>
            <a:endParaRPr lang="en-US" dirty="0"/>
          </a:p>
        </p:txBody>
      </p:sp>
    </p:spTree>
    <p:extLst>
      <p:ext uri="{BB962C8B-B14F-4D97-AF65-F5344CB8AC3E}">
        <p14:creationId xmlns:p14="http://schemas.microsoft.com/office/powerpoint/2010/main" val="72729018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2107868"/>
          </a:xfrm>
        </p:spPr>
        <p:txBody>
          <a:bodyPr/>
          <a:lstStyle/>
          <a:p>
            <a:r>
              <a:rPr lang="en-US" b="1" dirty="0"/>
              <a:t>WAR AND WAR PREPARATION BRING </a:t>
            </a:r>
            <a:r>
              <a:rPr lang="en-US" dirty="0"/>
              <a:t/>
            </a:r>
            <a:br>
              <a:rPr lang="en-US" dirty="0"/>
            </a:br>
            <a:r>
              <a:rPr lang="en-US" b="1" dirty="0"/>
              <a:t>PEACE AND STABILITY. </a:t>
            </a:r>
            <a:endParaRPr lang="en-US" dirty="0"/>
          </a:p>
        </p:txBody>
      </p:sp>
      <p:sp>
        <p:nvSpPr>
          <p:cNvPr id="3" name="Content Placeholder 2"/>
          <p:cNvSpPr>
            <a:spLocks noGrp="1"/>
          </p:cNvSpPr>
          <p:nvPr>
            <p:ph idx="1"/>
          </p:nvPr>
        </p:nvSpPr>
        <p:spPr>
          <a:xfrm>
            <a:off x="549275" y="2342443"/>
            <a:ext cx="8042276" cy="3601157"/>
          </a:xfrm>
        </p:spPr>
        <p:txBody>
          <a:bodyPr>
            <a:normAutofit fontScale="85000" lnSpcReduction="20000"/>
          </a:bodyPr>
          <a:lstStyle/>
          <a:p>
            <a:r>
              <a:rPr lang="en-US" b="1" dirty="0"/>
              <a:t>FACT: THE ANCIENT ROMANS SAID, “IF YOU WANT PEACE, PRE- PARE FOR WAR.” WHAT THEY GOT WAS WAR AFTER WAR UNTIL IT DESTROYED THEM. WHAT THE ROMANS CONSIDERED “PEACE” WAS DICTATING TERMS TO THE HELPLESS CONQUERED, MUCH AS OCCURRED AFTER WORLD WAR I AT WHICH TIME AN OBSERVER SAID THAT THIS WAS NOT A PEACE BUT A TRUCE THAT WOULD LAST ONLY TWENTY YEARS, WHICH TURNED OUT TO BE THE CASE. MAKING WAR CREATES RESENTMENT, NEW ENEMIES, DISTRUST, AND FURTHER WARS. PREPARATION FOR WAR MAKES OTHER NA- TIONS FEEL THEY MUST ALSO PREPARE AND SO A VICIOUS CIRCLE IS CREATED WHICH PERPETUATES THE WAR SYSTEM. </a:t>
            </a:r>
            <a:endParaRPr lang="en-US" dirty="0"/>
          </a:p>
        </p:txBody>
      </p:sp>
    </p:spTree>
    <p:extLst>
      <p:ext uri="{BB962C8B-B14F-4D97-AF65-F5344CB8AC3E}">
        <p14:creationId xmlns:p14="http://schemas.microsoft.com/office/powerpoint/2010/main" val="313942349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MYTH: WAR MAKES US SAFE. </a:t>
            </a:r>
            <a:endParaRPr lang="en-US" dirty="0"/>
          </a:p>
        </p:txBody>
      </p:sp>
      <p:sp>
        <p:nvSpPr>
          <p:cNvPr id="3" name="Content Placeholder 2"/>
          <p:cNvSpPr>
            <a:spLocks noGrp="1"/>
          </p:cNvSpPr>
          <p:nvPr>
            <p:ph idx="1"/>
          </p:nvPr>
        </p:nvSpPr>
        <p:spPr/>
        <p:txBody>
          <a:bodyPr>
            <a:normAutofit fontScale="92500" lnSpcReduction="10000"/>
          </a:bodyPr>
          <a:lstStyle/>
          <a:p>
            <a:r>
              <a:rPr lang="en-US" b="1" dirty="0"/>
              <a:t>FACT: WAR MAKES EVERYONE LESS SAFE. THE LOSERS LOSE, THE WINNERS LOSE, AND ALL THE SURVIVORS LOSE. IN FACT, </a:t>
            </a:r>
            <a:r>
              <a:rPr lang="en-US" b="1" dirty="0" smtClean="0"/>
              <a:t>NO</a:t>
            </a:r>
            <a:r>
              <a:rPr lang="en-US" b="1" dirty="0"/>
              <a:t> </a:t>
            </a:r>
            <a:r>
              <a:rPr lang="en-US" b="1" dirty="0" smtClean="0"/>
              <a:t>ONE </a:t>
            </a:r>
            <a:r>
              <a:rPr lang="en-US" b="1" dirty="0"/>
              <a:t>WINS A MODERN WAR. MANY ARE KILLED ON BOTH </a:t>
            </a:r>
            <a:r>
              <a:rPr lang="en-US" b="1" dirty="0" smtClean="0"/>
              <a:t>SIDES. IF </a:t>
            </a:r>
            <a:r>
              <a:rPr lang="en-US" b="1" dirty="0"/>
              <a:t>BY CHANCE THE “WINNERS” FIGHT THE WAR IN THE LOSERS’ LAND, THE WINNERS NEVERTHELESS HAVE MANY KILLED, SPEND TREASURE THAT COULD HAVE BEEN USED TO BENEFIT THEIR OWN CITIZENS, AND POLLUTE THE EARTH THROUGH GREENHOUSE GAS EMISSIONS AND THE RELEASE OF TOXICS. THE “VICTORIOUS WAR” PAVES THE WAY FOR FUTURE ARMS RACES AND INSTABILITY, </a:t>
            </a:r>
            <a:r>
              <a:rPr lang="en-US" b="1" dirty="0" smtClean="0"/>
              <a:t>LEADING </a:t>
            </a:r>
            <a:r>
              <a:rPr lang="en-US" b="1" dirty="0"/>
              <a:t>EVENTUALLY TO THE NEXT WAR. WAR SIMPLY DOESN’T WORK. </a:t>
            </a:r>
            <a:endParaRPr lang="en-US" dirty="0"/>
          </a:p>
        </p:txBody>
      </p:sp>
    </p:spTree>
    <p:extLst>
      <p:ext uri="{BB962C8B-B14F-4D97-AF65-F5344CB8AC3E}">
        <p14:creationId xmlns:p14="http://schemas.microsoft.com/office/powerpoint/2010/main" val="90168078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5"/>
            <a:ext cx="8042276" cy="2023202"/>
          </a:xfrm>
        </p:spPr>
        <p:txBody>
          <a:bodyPr/>
          <a:lstStyle/>
          <a:p>
            <a:r>
              <a:rPr lang="en-US" b="1" dirty="0"/>
              <a:t>MYTH: WAR IS NECESSARY TO KILL THE </a:t>
            </a:r>
            <a:r>
              <a:rPr lang="en-US" dirty="0"/>
              <a:t/>
            </a:r>
            <a:br>
              <a:rPr lang="en-US" dirty="0"/>
            </a:br>
            <a:r>
              <a:rPr lang="en-US" b="1" dirty="0"/>
              <a:t>TERRORISTS. </a:t>
            </a:r>
            <a:endParaRPr lang="en-US" dirty="0"/>
          </a:p>
        </p:txBody>
      </p:sp>
      <p:sp>
        <p:nvSpPr>
          <p:cNvPr id="3" name="Content Placeholder 2"/>
          <p:cNvSpPr>
            <a:spLocks noGrp="1"/>
          </p:cNvSpPr>
          <p:nvPr>
            <p:ph idx="1"/>
          </p:nvPr>
        </p:nvSpPr>
        <p:spPr>
          <a:xfrm>
            <a:off x="549275" y="2130777"/>
            <a:ext cx="8042276" cy="3812823"/>
          </a:xfrm>
        </p:spPr>
        <p:txBody>
          <a:bodyPr>
            <a:normAutofit/>
          </a:bodyPr>
          <a:lstStyle/>
          <a:p>
            <a:r>
              <a:rPr lang="en-US" b="1" dirty="0"/>
              <a:t>FACT: WAR MYTHOLOGY TELLS US THAT “OUR” WARS (WHOEVER “WE” ARE) KILL EVIL PEOPLE WHO NEED TO BE KILLED TO PROTECT US AND OUR FREEDOMS. IN FACT, WHILE SOME “TERRORISTS</a:t>
            </a:r>
            <a:r>
              <a:rPr lang="en-US" b="1" dirty="0" smtClean="0"/>
              <a:t>”</a:t>
            </a:r>
            <a:r>
              <a:rPr lang="en-US" b="1" dirty="0"/>
              <a:t> </a:t>
            </a:r>
            <a:r>
              <a:rPr lang="en-US" b="1" dirty="0" smtClean="0"/>
              <a:t>ARE </a:t>
            </a:r>
            <a:r>
              <a:rPr lang="en-US" b="1" dirty="0"/>
              <a:t>KILLED, RECENT WARS WAGED BY WEALTHY NATIONS ARE ONE-SIDED SLAUGHTERS OF INNOCENTS AND ORDINARY RESIDENTS AND END UP CREATING MORE TERRORISTS WHILE POISONING THE NATURAL ENVIRONMENT. </a:t>
            </a:r>
            <a:endParaRPr lang="en-US" dirty="0"/>
          </a:p>
          <a:p>
            <a:endParaRPr lang="en-US" dirty="0"/>
          </a:p>
        </p:txBody>
      </p:sp>
    </p:spTree>
    <p:extLst>
      <p:ext uri="{BB962C8B-B14F-4D97-AF65-F5344CB8AC3E}">
        <p14:creationId xmlns:p14="http://schemas.microsoft.com/office/powerpoint/2010/main" val="92258822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2248980"/>
          </a:xfrm>
        </p:spPr>
        <p:txBody>
          <a:bodyPr/>
          <a:lstStyle/>
          <a:p>
            <a:r>
              <a:rPr lang="en-US" b="1" dirty="0"/>
              <a:t>MYTH: WAR IS GOOD FOR THE </a:t>
            </a:r>
            <a:r>
              <a:rPr lang="en-US" b="1" dirty="0" smtClean="0"/>
              <a:t>ECONOMY, BENEFITS WAR </a:t>
            </a:r>
            <a:r>
              <a:rPr lang="en-US" b="1" dirty="0"/>
              <a:t>MAKERS. </a:t>
            </a:r>
            <a:endParaRPr lang="en-US" dirty="0"/>
          </a:p>
        </p:txBody>
      </p:sp>
      <p:sp>
        <p:nvSpPr>
          <p:cNvPr id="3" name="Content Placeholder 2"/>
          <p:cNvSpPr>
            <a:spLocks noGrp="1"/>
          </p:cNvSpPr>
          <p:nvPr>
            <p:ph idx="1"/>
          </p:nvPr>
        </p:nvSpPr>
        <p:spPr>
          <a:xfrm>
            <a:off x="549275" y="2469443"/>
            <a:ext cx="8042276" cy="3474157"/>
          </a:xfrm>
        </p:spPr>
        <p:txBody>
          <a:bodyPr>
            <a:normAutofit fontScale="70000" lnSpcReduction="20000"/>
          </a:bodyPr>
          <a:lstStyle/>
          <a:p>
            <a:r>
              <a:rPr lang="en-US" b="1" dirty="0"/>
              <a:t>FACT: WAR AND WAR PREPARATION WEAKEN AN ECONOMY. SOME PEOPLE ARGUE THAT IT WAS WORLD WAR II THAT GOT THE WEST OR THE UNITED STATES OUT OF THE GREAT DEPRESSION. IN FACT, IT WAS GOVERNMENT DEFICIT SPENDING THAT RESTARTED THE ECONOMY. THE SPENDING JUST HAPPENED TO BE ON WAR PRO- DUCTION, THINGS THAT WHEN USED NEVERTHELESS DESTROYED ECONOMIC VALUE. THE SPENDING COULD HAVE GONE FOR ECO- NOMIC GOODS THAT IMPROVED THE STANDARD OF LIVING. IT IS WELL DOCUMENTED THAT A DOLLAR SPENT ON EDUCATION AND HEALTH CARE PRODUCES MORE JOBS THAN THE SAME DOLLAR SPENT IN THE WAR INDUSTRY, AND A DOLLAR SPENT ON USE VALUE (RATHER THAN BOMBS) SUCH AS REBUILDING ROADS </a:t>
            </a:r>
            <a:r>
              <a:rPr lang="en-US" b="1" dirty="0" smtClean="0"/>
              <a:t>OR </a:t>
            </a:r>
            <a:r>
              <a:rPr lang="en-US" b="1" dirty="0"/>
              <a:t>ESTABLISHING GREEN ENERGY PROVIDES FOR THE COMMON GOOD. </a:t>
            </a:r>
            <a:endParaRPr lang="en-US" dirty="0"/>
          </a:p>
        </p:txBody>
      </p:sp>
    </p:spTree>
    <p:extLst>
      <p:ext uri="{BB962C8B-B14F-4D97-AF65-F5344CB8AC3E}">
        <p14:creationId xmlns:p14="http://schemas.microsoft.com/office/powerpoint/2010/main" val="204692420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533398" y="620889"/>
            <a:ext cx="4079545" cy="4887119"/>
          </a:xfrm>
        </p:spPr>
        <p:txBody>
          <a:bodyPr/>
          <a:lstStyle/>
          <a:p>
            <a:pPr marL="342900" indent="-342900" algn="l">
              <a:buFont typeface="Arial"/>
              <a:buChar char="•"/>
            </a:pPr>
            <a:r>
              <a:rPr lang="en-US" sz="2400" b="1" dirty="0"/>
              <a:t>Planetary Citizenship: One People, One Planet, One Peace </a:t>
            </a:r>
            <a:endParaRPr lang="en-US" sz="2400" dirty="0"/>
          </a:p>
          <a:p>
            <a:pPr marL="342900" indent="-342900" algn="l">
              <a:buFont typeface="Arial"/>
              <a:buChar char="•"/>
            </a:pPr>
            <a:r>
              <a:rPr lang="en-US" sz="2400" b="1" dirty="0"/>
              <a:t>Spreading and Funding Peace Education and Peace Research </a:t>
            </a:r>
            <a:endParaRPr lang="en-US" sz="2400" dirty="0"/>
          </a:p>
          <a:p>
            <a:pPr marL="342900" indent="-342900" algn="l">
              <a:buFont typeface="Arial"/>
              <a:buChar char="•"/>
            </a:pPr>
            <a:r>
              <a:rPr lang="en-US" sz="2400" b="1" dirty="0"/>
              <a:t>Cultivating Peace Journalism </a:t>
            </a:r>
            <a:endParaRPr lang="en-US" sz="2400" dirty="0"/>
          </a:p>
          <a:p>
            <a:pPr marL="342900" indent="-342900" algn="l">
              <a:buFont typeface="Arial"/>
              <a:buChar char="•"/>
            </a:pPr>
            <a:r>
              <a:rPr lang="en-US" sz="2400" b="1" dirty="0"/>
              <a:t>Encouraging the Work of Peaceful Religious Initiatives </a:t>
            </a:r>
            <a:endParaRPr lang="en-US" sz="2400" dirty="0"/>
          </a:p>
          <a:p>
            <a:endParaRPr lang="en-US" dirty="0"/>
          </a:p>
        </p:txBody>
      </p:sp>
      <p:pic>
        <p:nvPicPr>
          <p:cNvPr id="7" name="Picture Placeholder 6" descr="pancho.jpg"/>
          <p:cNvPicPr>
            <a:picLocks noGrp="1" noChangeAspect="1"/>
          </p:cNvPicPr>
          <p:nvPr>
            <p:ph type="pic" idx="1"/>
          </p:nvPr>
        </p:nvPicPr>
        <p:blipFill>
          <a:blip r:embed="rId2">
            <a:extLst>
              <a:ext uri="{28A0092B-C50C-407E-A947-70E740481C1C}">
                <a14:useLocalDpi xmlns:a14="http://schemas.microsoft.com/office/drawing/2010/main" val="0"/>
              </a:ext>
            </a:extLst>
          </a:blip>
          <a:srcRect t="1473" b="1473"/>
          <a:stretch>
            <a:fillRect/>
          </a:stretch>
        </p:blipFill>
        <p:spPr/>
      </p:pic>
    </p:spTree>
    <p:extLst>
      <p:ext uri="{BB962C8B-B14F-4D97-AF65-F5344CB8AC3E}">
        <p14:creationId xmlns:p14="http://schemas.microsoft.com/office/powerpoint/2010/main" val="1642053626"/>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9275" y="107575"/>
            <a:ext cx="8042276" cy="2883979"/>
          </a:xfrm>
        </p:spPr>
        <p:txBody>
          <a:bodyPr/>
          <a:lstStyle/>
          <a:p>
            <a:r>
              <a:rPr lang="en-US" b="1" dirty="0"/>
              <a:t>ACCELERATING THE TRANSITION TO A GLOBAL ALTERNATIVE SECURITY SYSTEM </a:t>
            </a:r>
            <a:endParaRPr lang="en-US" dirty="0"/>
          </a:p>
        </p:txBody>
      </p:sp>
      <p:sp>
        <p:nvSpPr>
          <p:cNvPr id="6" name="Content Placeholder 5"/>
          <p:cNvSpPr>
            <a:spLocks noGrp="1"/>
          </p:cNvSpPr>
          <p:nvPr>
            <p:ph idx="1"/>
          </p:nvPr>
        </p:nvSpPr>
        <p:spPr>
          <a:xfrm>
            <a:off x="549275" y="3485444"/>
            <a:ext cx="8042276" cy="3048000"/>
          </a:xfrm>
        </p:spPr>
        <p:txBody>
          <a:bodyPr/>
          <a:lstStyle/>
          <a:p>
            <a:r>
              <a:rPr lang="en-US" b="1" dirty="0"/>
              <a:t>Educating the Many and the Decision and Opinion Makers </a:t>
            </a:r>
            <a:endParaRPr lang="en-US" dirty="0"/>
          </a:p>
          <a:p>
            <a:r>
              <a:rPr lang="en-US" b="1" dirty="0"/>
              <a:t>Nonviolent Direct Action Campaigns. </a:t>
            </a:r>
            <a:endParaRPr lang="en-US" dirty="0"/>
          </a:p>
          <a:p>
            <a:endParaRPr lang="en-US" dirty="0"/>
          </a:p>
        </p:txBody>
      </p:sp>
    </p:spTree>
    <p:extLst>
      <p:ext uri="{BB962C8B-B14F-4D97-AF65-F5344CB8AC3E}">
        <p14:creationId xmlns:p14="http://schemas.microsoft.com/office/powerpoint/2010/main" val="40422764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Iron Cage of </a:t>
            </a:r>
            <a:r>
              <a:rPr lang="en-US" b="1" dirty="0" smtClean="0"/>
              <a:t>War</a:t>
            </a:r>
            <a:endParaRPr lang="en-US" dirty="0"/>
          </a:p>
        </p:txBody>
      </p:sp>
      <p:pic>
        <p:nvPicPr>
          <p:cNvPr id="4" name="Content Placeholder 3" descr="missile_launcher.JPEG"/>
          <p:cNvPicPr>
            <a:picLocks noGrp="1" noChangeAspect="1"/>
          </p:cNvPicPr>
          <p:nvPr>
            <p:ph idx="1"/>
          </p:nvPr>
        </p:nvPicPr>
        <p:blipFill>
          <a:blip r:embed="rId2">
            <a:extLst>
              <a:ext uri="{28A0092B-C50C-407E-A947-70E740481C1C}">
                <a14:useLocalDpi xmlns:a14="http://schemas.microsoft.com/office/drawing/2010/main" val="0"/>
              </a:ext>
            </a:extLst>
          </a:blip>
          <a:srcRect l="2321" r="2321"/>
          <a:stretch>
            <a:fillRect/>
          </a:stretch>
        </p:blipFill>
        <p:spPr/>
      </p:pic>
    </p:spTree>
    <p:extLst>
      <p:ext uri="{BB962C8B-B14F-4D97-AF65-F5344CB8AC3E}">
        <p14:creationId xmlns:p14="http://schemas.microsoft.com/office/powerpoint/2010/main" val="95152033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WBW Pledge Statement reads as follows: </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sz="2800" b="1" dirty="0"/>
              <a:t>“I understand that wars and militarism make us less safe rather than protect us, that they kill, injure and traumatize adults, children and infants, severely damage the natural environment, </a:t>
            </a:r>
            <a:r>
              <a:rPr lang="en-US" sz="2800" b="1" dirty="0" smtClean="0"/>
              <a:t>erode civil </a:t>
            </a:r>
            <a:r>
              <a:rPr lang="en-US" sz="2800" b="1" dirty="0"/>
              <a:t>liberties, and drain our economies, siphoning resources from life-affirming activities. I commit to engage in and support </a:t>
            </a:r>
            <a:r>
              <a:rPr lang="en-US" sz="2800" b="1" dirty="0" smtClean="0"/>
              <a:t>nonviolent </a:t>
            </a:r>
            <a:r>
              <a:rPr lang="en-US" sz="2800" b="1" dirty="0"/>
              <a:t>efforts to end all war and preparations for war and to create a sustainable and just peace.” </a:t>
            </a:r>
            <a:endParaRPr lang="en-US" sz="2800" b="1" dirty="0"/>
          </a:p>
          <a:p>
            <a:endParaRPr lang="en-US" dirty="0"/>
          </a:p>
        </p:txBody>
      </p:sp>
    </p:spTree>
    <p:extLst>
      <p:ext uri="{BB962C8B-B14F-4D97-AF65-F5344CB8AC3E}">
        <p14:creationId xmlns:p14="http://schemas.microsoft.com/office/powerpoint/2010/main" val="148514937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9275" y="366889"/>
            <a:ext cx="8042276" cy="5576712"/>
          </a:xfrm>
        </p:spPr>
        <p:txBody>
          <a:bodyPr>
            <a:normAutofit fontScale="85000" lnSpcReduction="20000"/>
          </a:bodyPr>
          <a:lstStyle/>
          <a:p>
            <a:r>
              <a:rPr lang="en-US" b="1" dirty="0" smtClean="0"/>
              <a:t>IN </a:t>
            </a:r>
            <a:r>
              <a:rPr lang="en-US" b="1" dirty="0"/>
              <a:t>LESS THAN A YEAR, THOUSANDS OF PEOPLE FROM 90 COUNTRIES HAVE SIGNED WORLD BEYOND WAR’S PLEDGE FOR PEACE. </a:t>
            </a:r>
            <a:endParaRPr lang="en-US" dirty="0"/>
          </a:p>
          <a:p>
            <a:r>
              <a:rPr lang="en-US" b="1" dirty="0" smtClean="0"/>
              <a:t>DEMILITARIZATION IS UNDERWAY. COSTA RICA AND MORE </a:t>
            </a:r>
            <a:r>
              <a:rPr lang="en-US" b="1" dirty="0"/>
              <a:t>THAN 20 OTHER COUNTRIES HAVE DISBANDED THEIR </a:t>
            </a:r>
            <a:r>
              <a:rPr lang="en-US" b="1" dirty="0" smtClean="0"/>
              <a:t>MILITARIES </a:t>
            </a:r>
            <a:r>
              <a:rPr lang="en-US" b="1" dirty="0"/>
              <a:t>ALTOGETHER. </a:t>
            </a:r>
            <a:endParaRPr lang="en-US" dirty="0"/>
          </a:p>
          <a:p>
            <a:r>
              <a:rPr lang="en-US" b="1" dirty="0" smtClean="0"/>
              <a:t>EUROPEAN </a:t>
            </a:r>
            <a:r>
              <a:rPr lang="en-US" b="1" dirty="0"/>
              <a:t>NATIONS, WHICH HAD FOUGHT EACH OTHER FOR OVER A THOUSAND YEARS, INCLUDING THE HORRENDOUS WORLD WARS OF THE TWENTIETH CENTURY, NOW WORK COLLABORATIVELY IN THE EUROPEAN UNION. </a:t>
            </a:r>
            <a:endParaRPr lang="en-US" dirty="0"/>
          </a:p>
          <a:p>
            <a:r>
              <a:rPr lang="en-US" b="1" dirty="0" smtClean="0"/>
              <a:t>FORMER </a:t>
            </a:r>
            <a:r>
              <a:rPr lang="en-US" b="1" dirty="0"/>
              <a:t>ADVOCATES OF NUCLEAR WEAPONS, INCLUDING FORMER U.S. SENATORS AND SECRETARIES OF STATE AND NUMEROUS RETIRED, HIGH-RANKING MILITARY OFFICERS, HAVE PUBLICLY REJECTED NUCLEAR WEAPONS AND CALLED FOR THEIR ABOLITION. </a:t>
            </a:r>
            <a:endParaRPr lang="en-US" dirty="0"/>
          </a:p>
          <a:p>
            <a:r>
              <a:rPr lang="en-US" b="1" dirty="0" smtClean="0"/>
              <a:t>THERE </a:t>
            </a:r>
            <a:r>
              <a:rPr lang="en-US" b="1" dirty="0"/>
              <a:t>IS A MASSIVE, WORLDWIDE MOVEMENT TO END THE CARBON ECONOMY AND HENCE THE WARS OVER OIL. </a:t>
            </a:r>
            <a:endParaRPr lang="en-US" dirty="0"/>
          </a:p>
          <a:p>
            <a:endParaRPr lang="en-US" dirty="0"/>
          </a:p>
        </p:txBody>
      </p:sp>
    </p:spTree>
    <p:extLst>
      <p:ext uri="{BB962C8B-B14F-4D97-AF65-F5344CB8AC3E}">
        <p14:creationId xmlns:p14="http://schemas.microsoft.com/office/powerpoint/2010/main" val="4148757125"/>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9275" y="352778"/>
            <a:ext cx="8042276" cy="5590823"/>
          </a:xfrm>
        </p:spPr>
        <p:txBody>
          <a:bodyPr>
            <a:normAutofit fontScale="85000" lnSpcReduction="10000"/>
          </a:bodyPr>
          <a:lstStyle/>
          <a:p>
            <a:r>
              <a:rPr lang="en-US" b="1" dirty="0" smtClean="0"/>
              <a:t>MANY </a:t>
            </a:r>
            <a:r>
              <a:rPr lang="en-US" b="1" dirty="0"/>
              <a:t>THOUGHTFUL PEOPLE AND ORGANIZATIONS AROUND THE WORLD ARE CALLING FOR AN END TO THE COUNTER-PRODUCTIVE “WAR ON TERROR.” </a:t>
            </a:r>
            <a:endParaRPr lang="en-US" dirty="0"/>
          </a:p>
          <a:p>
            <a:r>
              <a:rPr lang="en-US" b="1" dirty="0" smtClean="0"/>
              <a:t>AT </a:t>
            </a:r>
            <a:r>
              <a:rPr lang="en-US" b="1" dirty="0"/>
              <a:t>LEAST ONE MILLION ORGANIZATIONS IN THE WORLD ARE ACTIVELY WORKING TOWARD PEACE, SOCIAL JUSTICE, AND ENVIRONMENTAL PROTECTION. </a:t>
            </a:r>
            <a:endParaRPr lang="en-US" dirty="0"/>
          </a:p>
          <a:p>
            <a:r>
              <a:rPr lang="en-US" b="1" dirty="0" smtClean="0"/>
              <a:t>THIRTY</a:t>
            </a:r>
            <a:r>
              <a:rPr lang="en-US" b="1" dirty="0"/>
              <a:t>-ONE LATIN AMERICAN AND CARIBBEAN NATIONS CREATED A ZONE OF PEACE ON JANUARY 29, 2014. </a:t>
            </a:r>
            <a:endParaRPr lang="en-US" dirty="0"/>
          </a:p>
          <a:p>
            <a:r>
              <a:rPr lang="en-US" b="1" dirty="0" smtClean="0"/>
              <a:t>IN </a:t>
            </a:r>
            <a:r>
              <a:rPr lang="en-US" b="1" dirty="0"/>
              <a:t>THE LAST 100 YEARS, WE HUMANS HAVE CREATED FOR THE FIRST TIME IN HISTORY INSTITUTIONS AND MOVEMENTS TO CONTROL INTERNATIONAL VIOLENCE: THE UN, THE WORLD COURT, THE INTERNATIONAL CRIMINAL COURT; AND TREATIES SUCH AS THE KELLOGG-BRIAND PACT, THE TREATY TO BAN LANDMINES, THE TREATY TO BAN CHILD SOLDIERS, AND MANY OTHERS. </a:t>
            </a:r>
            <a:endParaRPr lang="en-US" dirty="0"/>
          </a:p>
          <a:p>
            <a:r>
              <a:rPr lang="en-US" b="1" dirty="0" smtClean="0"/>
              <a:t>A </a:t>
            </a:r>
            <a:r>
              <a:rPr lang="en-US" b="1" dirty="0"/>
              <a:t>PEACE REVOLUTION IS ALREADY UNDERWAY. </a:t>
            </a:r>
            <a:endParaRPr lang="en-US" dirty="0"/>
          </a:p>
          <a:p>
            <a:endParaRPr lang="en-US" dirty="0"/>
          </a:p>
        </p:txBody>
      </p:sp>
    </p:spTree>
    <p:extLst>
      <p:ext uri="{BB962C8B-B14F-4D97-AF65-F5344CB8AC3E}">
        <p14:creationId xmlns:p14="http://schemas.microsoft.com/office/powerpoint/2010/main" val="798818978"/>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 Global Security System</a:t>
            </a:r>
            <a:endParaRPr lang="en-US" b="1" dirty="0"/>
          </a:p>
        </p:txBody>
      </p:sp>
      <p:sp>
        <p:nvSpPr>
          <p:cNvPr id="3" name="Content Placeholder 2"/>
          <p:cNvSpPr>
            <a:spLocks noGrp="1"/>
          </p:cNvSpPr>
          <p:nvPr>
            <p:ph idx="1"/>
          </p:nvPr>
        </p:nvSpPr>
        <p:spPr>
          <a:xfrm>
            <a:off x="549275" y="2060221"/>
            <a:ext cx="8042276" cy="3883379"/>
          </a:xfrm>
        </p:spPr>
        <p:txBody>
          <a:bodyPr>
            <a:normAutofit/>
          </a:bodyPr>
          <a:lstStyle/>
          <a:p>
            <a:pPr marL="0" indent="0">
              <a:buNone/>
            </a:pPr>
            <a:r>
              <a:rPr lang="en-US" sz="4000" b="1" dirty="0" smtClean="0"/>
              <a:t>Go to </a:t>
            </a:r>
            <a:r>
              <a:rPr lang="en-US" sz="4000" b="1" dirty="0" err="1" smtClean="0"/>
              <a:t>WorldBeyondWar.org</a:t>
            </a:r>
            <a:r>
              <a:rPr lang="en-US" sz="4000" b="1" dirty="0" smtClean="0"/>
              <a:t> for the website, PDF, eBook, paperback, audio book, and other resources.</a:t>
            </a:r>
            <a:endParaRPr lang="en-US" sz="4000" b="1" dirty="0"/>
          </a:p>
        </p:txBody>
      </p:sp>
    </p:spTree>
    <p:extLst>
      <p:ext uri="{BB962C8B-B14F-4D97-AF65-F5344CB8AC3E}">
        <p14:creationId xmlns:p14="http://schemas.microsoft.com/office/powerpoint/2010/main" val="268551550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War </a:t>
            </a:r>
            <a:r>
              <a:rPr lang="en-US" dirty="0"/>
              <a:t>System </a:t>
            </a:r>
            <a:r>
              <a:rPr lang="en-US" dirty="0" smtClean="0"/>
              <a:t>Myths </a:t>
            </a:r>
            <a:endParaRPr lang="en-US" dirty="0"/>
          </a:p>
        </p:txBody>
      </p:sp>
      <p:sp>
        <p:nvSpPr>
          <p:cNvPr id="3" name="Content Placeholder 2"/>
          <p:cNvSpPr>
            <a:spLocks noGrp="1"/>
          </p:cNvSpPr>
          <p:nvPr>
            <p:ph idx="1"/>
          </p:nvPr>
        </p:nvSpPr>
        <p:spPr/>
        <p:txBody>
          <a:bodyPr>
            <a:normAutofit lnSpcReduction="10000"/>
          </a:bodyPr>
          <a:lstStyle/>
          <a:p>
            <a:r>
              <a:rPr lang="en-US" b="1" dirty="0" smtClean="0"/>
              <a:t>War </a:t>
            </a:r>
            <a:r>
              <a:rPr lang="en-US" b="1" dirty="0"/>
              <a:t>is inevitable; we have always had it and always </a:t>
            </a:r>
            <a:r>
              <a:rPr lang="en-US" b="1" dirty="0" smtClean="0"/>
              <a:t>will </a:t>
            </a:r>
          </a:p>
          <a:p>
            <a:r>
              <a:rPr lang="en-US" b="1" dirty="0" smtClean="0"/>
              <a:t>War </a:t>
            </a:r>
            <a:r>
              <a:rPr lang="en-US" b="1" dirty="0"/>
              <a:t>is “human </a:t>
            </a:r>
            <a:r>
              <a:rPr lang="en-US" b="1" dirty="0" smtClean="0"/>
              <a:t>nature”</a:t>
            </a:r>
          </a:p>
          <a:p>
            <a:r>
              <a:rPr lang="en-US" b="1" dirty="0" smtClean="0"/>
              <a:t>War </a:t>
            </a:r>
            <a:r>
              <a:rPr lang="en-US" b="1" dirty="0"/>
              <a:t>is </a:t>
            </a:r>
            <a:r>
              <a:rPr lang="en-US" b="1" dirty="0" smtClean="0"/>
              <a:t>necessary</a:t>
            </a:r>
          </a:p>
          <a:p>
            <a:r>
              <a:rPr lang="en-US" b="1" dirty="0" smtClean="0"/>
              <a:t>War </a:t>
            </a:r>
            <a:r>
              <a:rPr lang="en-US" b="1" dirty="0"/>
              <a:t>is beneficial </a:t>
            </a:r>
            <a:endParaRPr lang="en-US" b="1" dirty="0"/>
          </a:p>
          <a:p>
            <a:r>
              <a:rPr lang="en-US" b="1" dirty="0" smtClean="0"/>
              <a:t>The </a:t>
            </a:r>
            <a:r>
              <a:rPr lang="en-US" b="1" dirty="0"/>
              <a:t>world is a “dangerous place</a:t>
            </a:r>
            <a:r>
              <a:rPr lang="en-US" b="1" dirty="0" smtClean="0"/>
              <a:t>”</a:t>
            </a:r>
          </a:p>
          <a:p>
            <a:r>
              <a:rPr lang="en-US" b="1" dirty="0" smtClean="0"/>
              <a:t>The </a:t>
            </a:r>
            <a:r>
              <a:rPr lang="en-US" b="1" dirty="0"/>
              <a:t>world is a zero-sum game </a:t>
            </a:r>
            <a:endParaRPr lang="en-US" b="1" dirty="0" smtClean="0"/>
          </a:p>
          <a:p>
            <a:r>
              <a:rPr lang="en-US" b="1" dirty="0" smtClean="0"/>
              <a:t>We </a:t>
            </a:r>
            <a:r>
              <a:rPr lang="en-US" b="1" dirty="0"/>
              <a:t>have “</a:t>
            </a:r>
            <a:r>
              <a:rPr lang="en-US" b="1" dirty="0" smtClean="0"/>
              <a:t>enemies” </a:t>
            </a:r>
            <a:endParaRPr lang="en-US" b="1" dirty="0"/>
          </a:p>
          <a:p>
            <a:endParaRPr lang="en-US" dirty="0"/>
          </a:p>
        </p:txBody>
      </p:sp>
    </p:spTree>
    <p:extLst>
      <p:ext uri="{BB962C8B-B14F-4D97-AF65-F5344CB8AC3E}">
        <p14:creationId xmlns:p14="http://schemas.microsoft.com/office/powerpoint/2010/main" val="83072669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621905"/>
            <a:ext cx="4079545" cy="1162050"/>
          </a:xfrm>
        </p:spPr>
        <p:txBody>
          <a:bodyPr/>
          <a:lstStyle/>
          <a:p>
            <a:r>
              <a:rPr lang="en-US" b="1" dirty="0" smtClean="0"/>
              <a:t>Do wars just break out?</a:t>
            </a:r>
            <a:endParaRPr lang="en-US" b="1" dirty="0"/>
          </a:p>
        </p:txBody>
      </p:sp>
      <p:sp>
        <p:nvSpPr>
          <p:cNvPr id="6" name="Text Placeholder 5"/>
          <p:cNvSpPr>
            <a:spLocks noGrp="1"/>
          </p:cNvSpPr>
          <p:nvPr>
            <p:ph type="body" sz="half" idx="2"/>
          </p:nvPr>
        </p:nvSpPr>
        <p:spPr>
          <a:xfrm>
            <a:off x="0" y="2173110"/>
            <a:ext cx="4079545" cy="3334897"/>
          </a:xfrm>
        </p:spPr>
        <p:txBody>
          <a:bodyPr/>
          <a:lstStyle/>
          <a:p>
            <a:r>
              <a:rPr lang="en-US" b="1" dirty="0"/>
              <a:t>Wars are highly organized, pre</a:t>
            </a:r>
            <a:r>
              <a:rPr lang="en-US" b="1" dirty="0" smtClean="0"/>
              <a:t>-planned </a:t>
            </a:r>
            <a:r>
              <a:rPr lang="en-US" b="1" dirty="0"/>
              <a:t>mobilizations of forces prepared long in advance by the War System which permeates all </a:t>
            </a:r>
            <a:r>
              <a:rPr lang="en-US" b="1" dirty="0" smtClean="0"/>
              <a:t>institutions </a:t>
            </a:r>
            <a:r>
              <a:rPr lang="en-US" b="1" dirty="0"/>
              <a:t>of society. </a:t>
            </a:r>
            <a:endParaRPr lang="en-US" b="1" dirty="0" smtClean="0"/>
          </a:p>
          <a:p>
            <a:endParaRPr lang="en-US" sz="1600" b="1" dirty="0" smtClean="0"/>
          </a:p>
          <a:p>
            <a:r>
              <a:rPr lang="en-US" b="1" dirty="0"/>
              <a:t>The War System does not work.</a:t>
            </a:r>
            <a:br>
              <a:rPr lang="en-US" b="1" dirty="0"/>
            </a:br>
            <a:r>
              <a:rPr lang="en-US" b="1" dirty="0"/>
              <a:t>It does not bring peace, or even minimal security. What it produces is mutual insecurity. Yet we go on. </a:t>
            </a:r>
            <a:endParaRPr lang="en-US" b="1" dirty="0"/>
          </a:p>
          <a:p>
            <a:endParaRPr lang="en-US" dirty="0"/>
          </a:p>
        </p:txBody>
      </p:sp>
      <p:pic>
        <p:nvPicPr>
          <p:cNvPr id="7" name="Picture Placeholder 6" descr="header.png"/>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3054" r="20134"/>
          <a:stretch/>
        </p:blipFill>
        <p:spPr>
          <a:xfrm>
            <a:off x="4233333" y="611872"/>
            <a:ext cx="4797776" cy="5020502"/>
          </a:xfrm>
        </p:spPr>
      </p:pic>
    </p:spTree>
    <p:extLst>
      <p:ext uri="{BB962C8B-B14F-4D97-AF65-F5344CB8AC3E}">
        <p14:creationId xmlns:p14="http://schemas.microsoft.com/office/powerpoint/2010/main" val="85499968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533398" y="359391"/>
            <a:ext cx="4079545" cy="5318077"/>
          </a:xfrm>
        </p:spPr>
        <p:txBody>
          <a:bodyPr>
            <a:normAutofit/>
          </a:bodyPr>
          <a:lstStyle/>
          <a:p>
            <a:r>
              <a:rPr lang="en-US" sz="2400" b="1" dirty="0"/>
              <a:t>It is no longer sufficient to end a particular war or particular weapons system if we want peace. The entire cultural complex of the War System must be replaced with a different </a:t>
            </a:r>
            <a:r>
              <a:rPr lang="en-US" sz="2400" b="1" dirty="0" smtClean="0"/>
              <a:t>system </a:t>
            </a:r>
            <a:r>
              <a:rPr lang="en-US" sz="2400" b="1" dirty="0"/>
              <a:t>for managing conflict. </a:t>
            </a:r>
            <a:r>
              <a:rPr lang="en-US" sz="2400" b="1" dirty="0" smtClean="0"/>
              <a:t>Fortunately</a:t>
            </a:r>
            <a:r>
              <a:rPr lang="en-US" sz="2400" b="1" dirty="0"/>
              <a:t>, as we shall see, such a system is already developing in the real world. </a:t>
            </a:r>
            <a:endParaRPr lang="en-US" sz="2400" b="1" dirty="0"/>
          </a:p>
        </p:txBody>
      </p:sp>
      <p:pic>
        <p:nvPicPr>
          <p:cNvPr id="5" name="Picture Placeholder 4" descr="wwIII news.jpg"/>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7046" r="23235"/>
          <a:stretch/>
        </p:blipFill>
        <p:spPr>
          <a:xfrm>
            <a:off x="4768165" y="359392"/>
            <a:ext cx="4234723" cy="5318077"/>
          </a:xfrm>
        </p:spPr>
      </p:pic>
    </p:spTree>
    <p:extLst>
      <p:ext uri="{BB962C8B-B14F-4D97-AF65-F5344CB8AC3E}">
        <p14:creationId xmlns:p14="http://schemas.microsoft.com/office/powerpoint/2010/main" val="175815487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Wars do not work</a:t>
            </a:r>
            <a:r>
              <a:rPr lang="en-US" dirty="0"/>
              <a:t>. </a:t>
            </a:r>
          </a:p>
        </p:txBody>
      </p:sp>
      <p:sp>
        <p:nvSpPr>
          <p:cNvPr id="3" name="Text Placeholder 2"/>
          <p:cNvSpPr>
            <a:spLocks noGrp="1"/>
          </p:cNvSpPr>
          <p:nvPr>
            <p:ph type="body" sz="half" idx="2"/>
          </p:nvPr>
        </p:nvSpPr>
        <p:spPr>
          <a:xfrm>
            <a:off x="533398" y="2173110"/>
            <a:ext cx="4079545" cy="3334897"/>
          </a:xfrm>
        </p:spPr>
        <p:txBody>
          <a:bodyPr>
            <a:normAutofit/>
          </a:bodyPr>
          <a:lstStyle/>
          <a:p>
            <a:r>
              <a:rPr lang="en-US" sz="2400" b="1" dirty="0" smtClean="0"/>
              <a:t>They </a:t>
            </a:r>
            <a:r>
              <a:rPr lang="en-US" sz="2400" b="1" dirty="0"/>
              <a:t>create a state of perpetual war, or what some analysts are now calling “permawar.” </a:t>
            </a:r>
            <a:endParaRPr lang="en-US" sz="2400" b="1" dirty="0"/>
          </a:p>
        </p:txBody>
      </p:sp>
      <p:pic>
        <p:nvPicPr>
          <p:cNvPr id="5" name="Picture Placeholder 4" descr="vietnamWar.jpg"/>
          <p:cNvPicPr>
            <a:picLocks noGrp="1" noChangeAspect="1"/>
          </p:cNvPicPr>
          <p:nvPr>
            <p:ph type="pic" idx="1"/>
          </p:nvPr>
        </p:nvPicPr>
        <p:blipFill>
          <a:blip r:embed="rId2">
            <a:extLst>
              <a:ext uri="{28A0092B-C50C-407E-A947-70E740481C1C}">
                <a14:useLocalDpi xmlns:a14="http://schemas.microsoft.com/office/drawing/2010/main" val="0"/>
              </a:ext>
            </a:extLst>
          </a:blip>
          <a:srcRect l="2609" r="2609"/>
          <a:stretch>
            <a:fillRect/>
          </a:stretch>
        </p:blipFill>
        <p:spPr/>
      </p:pic>
    </p:spTree>
    <p:extLst>
      <p:ext uri="{BB962C8B-B14F-4D97-AF65-F5344CB8AC3E}">
        <p14:creationId xmlns:p14="http://schemas.microsoft.com/office/powerpoint/2010/main" val="363006744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8" y="359392"/>
            <a:ext cx="4079545" cy="2124164"/>
          </a:xfrm>
        </p:spPr>
        <p:txBody>
          <a:bodyPr/>
          <a:lstStyle/>
          <a:p>
            <a:r>
              <a:rPr lang="en-US" b="1" dirty="0"/>
              <a:t>War is Becoming Ever More </a:t>
            </a:r>
            <a:r>
              <a:rPr lang="en-US" b="1" dirty="0" smtClean="0"/>
              <a:t>Destructive</a:t>
            </a:r>
            <a:br>
              <a:rPr lang="en-US" b="1" dirty="0" smtClean="0"/>
            </a:br>
            <a:r>
              <a:rPr lang="en-US" b="1" dirty="0" smtClean="0"/>
              <a:t> </a:t>
            </a:r>
            <a:endParaRPr lang="en-US" dirty="0"/>
          </a:p>
        </p:txBody>
      </p:sp>
      <p:sp>
        <p:nvSpPr>
          <p:cNvPr id="3" name="Text Placeholder 2"/>
          <p:cNvSpPr>
            <a:spLocks noGrp="1"/>
          </p:cNvSpPr>
          <p:nvPr>
            <p:ph type="body" sz="half" idx="2"/>
          </p:nvPr>
        </p:nvSpPr>
        <p:spPr>
          <a:xfrm>
            <a:off x="533398" y="2257779"/>
            <a:ext cx="4079545" cy="3824110"/>
          </a:xfrm>
        </p:spPr>
        <p:txBody>
          <a:bodyPr>
            <a:normAutofit/>
          </a:bodyPr>
          <a:lstStyle/>
          <a:p>
            <a:r>
              <a:rPr lang="en-US" sz="2200" b="1" dirty="0"/>
              <a:t>Ten million died in World War I, 50 to 100 million in World War II. Weapons of mass destruction could, if used, end civilization on the planet. </a:t>
            </a:r>
            <a:r>
              <a:rPr lang="en-US" sz="2200" b="1" dirty="0" smtClean="0"/>
              <a:t/>
            </a:r>
            <a:br>
              <a:rPr lang="en-US" sz="2200" b="1" dirty="0" smtClean="0"/>
            </a:br>
            <a:endParaRPr lang="en-US" sz="2200" b="1" dirty="0"/>
          </a:p>
          <a:p>
            <a:r>
              <a:rPr lang="en-US" sz="2200" b="1" dirty="0" smtClean="0"/>
              <a:t>War </a:t>
            </a:r>
            <a:r>
              <a:rPr lang="en-US" sz="2200" b="1" dirty="0"/>
              <a:t>degrades and destroys the ecosystems upon which civilization rests. </a:t>
            </a:r>
            <a:endParaRPr lang="en-US" sz="2200" b="1" dirty="0" smtClean="0"/>
          </a:p>
          <a:p>
            <a:endParaRPr lang="en-US" dirty="0"/>
          </a:p>
          <a:p>
            <a:endParaRPr lang="en-US" dirty="0"/>
          </a:p>
        </p:txBody>
      </p:sp>
      <p:pic>
        <p:nvPicPr>
          <p:cNvPr id="5" name="Picture Placeholder 4" descr="25-contra-video-violence.jpg"/>
          <p:cNvPicPr>
            <a:picLocks noGrp="1" noChangeAspect="1"/>
          </p:cNvPicPr>
          <p:nvPr>
            <p:ph type="pic" idx="1"/>
          </p:nvPr>
        </p:nvPicPr>
        <p:blipFill>
          <a:blip r:embed="rId2">
            <a:extLst>
              <a:ext uri="{28A0092B-C50C-407E-A947-70E740481C1C}">
                <a14:useLocalDpi xmlns:a14="http://schemas.microsoft.com/office/drawing/2010/main" val="0"/>
              </a:ext>
            </a:extLst>
          </a:blip>
          <a:srcRect l="15612" r="15612"/>
          <a:stretch>
            <a:fillRect/>
          </a:stretch>
        </p:blipFill>
        <p:spPr/>
      </p:pic>
    </p:spTree>
    <p:extLst>
      <p:ext uri="{BB962C8B-B14F-4D97-AF65-F5344CB8AC3E}">
        <p14:creationId xmlns:p14="http://schemas.microsoft.com/office/powerpoint/2010/main" val="1202038470"/>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256</TotalTime>
  <Words>2660</Words>
  <Application>Microsoft Macintosh PowerPoint</Application>
  <PresentationFormat>On-screen Show (4:3)</PresentationFormat>
  <Paragraphs>154</Paragraphs>
  <Slides>43</Slides>
  <Notes>0</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Breeze</vt:lpstr>
      <vt:lpstr>A GLOBAL SECURITY SYSTEM</vt:lpstr>
      <vt:lpstr>A VISION OF PEACE </vt:lpstr>
      <vt:lpstr>In On Violence, Hannah Arendt wrote that the reason warfare is still with us is not a death wish of our species nor some instinct of aggression, “. . .but the simple fact that no substitute for this final arbiter in international affairs has yet appeared on the political scene.”</vt:lpstr>
      <vt:lpstr>The Iron Cage of War</vt:lpstr>
      <vt:lpstr>Common War System Myths </vt:lpstr>
      <vt:lpstr>Do wars just break out?</vt:lpstr>
      <vt:lpstr>PowerPoint Presentation</vt:lpstr>
      <vt:lpstr>Wars do not work. </vt:lpstr>
      <vt:lpstr>War is Becoming Ever More Destructive  </vt:lpstr>
      <vt:lpstr>PowerPoint Presentation</vt:lpstr>
      <vt:lpstr>A PEACE SYSTEM IS POSSIBLE </vt:lpstr>
      <vt:lpstr>PowerPoint Presentation</vt:lpstr>
      <vt:lpstr>OUTLINE OF AN ALTERNATIVE GLOBAL SECURITY SYSTEM </vt:lpstr>
      <vt:lpstr>PowerPoint Presentation</vt:lpstr>
      <vt:lpstr>IMMEDIATE NONVIOLENT RESPONSES TO TERRORISM </vt:lpstr>
      <vt:lpstr>LONG-TERM NONVIOLENT RESPONSES TO TERRORISM </vt:lpstr>
      <vt:lpstr>PowerPoint Presentation</vt:lpstr>
      <vt:lpstr>Reforming the United Nations </vt:lpstr>
      <vt:lpstr>PowerPoint Presentation</vt:lpstr>
      <vt:lpstr>Nonviolent Intervention: Civilian Peacekeeping Forces </vt:lpstr>
      <vt:lpstr>International Law </vt:lpstr>
      <vt:lpstr>PowerPoint Presentation</vt:lpstr>
      <vt:lpstr>A Proposal For Starting Over: A Democratic, Citizens Global Parliament </vt:lpstr>
      <vt:lpstr>CREATING A CULTURE OF PEACE </vt:lpstr>
      <vt:lpstr>MYTH: IT IS IMPOSSIBLE TO ELIMINATE WAR. </vt:lpstr>
      <vt:lpstr>MYTH: WAR IS IN OUR GENES. </vt:lpstr>
      <vt:lpstr>MYTH: WAR IS “NATURAL.” </vt:lpstr>
      <vt:lpstr>MYTH: WE HAVE ALWAYS HAD WAR. </vt:lpstr>
      <vt:lpstr>MYTH: WAR IS INEVITABLE BECAUSE OF CRISES BEYOND OUR CONTROL</vt:lpstr>
      <vt:lpstr>MYTH: WE ARE A SOVEREIGN NATION. </vt:lpstr>
      <vt:lpstr>MYTH: WE GO TO WAR TO ENSURE OUR DEFENSE. </vt:lpstr>
      <vt:lpstr>MYTH: SOME WARS ARE “GOOD” WARS; FOR  EXAMPLE, WORLD WAR II. </vt:lpstr>
      <vt:lpstr>MYTH: THE “JUST WAR DOCTRINE” </vt:lpstr>
      <vt:lpstr>WAR AND WAR PREPARATION BRING  PEACE AND STABILITY. </vt:lpstr>
      <vt:lpstr>MYTH: WAR MAKES US SAFE. </vt:lpstr>
      <vt:lpstr>MYTH: WAR IS NECESSARY TO KILL THE  TERRORISTS. </vt:lpstr>
      <vt:lpstr>MYTH: WAR IS GOOD FOR THE ECONOMY, BENEFITS WAR MAKERS. </vt:lpstr>
      <vt:lpstr>PowerPoint Presentation</vt:lpstr>
      <vt:lpstr>ACCELERATING THE TRANSITION TO A GLOBAL ALTERNATIVE SECURITY SYSTEM </vt:lpstr>
      <vt:lpstr>The WBW Pledge Statement reads as follows: </vt:lpstr>
      <vt:lpstr>PowerPoint Presentation</vt:lpstr>
      <vt:lpstr>PowerPoint Presentation</vt:lpstr>
      <vt:lpstr>A Global Security System</vt:lpstr>
    </vt:vector>
  </TitlesOfParts>
  <Company>none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GLOBAL SECURITY SYSTEM</dc:title>
  <dc:creator>David Swanson</dc:creator>
  <cp:lastModifiedBy>David Swanson</cp:lastModifiedBy>
  <cp:revision>46</cp:revision>
  <dcterms:created xsi:type="dcterms:W3CDTF">2015-03-16T15:36:15Z</dcterms:created>
  <dcterms:modified xsi:type="dcterms:W3CDTF">2015-03-16T19:52:58Z</dcterms:modified>
</cp:coreProperties>
</file>