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9" r:id="rId2"/>
    <p:sldId id="426" r:id="rId3"/>
    <p:sldId id="429" r:id="rId4"/>
    <p:sldId id="516" r:id="rId5"/>
    <p:sldId id="517" r:id="rId6"/>
    <p:sldId id="538" r:id="rId7"/>
    <p:sldId id="536" r:id="rId8"/>
    <p:sldId id="542" r:id="rId9"/>
    <p:sldId id="523" r:id="rId10"/>
    <p:sldId id="543" r:id="rId11"/>
    <p:sldId id="537" r:id="rId12"/>
    <p:sldId id="539" r:id="rId13"/>
    <p:sldId id="544" r:id="rId14"/>
    <p:sldId id="540" r:id="rId15"/>
    <p:sldId id="54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33D5FB"/>
    <a:srgbClr val="03D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8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2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70E8-97EC-4A48-A9B9-2CBDDEBFB70F}" type="datetimeFigureOut">
              <a:rPr lang="en-US" smtClean="0"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3837-1874-42EF-A866-97A1313562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1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70E8-97EC-4A48-A9B9-2CBDDEBFB70F}" type="datetimeFigureOut">
              <a:rPr lang="en-US" smtClean="0"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3837-1874-42EF-A866-97A1313562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03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70E8-97EC-4A48-A9B9-2CBDDEBFB70F}" type="datetimeFigureOut">
              <a:rPr lang="en-US" smtClean="0"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3837-1874-42EF-A866-97A1313562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6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70E8-97EC-4A48-A9B9-2CBDDEBFB70F}" type="datetimeFigureOut">
              <a:rPr lang="en-US" smtClean="0"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3837-1874-42EF-A866-97A1313562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54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70E8-97EC-4A48-A9B9-2CBDDEBFB70F}" type="datetimeFigureOut">
              <a:rPr lang="en-US" smtClean="0"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3837-1874-42EF-A866-97A1313562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35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70E8-97EC-4A48-A9B9-2CBDDEBFB70F}" type="datetimeFigureOut">
              <a:rPr lang="en-US" smtClean="0"/>
              <a:t>10/5/2019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3837-1874-42EF-A866-97A1313562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6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70E8-97EC-4A48-A9B9-2CBDDEBFB70F}" type="datetimeFigureOut">
              <a:rPr lang="en-US" smtClean="0"/>
              <a:t>10/5/2019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3837-1874-42EF-A866-97A1313562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5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70E8-97EC-4A48-A9B9-2CBDDEBFB70F}" type="datetimeFigureOut">
              <a:rPr lang="en-US" smtClean="0"/>
              <a:t>10/5/2019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3837-1874-42EF-A866-97A1313562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23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70E8-97EC-4A48-A9B9-2CBDDEBFB70F}" type="datetimeFigureOut">
              <a:rPr lang="en-US" smtClean="0"/>
              <a:t>10/5/2019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3837-1874-42EF-A866-97A1313562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250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70E8-97EC-4A48-A9B9-2CBDDEBFB70F}" type="datetimeFigureOut">
              <a:rPr lang="en-US" smtClean="0"/>
              <a:t>10/5/2019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3837-1874-42EF-A866-97A1313562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73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70E8-97EC-4A48-A9B9-2CBDDEBFB70F}" type="datetimeFigureOut">
              <a:rPr lang="en-US" smtClean="0"/>
              <a:t>10/5/2019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3837-1874-42EF-A866-97A1313562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05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770E8-97EC-4A48-A9B9-2CBDDEBFB70F}" type="datetimeFigureOut">
              <a:rPr lang="en-US" smtClean="0"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A3837-1874-42EF-A866-97A1313562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65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4.png"/><Relationship Id="rId5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520890" y="147779"/>
            <a:ext cx="61955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None/>
            </a:pPr>
            <a:r>
              <a:rPr lang="en-SG" sz="2400" b="1" dirty="0">
                <a:solidFill>
                  <a:schemeClr val="bg1"/>
                </a:solidFill>
              </a:rPr>
              <a:t>T</a:t>
            </a:r>
            <a:r>
              <a:rPr lang="en-SG" sz="2400" b="1" dirty="0" smtClean="0">
                <a:solidFill>
                  <a:schemeClr val="bg1"/>
                </a:solidFill>
              </a:rPr>
              <a:t>hinking </a:t>
            </a:r>
            <a:r>
              <a:rPr lang="en-SG" sz="2400" b="1" dirty="0">
                <a:solidFill>
                  <a:schemeClr val="bg1"/>
                </a:solidFill>
              </a:rPr>
              <a:t>Skills For the Afghan </a:t>
            </a:r>
            <a:r>
              <a:rPr lang="en-SG" sz="2400" b="1" dirty="0" smtClean="0">
                <a:solidFill>
                  <a:schemeClr val="bg1"/>
                </a:solidFill>
              </a:rPr>
              <a:t>War</a:t>
            </a:r>
          </a:p>
          <a:p>
            <a:pPr algn="ctr" rtl="1" eaLnBrk="1" hangingPunct="1">
              <a:spcBef>
                <a:spcPct val="0"/>
              </a:spcBef>
              <a:buNone/>
            </a:pPr>
            <a:r>
              <a:rPr lang="en-SG" sz="2400" b="1" dirty="0" smtClean="0">
                <a:solidFill>
                  <a:schemeClr val="bg1"/>
                </a:solidFill>
              </a:rPr>
              <a:t>Afghan Peace Volunteers </a:t>
            </a:r>
          </a:p>
          <a:p>
            <a:pPr algn="ctr" rtl="1" eaLnBrk="1" hangingPunct="1">
              <a:spcBef>
                <a:spcPct val="0"/>
              </a:spcBef>
              <a:buNone/>
            </a:pPr>
            <a:r>
              <a:rPr lang="en-SG" sz="2400" b="1" dirty="0" smtClean="0">
                <a:solidFill>
                  <a:schemeClr val="bg1"/>
                </a:solidFill>
              </a:rPr>
              <a:t> </a:t>
            </a:r>
            <a:endParaRPr lang="fa-IR" sz="2400" b="1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59" y="1038940"/>
            <a:ext cx="7128588" cy="4747639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89315" y="5786579"/>
            <a:ext cx="6195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None/>
            </a:pPr>
            <a:r>
              <a:rPr lang="en-SG" sz="2400" b="1" dirty="0" smtClean="0">
                <a:solidFill>
                  <a:schemeClr val="bg1"/>
                </a:solidFill>
              </a:rPr>
              <a:t>Afghan Youth on the Road to Nonviolent Peace</a:t>
            </a:r>
          </a:p>
        </p:txBody>
      </p:sp>
    </p:spTree>
    <p:extLst>
      <p:ext uri="{BB962C8B-B14F-4D97-AF65-F5344CB8AC3E}">
        <p14:creationId xmlns:p14="http://schemas.microsoft.com/office/powerpoint/2010/main" val="124578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206385"/>
            <a:ext cx="2666731" cy="15011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645" y="228178"/>
            <a:ext cx="2142930" cy="1371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90180" y="1137530"/>
            <a:ext cx="3740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B. Creative Thinking Skills</a:t>
            </a:r>
          </a:p>
        </p:txBody>
      </p:sp>
      <p:pic>
        <p:nvPicPr>
          <p:cNvPr id="2" name="Imagine John Lennon Cli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7282" y="1940767"/>
            <a:ext cx="7014894" cy="3933394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82897" y="322662"/>
            <a:ext cx="61955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None/>
            </a:pPr>
            <a:r>
              <a:rPr lang="en-SG" sz="2000" b="1" dirty="0">
                <a:solidFill>
                  <a:schemeClr val="bg1"/>
                </a:solidFill>
              </a:rPr>
              <a:t>T</a:t>
            </a:r>
            <a:r>
              <a:rPr lang="en-SG" sz="2000" b="1" dirty="0" smtClean="0">
                <a:solidFill>
                  <a:schemeClr val="bg1"/>
                </a:solidFill>
              </a:rPr>
              <a:t>hinking </a:t>
            </a:r>
            <a:r>
              <a:rPr lang="en-SG" sz="2000" b="1" dirty="0">
                <a:solidFill>
                  <a:schemeClr val="bg1"/>
                </a:solidFill>
              </a:rPr>
              <a:t>Skills For the Afghan </a:t>
            </a:r>
            <a:r>
              <a:rPr lang="en-SG" sz="2000" b="1" dirty="0" smtClean="0">
                <a:solidFill>
                  <a:schemeClr val="bg1"/>
                </a:solidFill>
              </a:rPr>
              <a:t>War</a:t>
            </a:r>
          </a:p>
          <a:p>
            <a:pPr algn="ctr" rtl="1" eaLnBrk="1" hangingPunct="1">
              <a:spcBef>
                <a:spcPct val="0"/>
              </a:spcBef>
              <a:buNone/>
            </a:pPr>
            <a:r>
              <a:rPr lang="en-SG" sz="2000" b="1" dirty="0" smtClean="0">
                <a:solidFill>
                  <a:schemeClr val="bg1"/>
                </a:solidFill>
              </a:rPr>
              <a:t>Afghan Peace Volunteers </a:t>
            </a:r>
          </a:p>
          <a:p>
            <a:pPr algn="ctr" rtl="1" eaLnBrk="1" hangingPunct="1">
              <a:spcBef>
                <a:spcPct val="0"/>
              </a:spcBef>
              <a:buNone/>
            </a:pPr>
            <a:r>
              <a:rPr lang="en-SG" sz="2400" b="1" dirty="0" smtClean="0">
                <a:solidFill>
                  <a:schemeClr val="bg1"/>
                </a:solidFill>
              </a:rPr>
              <a:t> </a:t>
            </a:r>
            <a:endParaRPr lang="fa-IR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4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2971" y="3123065"/>
            <a:ext cx="34989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Imagine </a:t>
            </a:r>
          </a:p>
          <a:p>
            <a:pPr marL="342900" lvl="0" indent="-342900">
              <a:buAutoNum type="arabicPeriod"/>
            </a:pPr>
            <a:endParaRPr lang="en-US" b="1" dirty="0" smtClean="0">
              <a:solidFill>
                <a:srgbClr val="FFFF00"/>
              </a:solidFill>
            </a:endParaRPr>
          </a:p>
          <a:p>
            <a:pPr marL="342900" lvl="0" indent="-342900">
              <a:buAutoNum type="arabicPeriod" startAt="2"/>
            </a:pPr>
            <a:r>
              <a:rPr lang="en-US" b="1" dirty="0" smtClean="0">
                <a:solidFill>
                  <a:srgbClr val="FFFF00"/>
                </a:solidFill>
              </a:rPr>
              <a:t>Brainstorm and heart-storm</a:t>
            </a:r>
          </a:p>
          <a:p>
            <a:pPr lvl="0"/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pPr lvl="0"/>
            <a:r>
              <a:rPr lang="en-US" b="1" dirty="0" smtClean="0">
                <a:solidFill>
                  <a:srgbClr val="FFFF00"/>
                </a:solidFill>
              </a:rPr>
              <a:t>3.   Experiment with ideas</a:t>
            </a:r>
            <a:endParaRPr lang="en-SG" b="1" dirty="0" smtClean="0">
              <a:solidFill>
                <a:srgbClr val="FFFF00"/>
              </a:solidFill>
            </a:endParaRPr>
          </a:p>
          <a:p>
            <a:endParaRPr lang="en-SG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412089" y="2668555"/>
            <a:ext cx="2969036" cy="18661"/>
          </a:xfrm>
          <a:prstGeom prst="straightConnector1">
            <a:avLst/>
          </a:prstGeom>
          <a:ln w="1270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99217" y="3333487"/>
            <a:ext cx="968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prs-AF" sz="4800" b="1" dirty="0" smtClean="0">
                <a:solidFill>
                  <a:srgbClr val="FF0000"/>
                </a:solidFill>
              </a:rPr>
              <a:t>؟؟؟</a:t>
            </a:r>
            <a:endParaRPr lang="prs-AF" sz="4800" b="1" dirty="0">
              <a:solidFill>
                <a:srgbClr val="FF0000"/>
              </a:solidFill>
            </a:endParaRPr>
          </a:p>
          <a:p>
            <a:pPr marL="457200" indent="-457200" algn="r" rtl="1">
              <a:buAutoNum type="arabicPeriod"/>
            </a:pPr>
            <a:endParaRPr lang="fa-IR" sz="2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90" y="439650"/>
            <a:ext cx="2666731" cy="15011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992" y="461443"/>
            <a:ext cx="2142930" cy="13710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43527" y="1370795"/>
            <a:ext cx="3740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B. Creative Thinking Skills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52" y="2707535"/>
            <a:ext cx="2792443" cy="18262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25" y="2735904"/>
            <a:ext cx="2469063" cy="1763391"/>
          </a:xfrm>
          <a:prstGeom prst="rect">
            <a:avLst/>
          </a:prstGeom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82897" y="322662"/>
            <a:ext cx="61955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None/>
            </a:pPr>
            <a:r>
              <a:rPr lang="en-SG" sz="2000" b="1" dirty="0">
                <a:solidFill>
                  <a:schemeClr val="bg1"/>
                </a:solidFill>
              </a:rPr>
              <a:t>T</a:t>
            </a:r>
            <a:r>
              <a:rPr lang="en-SG" sz="2000" b="1" dirty="0" smtClean="0">
                <a:solidFill>
                  <a:schemeClr val="bg1"/>
                </a:solidFill>
              </a:rPr>
              <a:t>hinking </a:t>
            </a:r>
            <a:r>
              <a:rPr lang="en-SG" sz="2000" b="1" dirty="0">
                <a:solidFill>
                  <a:schemeClr val="bg1"/>
                </a:solidFill>
              </a:rPr>
              <a:t>Skills For the Afghan </a:t>
            </a:r>
            <a:r>
              <a:rPr lang="en-SG" sz="2000" b="1" dirty="0" smtClean="0">
                <a:solidFill>
                  <a:schemeClr val="bg1"/>
                </a:solidFill>
              </a:rPr>
              <a:t>War</a:t>
            </a:r>
          </a:p>
          <a:p>
            <a:pPr algn="ctr" rtl="1" eaLnBrk="1" hangingPunct="1">
              <a:spcBef>
                <a:spcPct val="0"/>
              </a:spcBef>
              <a:buNone/>
            </a:pPr>
            <a:r>
              <a:rPr lang="en-SG" sz="2000" b="1" dirty="0" smtClean="0">
                <a:solidFill>
                  <a:schemeClr val="bg1"/>
                </a:solidFill>
              </a:rPr>
              <a:t>Afghan Peace Volunteers </a:t>
            </a:r>
          </a:p>
          <a:p>
            <a:pPr algn="ctr" rtl="1" eaLnBrk="1" hangingPunct="1">
              <a:spcBef>
                <a:spcPct val="0"/>
              </a:spcBef>
              <a:buNone/>
            </a:pPr>
            <a:r>
              <a:rPr lang="en-SG" sz="2400" b="1" dirty="0" smtClean="0">
                <a:solidFill>
                  <a:schemeClr val="bg1"/>
                </a:solidFill>
              </a:rPr>
              <a:t> </a:t>
            </a:r>
            <a:endParaRPr lang="fa-IR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0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2971" y="3123065"/>
            <a:ext cx="34989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Imagine </a:t>
            </a:r>
          </a:p>
          <a:p>
            <a:pPr marL="342900" lvl="0" indent="-342900">
              <a:buAutoNum type="arabicPeriod"/>
            </a:pPr>
            <a:endParaRPr lang="en-US" b="1" dirty="0" smtClean="0">
              <a:solidFill>
                <a:srgbClr val="FFFF00"/>
              </a:solidFill>
            </a:endParaRPr>
          </a:p>
          <a:p>
            <a:pPr marL="342900" lvl="0" indent="-342900">
              <a:buAutoNum type="arabicPeriod" startAt="2"/>
            </a:pPr>
            <a:r>
              <a:rPr lang="en-US" b="1" dirty="0" smtClean="0">
                <a:solidFill>
                  <a:srgbClr val="FFFF00"/>
                </a:solidFill>
              </a:rPr>
              <a:t>Brainstorm and heart-storm</a:t>
            </a:r>
          </a:p>
          <a:p>
            <a:pPr lvl="0"/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pPr lvl="0"/>
            <a:r>
              <a:rPr lang="en-US" b="1" dirty="0" smtClean="0">
                <a:solidFill>
                  <a:srgbClr val="FFFF00"/>
                </a:solidFill>
              </a:rPr>
              <a:t>3.   Experiment with ideas</a:t>
            </a:r>
            <a:endParaRPr lang="en-SG" b="1" dirty="0" smtClean="0">
              <a:solidFill>
                <a:srgbClr val="FFFF00"/>
              </a:solidFill>
            </a:endParaRPr>
          </a:p>
          <a:p>
            <a:endParaRPr lang="en-SG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412089" y="2668555"/>
            <a:ext cx="2969036" cy="18661"/>
          </a:xfrm>
          <a:prstGeom prst="straightConnector1">
            <a:avLst/>
          </a:prstGeom>
          <a:ln w="1270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99217" y="3333487"/>
            <a:ext cx="968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prs-AF" sz="4800" b="1" dirty="0" smtClean="0">
                <a:solidFill>
                  <a:srgbClr val="FF0000"/>
                </a:solidFill>
              </a:rPr>
              <a:t>؟؟؟</a:t>
            </a:r>
            <a:endParaRPr lang="prs-AF" sz="4800" b="1" dirty="0">
              <a:solidFill>
                <a:srgbClr val="FF0000"/>
              </a:solidFill>
            </a:endParaRPr>
          </a:p>
          <a:p>
            <a:pPr marL="457200" indent="-457200" algn="r" rtl="1">
              <a:buAutoNum type="arabicPeriod"/>
            </a:pPr>
            <a:endParaRPr lang="fa-IR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88639" y="3333487"/>
            <a:ext cx="2573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>
                <a:solidFill>
                  <a:srgbClr val="FFFF00"/>
                </a:solidFill>
              </a:rPr>
              <a:t>What creative solutions </a:t>
            </a:r>
            <a:endParaRPr lang="en-SG" b="1" dirty="0" smtClean="0">
              <a:solidFill>
                <a:srgbClr val="FFFF00"/>
              </a:solidFill>
            </a:endParaRPr>
          </a:p>
          <a:p>
            <a:r>
              <a:rPr lang="en-SG" b="1" dirty="0" smtClean="0">
                <a:solidFill>
                  <a:srgbClr val="FFFF00"/>
                </a:solidFill>
              </a:rPr>
              <a:t>can </a:t>
            </a:r>
            <a:r>
              <a:rPr lang="en-SG" b="1" dirty="0">
                <a:solidFill>
                  <a:srgbClr val="FFFF00"/>
                </a:solidFill>
              </a:rPr>
              <a:t>you think of </a:t>
            </a:r>
            <a:endParaRPr lang="en-SG" b="1" dirty="0" smtClean="0">
              <a:solidFill>
                <a:srgbClr val="FFFF00"/>
              </a:solidFill>
            </a:endParaRPr>
          </a:p>
          <a:p>
            <a:r>
              <a:rPr lang="en-SG" b="1" dirty="0" smtClean="0">
                <a:solidFill>
                  <a:srgbClr val="FFFF00"/>
                </a:solidFill>
              </a:rPr>
              <a:t>to </a:t>
            </a:r>
            <a:r>
              <a:rPr lang="en-SG" b="1" dirty="0">
                <a:solidFill>
                  <a:srgbClr val="FFFF00"/>
                </a:solidFill>
              </a:rPr>
              <a:t>end the Afghan war?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90" y="439650"/>
            <a:ext cx="2666731" cy="15011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992" y="461443"/>
            <a:ext cx="2142930" cy="13710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43527" y="1370795"/>
            <a:ext cx="3740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B. Creative Thinking Skills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82897" y="322662"/>
            <a:ext cx="61955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None/>
            </a:pPr>
            <a:r>
              <a:rPr lang="en-SG" sz="2000" b="1" dirty="0">
                <a:solidFill>
                  <a:schemeClr val="bg1"/>
                </a:solidFill>
              </a:rPr>
              <a:t>T</a:t>
            </a:r>
            <a:r>
              <a:rPr lang="en-SG" sz="2000" b="1" dirty="0" smtClean="0">
                <a:solidFill>
                  <a:schemeClr val="bg1"/>
                </a:solidFill>
              </a:rPr>
              <a:t>hinking </a:t>
            </a:r>
            <a:r>
              <a:rPr lang="en-SG" sz="2000" b="1" dirty="0">
                <a:solidFill>
                  <a:schemeClr val="bg1"/>
                </a:solidFill>
              </a:rPr>
              <a:t>Skills For the Afghan </a:t>
            </a:r>
            <a:r>
              <a:rPr lang="en-SG" sz="2000" b="1" dirty="0" smtClean="0">
                <a:solidFill>
                  <a:schemeClr val="bg1"/>
                </a:solidFill>
              </a:rPr>
              <a:t>War</a:t>
            </a:r>
          </a:p>
          <a:p>
            <a:pPr algn="ctr" rtl="1" eaLnBrk="1" hangingPunct="1">
              <a:spcBef>
                <a:spcPct val="0"/>
              </a:spcBef>
              <a:buNone/>
            </a:pPr>
            <a:r>
              <a:rPr lang="en-SG" sz="2000" b="1" dirty="0" smtClean="0">
                <a:solidFill>
                  <a:schemeClr val="bg1"/>
                </a:solidFill>
              </a:rPr>
              <a:t>Afghan Peace Volunteers </a:t>
            </a:r>
          </a:p>
          <a:p>
            <a:pPr algn="ctr" rtl="1" eaLnBrk="1" hangingPunct="1">
              <a:spcBef>
                <a:spcPct val="0"/>
              </a:spcBef>
              <a:buNone/>
            </a:pPr>
            <a:r>
              <a:rPr lang="en-SG" sz="2400" b="1" dirty="0" smtClean="0">
                <a:solidFill>
                  <a:schemeClr val="bg1"/>
                </a:solidFill>
              </a:rPr>
              <a:t> </a:t>
            </a:r>
            <a:endParaRPr lang="fa-IR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722" y="2927005"/>
            <a:ext cx="84535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Tx/>
              <a:buAutoNum type="arabicPeriod"/>
            </a:pPr>
            <a:r>
              <a:rPr lang="en-US" b="1" dirty="0">
                <a:solidFill>
                  <a:srgbClr val="FFFF00"/>
                </a:solidFill>
              </a:rPr>
              <a:t>Learn by relating with Nature and every </a:t>
            </a:r>
            <a:r>
              <a:rPr lang="en-US" b="1" dirty="0" smtClean="0">
                <a:solidFill>
                  <a:srgbClr val="FFFF00"/>
                </a:solidFill>
              </a:rPr>
              <a:t>person</a:t>
            </a:r>
          </a:p>
          <a:p>
            <a:pPr algn="ctr"/>
            <a:endParaRPr lang="en-SG" b="1" dirty="0">
              <a:solidFill>
                <a:srgbClr val="FFFF00"/>
              </a:solidFill>
            </a:endParaRPr>
          </a:p>
          <a:p>
            <a:pPr marL="342900" indent="-342900" algn="ctr">
              <a:buAutoNum type="arabicPeriod" startAt="2"/>
            </a:pPr>
            <a:r>
              <a:rPr lang="en-US" b="1" dirty="0" smtClean="0">
                <a:solidFill>
                  <a:srgbClr val="FFFF00"/>
                </a:solidFill>
              </a:rPr>
              <a:t>Connect </a:t>
            </a:r>
            <a:r>
              <a:rPr lang="en-US" b="1" dirty="0">
                <a:solidFill>
                  <a:srgbClr val="FFFF00"/>
                </a:solidFill>
              </a:rPr>
              <a:t>all the dots: climate </a:t>
            </a:r>
            <a:r>
              <a:rPr lang="en-US" b="1" dirty="0" smtClean="0">
                <a:solidFill>
                  <a:srgbClr val="FFFF00"/>
                </a:solidFill>
              </a:rPr>
              <a:t>   change</a:t>
            </a:r>
            <a:r>
              <a:rPr lang="en-US" b="1" dirty="0">
                <a:solidFill>
                  <a:srgbClr val="FFFF00"/>
                </a:solidFill>
              </a:rPr>
              <a:t>, inequality, war </a:t>
            </a:r>
            <a:r>
              <a:rPr lang="en-US" b="1" dirty="0" err="1" smtClean="0">
                <a:solidFill>
                  <a:srgbClr val="FFFF00"/>
                </a:solidFill>
              </a:rPr>
              <a:t>etc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342900" indent="-342900" algn="ctr">
              <a:buAutoNum type="arabicPeriod" startAt="2"/>
            </a:pPr>
            <a:endParaRPr lang="en-US" b="1" dirty="0">
              <a:solidFill>
                <a:srgbClr val="FFFF00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SG" b="1" dirty="0">
                <a:solidFill>
                  <a:schemeClr val="bg1"/>
                </a:solidFill>
              </a:rPr>
              <a:t>“We tried war, we tried aggression, we tried intervention. None of it works. </a:t>
            </a:r>
            <a:endParaRPr lang="en-SG" b="1" dirty="0" smtClean="0">
              <a:solidFill>
                <a:schemeClr val="bg1"/>
              </a:solidFill>
            </a:endParaRPr>
          </a:p>
          <a:p>
            <a:pPr algn="ctr"/>
            <a:r>
              <a:rPr lang="en-SG" b="1" dirty="0" smtClean="0">
                <a:solidFill>
                  <a:schemeClr val="bg1"/>
                </a:solidFill>
              </a:rPr>
              <a:t>Why </a:t>
            </a:r>
            <a:r>
              <a:rPr lang="en-SG" b="1" dirty="0">
                <a:solidFill>
                  <a:schemeClr val="bg1"/>
                </a:solidFill>
              </a:rPr>
              <a:t>don't we try </a:t>
            </a:r>
            <a:r>
              <a:rPr lang="en-SG" b="1" dirty="0">
                <a:solidFill>
                  <a:srgbClr val="FFFF00"/>
                </a:solidFill>
              </a:rPr>
              <a:t>peace, as a science of human relations</a:t>
            </a:r>
            <a:r>
              <a:rPr lang="en-SG" b="1" dirty="0">
                <a:solidFill>
                  <a:schemeClr val="bg1"/>
                </a:solidFill>
              </a:rPr>
              <a:t>, </a:t>
            </a:r>
            <a:endParaRPr lang="en-SG" b="1" dirty="0" smtClean="0">
              <a:solidFill>
                <a:schemeClr val="bg1"/>
              </a:solidFill>
            </a:endParaRPr>
          </a:p>
          <a:p>
            <a:pPr algn="ctr"/>
            <a:r>
              <a:rPr lang="en-SG" b="1" dirty="0" smtClean="0">
                <a:solidFill>
                  <a:schemeClr val="bg1"/>
                </a:solidFill>
              </a:rPr>
              <a:t>not </a:t>
            </a:r>
            <a:r>
              <a:rPr lang="en-SG" b="1" dirty="0">
                <a:solidFill>
                  <a:schemeClr val="bg1"/>
                </a:solidFill>
              </a:rPr>
              <a:t>as some vague notion - as everyday work.” </a:t>
            </a:r>
            <a:endParaRPr lang="en-SG" b="1" dirty="0" smtClean="0">
              <a:solidFill>
                <a:schemeClr val="bg1"/>
              </a:solidFill>
            </a:endParaRPr>
          </a:p>
          <a:p>
            <a:pPr algn="ctr"/>
            <a:r>
              <a:rPr lang="en-SG" b="1" dirty="0" smtClean="0">
                <a:solidFill>
                  <a:schemeClr val="bg1"/>
                </a:solidFill>
              </a:rPr>
              <a:t>Dennis </a:t>
            </a:r>
            <a:r>
              <a:rPr lang="en-SG" b="1" dirty="0">
                <a:solidFill>
                  <a:schemeClr val="bg1"/>
                </a:solidFill>
              </a:rPr>
              <a:t>Kucinich, Former U.S. Member of Congress</a:t>
            </a:r>
          </a:p>
          <a:p>
            <a:endParaRPr lang="en-SG" b="1" dirty="0">
              <a:solidFill>
                <a:srgbClr val="FFFF00"/>
              </a:solidFill>
            </a:endParaRPr>
          </a:p>
          <a:p>
            <a:pPr lvl="0" algn="ctr"/>
            <a:endParaRPr lang="en-US" b="1" dirty="0">
              <a:solidFill>
                <a:srgbClr val="FFFF00"/>
              </a:solidFill>
            </a:endParaRPr>
          </a:p>
          <a:p>
            <a:pPr algn="ctr"/>
            <a:endParaRPr lang="en-SG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67616" y="2431727"/>
            <a:ext cx="2969036" cy="18661"/>
          </a:xfrm>
          <a:prstGeom prst="straightConnector1">
            <a:avLst/>
          </a:prstGeom>
          <a:ln w="1270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97033" y="1170437"/>
            <a:ext cx="3740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C. Relational Thinking Skills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037" y="481653"/>
            <a:ext cx="2105437" cy="9764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77" y="239230"/>
            <a:ext cx="1481690" cy="1905030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82897" y="322662"/>
            <a:ext cx="61955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None/>
            </a:pPr>
            <a:r>
              <a:rPr lang="en-SG" sz="2000" b="1" dirty="0">
                <a:solidFill>
                  <a:schemeClr val="bg1"/>
                </a:solidFill>
              </a:rPr>
              <a:t>T</a:t>
            </a:r>
            <a:r>
              <a:rPr lang="en-SG" sz="2000" b="1" dirty="0" smtClean="0">
                <a:solidFill>
                  <a:schemeClr val="bg1"/>
                </a:solidFill>
              </a:rPr>
              <a:t>hinking </a:t>
            </a:r>
            <a:r>
              <a:rPr lang="en-SG" sz="2000" b="1" dirty="0">
                <a:solidFill>
                  <a:schemeClr val="bg1"/>
                </a:solidFill>
              </a:rPr>
              <a:t>Skills For the Afghan </a:t>
            </a:r>
            <a:r>
              <a:rPr lang="en-SG" sz="2000" b="1" dirty="0" smtClean="0">
                <a:solidFill>
                  <a:schemeClr val="bg1"/>
                </a:solidFill>
              </a:rPr>
              <a:t>War</a:t>
            </a:r>
          </a:p>
          <a:p>
            <a:pPr algn="ctr" rtl="1" eaLnBrk="1" hangingPunct="1">
              <a:spcBef>
                <a:spcPct val="0"/>
              </a:spcBef>
              <a:buNone/>
            </a:pPr>
            <a:r>
              <a:rPr lang="en-SG" sz="2000" b="1" dirty="0" smtClean="0">
                <a:solidFill>
                  <a:schemeClr val="bg1"/>
                </a:solidFill>
              </a:rPr>
              <a:t>Afghan Peace Volunteers </a:t>
            </a:r>
          </a:p>
          <a:p>
            <a:pPr algn="ctr" rtl="1" eaLnBrk="1" hangingPunct="1">
              <a:spcBef>
                <a:spcPct val="0"/>
              </a:spcBef>
              <a:buNone/>
            </a:pPr>
            <a:r>
              <a:rPr lang="en-SG" sz="2400" b="1" dirty="0" smtClean="0">
                <a:solidFill>
                  <a:schemeClr val="bg1"/>
                </a:solidFill>
              </a:rPr>
              <a:t> </a:t>
            </a:r>
            <a:endParaRPr lang="fa-IR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89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2971" y="3123065"/>
            <a:ext cx="34989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b="1" dirty="0">
                <a:solidFill>
                  <a:srgbClr val="FFFF00"/>
                </a:solidFill>
              </a:rPr>
              <a:t>Learn by relating with Nature and every </a:t>
            </a:r>
            <a:r>
              <a:rPr lang="en-US" b="1" dirty="0" smtClean="0">
                <a:solidFill>
                  <a:srgbClr val="FFFF00"/>
                </a:solidFill>
              </a:rPr>
              <a:t>person</a:t>
            </a:r>
          </a:p>
          <a:p>
            <a:endParaRPr lang="en-SG" b="1" dirty="0">
              <a:solidFill>
                <a:srgbClr val="FFFF00"/>
              </a:solidFill>
            </a:endParaRPr>
          </a:p>
          <a:p>
            <a:r>
              <a:rPr lang="en-SG" b="1" dirty="0" smtClean="0">
                <a:solidFill>
                  <a:srgbClr val="FFFF00"/>
                </a:solidFill>
              </a:rPr>
              <a:t>2.   </a:t>
            </a:r>
            <a:r>
              <a:rPr lang="en-US" b="1" dirty="0" smtClean="0">
                <a:solidFill>
                  <a:srgbClr val="FFFF00"/>
                </a:solidFill>
              </a:rPr>
              <a:t>Connect </a:t>
            </a:r>
            <a:r>
              <a:rPr lang="en-US" b="1" dirty="0">
                <a:solidFill>
                  <a:srgbClr val="FFFF00"/>
                </a:solidFill>
              </a:rPr>
              <a:t>all the dots: climate </a:t>
            </a:r>
            <a:r>
              <a:rPr lang="en-US" b="1" dirty="0" smtClean="0">
                <a:solidFill>
                  <a:srgbClr val="FFFF00"/>
                </a:solidFill>
              </a:rPr>
              <a:t>   change</a:t>
            </a:r>
            <a:r>
              <a:rPr lang="en-US" b="1" dirty="0">
                <a:solidFill>
                  <a:srgbClr val="FFFF00"/>
                </a:solidFill>
              </a:rPr>
              <a:t>, inequality, war </a:t>
            </a:r>
            <a:r>
              <a:rPr lang="en-US" b="1" dirty="0" err="1">
                <a:solidFill>
                  <a:srgbClr val="FFFF00"/>
                </a:solidFill>
              </a:rPr>
              <a:t>etc</a:t>
            </a:r>
            <a:endParaRPr lang="en-SG" b="1" dirty="0">
              <a:solidFill>
                <a:srgbClr val="FFFF00"/>
              </a:solidFill>
            </a:endParaRPr>
          </a:p>
          <a:p>
            <a:pPr lvl="0"/>
            <a:endParaRPr lang="en-US" b="1" dirty="0">
              <a:solidFill>
                <a:srgbClr val="FFFF00"/>
              </a:solidFill>
            </a:endParaRPr>
          </a:p>
          <a:p>
            <a:endParaRPr lang="en-SG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412089" y="2668555"/>
            <a:ext cx="2969036" cy="18661"/>
          </a:xfrm>
          <a:prstGeom prst="straightConnector1">
            <a:avLst/>
          </a:prstGeom>
          <a:ln w="1270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99217" y="3333487"/>
            <a:ext cx="968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prs-AF" sz="4800" b="1" dirty="0" smtClean="0">
                <a:solidFill>
                  <a:srgbClr val="FF0000"/>
                </a:solidFill>
              </a:rPr>
              <a:t>؟؟؟</a:t>
            </a:r>
            <a:endParaRPr lang="prs-AF" sz="4800" b="1" dirty="0">
              <a:solidFill>
                <a:srgbClr val="FF0000"/>
              </a:solidFill>
            </a:endParaRPr>
          </a:p>
          <a:p>
            <a:pPr marL="457200" indent="-457200" algn="r" rtl="1">
              <a:buAutoNum type="arabicPeriod"/>
            </a:pPr>
            <a:endParaRPr lang="fa-IR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97033" y="1170437"/>
            <a:ext cx="3740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C. Relational Thinking Skills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037" y="481653"/>
            <a:ext cx="2105437" cy="9764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77" y="239230"/>
            <a:ext cx="1481690" cy="19050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10" y="2600187"/>
            <a:ext cx="2000195" cy="26669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983" y="2912730"/>
            <a:ext cx="2253543" cy="1621086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82897" y="322662"/>
            <a:ext cx="61955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None/>
            </a:pPr>
            <a:r>
              <a:rPr lang="en-SG" sz="2000" b="1" dirty="0">
                <a:solidFill>
                  <a:schemeClr val="bg1"/>
                </a:solidFill>
              </a:rPr>
              <a:t>T</a:t>
            </a:r>
            <a:r>
              <a:rPr lang="en-SG" sz="2000" b="1" dirty="0" smtClean="0">
                <a:solidFill>
                  <a:schemeClr val="bg1"/>
                </a:solidFill>
              </a:rPr>
              <a:t>hinking </a:t>
            </a:r>
            <a:r>
              <a:rPr lang="en-SG" sz="2000" b="1" dirty="0">
                <a:solidFill>
                  <a:schemeClr val="bg1"/>
                </a:solidFill>
              </a:rPr>
              <a:t>Skills For the Afghan </a:t>
            </a:r>
            <a:r>
              <a:rPr lang="en-SG" sz="2000" b="1" dirty="0" smtClean="0">
                <a:solidFill>
                  <a:schemeClr val="bg1"/>
                </a:solidFill>
              </a:rPr>
              <a:t>War</a:t>
            </a:r>
          </a:p>
          <a:p>
            <a:pPr algn="ctr" rtl="1" eaLnBrk="1" hangingPunct="1">
              <a:spcBef>
                <a:spcPct val="0"/>
              </a:spcBef>
              <a:buNone/>
            </a:pPr>
            <a:r>
              <a:rPr lang="en-SG" sz="2000" b="1" dirty="0" smtClean="0">
                <a:solidFill>
                  <a:schemeClr val="bg1"/>
                </a:solidFill>
              </a:rPr>
              <a:t>Afghan Peace Volunteers </a:t>
            </a:r>
          </a:p>
          <a:p>
            <a:pPr algn="ctr" rtl="1" eaLnBrk="1" hangingPunct="1">
              <a:spcBef>
                <a:spcPct val="0"/>
              </a:spcBef>
              <a:buNone/>
            </a:pPr>
            <a:r>
              <a:rPr lang="en-SG" sz="2400" b="1" dirty="0" smtClean="0">
                <a:solidFill>
                  <a:schemeClr val="bg1"/>
                </a:solidFill>
              </a:rPr>
              <a:t> </a:t>
            </a:r>
            <a:endParaRPr lang="fa-IR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5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2971" y="3123065"/>
            <a:ext cx="34989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b="1" dirty="0">
                <a:solidFill>
                  <a:srgbClr val="FFFF00"/>
                </a:solidFill>
              </a:rPr>
              <a:t>Learn by relating with Nature and every </a:t>
            </a:r>
            <a:r>
              <a:rPr lang="en-US" b="1" dirty="0" smtClean="0">
                <a:solidFill>
                  <a:srgbClr val="FFFF00"/>
                </a:solidFill>
              </a:rPr>
              <a:t>person</a:t>
            </a:r>
          </a:p>
          <a:p>
            <a:endParaRPr lang="en-SG" b="1" dirty="0">
              <a:solidFill>
                <a:srgbClr val="FFFF00"/>
              </a:solidFill>
            </a:endParaRPr>
          </a:p>
          <a:p>
            <a:r>
              <a:rPr lang="en-SG" b="1" dirty="0" smtClean="0">
                <a:solidFill>
                  <a:srgbClr val="FFFF00"/>
                </a:solidFill>
              </a:rPr>
              <a:t>2.   </a:t>
            </a:r>
            <a:r>
              <a:rPr lang="en-US" b="1" dirty="0" smtClean="0">
                <a:solidFill>
                  <a:srgbClr val="FFFF00"/>
                </a:solidFill>
              </a:rPr>
              <a:t>Connect </a:t>
            </a:r>
            <a:r>
              <a:rPr lang="en-US" b="1" dirty="0">
                <a:solidFill>
                  <a:srgbClr val="FFFF00"/>
                </a:solidFill>
              </a:rPr>
              <a:t>all the dots: climate </a:t>
            </a:r>
            <a:r>
              <a:rPr lang="en-US" b="1" dirty="0" smtClean="0">
                <a:solidFill>
                  <a:srgbClr val="FFFF00"/>
                </a:solidFill>
              </a:rPr>
              <a:t>   change</a:t>
            </a:r>
            <a:r>
              <a:rPr lang="en-US" b="1" dirty="0">
                <a:solidFill>
                  <a:srgbClr val="FFFF00"/>
                </a:solidFill>
              </a:rPr>
              <a:t>, inequality, war </a:t>
            </a:r>
            <a:r>
              <a:rPr lang="en-US" b="1" dirty="0" err="1">
                <a:solidFill>
                  <a:srgbClr val="FFFF00"/>
                </a:solidFill>
              </a:rPr>
              <a:t>etc</a:t>
            </a:r>
            <a:endParaRPr lang="en-SG" b="1" dirty="0">
              <a:solidFill>
                <a:srgbClr val="FFFF00"/>
              </a:solidFill>
            </a:endParaRPr>
          </a:p>
          <a:p>
            <a:pPr lvl="0"/>
            <a:endParaRPr lang="en-US" b="1" dirty="0">
              <a:solidFill>
                <a:srgbClr val="FFFF00"/>
              </a:solidFill>
            </a:endParaRPr>
          </a:p>
          <a:p>
            <a:endParaRPr lang="en-SG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412089" y="2668555"/>
            <a:ext cx="2969036" cy="18661"/>
          </a:xfrm>
          <a:prstGeom prst="straightConnector1">
            <a:avLst/>
          </a:prstGeom>
          <a:ln w="1270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99217" y="3333487"/>
            <a:ext cx="968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prs-AF" sz="4800" b="1" dirty="0" smtClean="0">
                <a:solidFill>
                  <a:srgbClr val="FF0000"/>
                </a:solidFill>
              </a:rPr>
              <a:t>؟؟؟</a:t>
            </a:r>
            <a:endParaRPr lang="prs-AF" sz="4800" b="1" dirty="0">
              <a:solidFill>
                <a:srgbClr val="FF0000"/>
              </a:solidFill>
            </a:endParaRPr>
          </a:p>
          <a:p>
            <a:pPr marL="457200" indent="-457200" algn="r" rtl="1">
              <a:buAutoNum type="arabicPeriod"/>
            </a:pPr>
            <a:endParaRPr lang="fa-IR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97033" y="1170437"/>
            <a:ext cx="3740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C. Relational Thinking Skills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037" y="481653"/>
            <a:ext cx="2105437" cy="9764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77" y="239230"/>
            <a:ext cx="1481690" cy="19050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6068" y="3081292"/>
            <a:ext cx="2573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>
                <a:solidFill>
                  <a:srgbClr val="FFFF00"/>
                </a:solidFill>
              </a:rPr>
              <a:t>How can we apply relational thinking skills to the Afghan </a:t>
            </a:r>
            <a:r>
              <a:rPr lang="en-SG" b="1" dirty="0" smtClean="0">
                <a:solidFill>
                  <a:srgbClr val="FFFF00"/>
                </a:solidFill>
              </a:rPr>
              <a:t>and global refugee </a:t>
            </a:r>
            <a:r>
              <a:rPr lang="en-SG" b="1" dirty="0">
                <a:solidFill>
                  <a:srgbClr val="FFFF00"/>
                </a:solidFill>
              </a:rPr>
              <a:t>situation? 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82897" y="322662"/>
            <a:ext cx="61955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None/>
            </a:pPr>
            <a:r>
              <a:rPr lang="en-SG" sz="2000" b="1" dirty="0">
                <a:solidFill>
                  <a:schemeClr val="bg1"/>
                </a:solidFill>
              </a:rPr>
              <a:t>T</a:t>
            </a:r>
            <a:r>
              <a:rPr lang="en-SG" sz="2000" b="1" dirty="0" smtClean="0">
                <a:solidFill>
                  <a:schemeClr val="bg1"/>
                </a:solidFill>
              </a:rPr>
              <a:t>hinking </a:t>
            </a:r>
            <a:r>
              <a:rPr lang="en-SG" sz="2000" b="1" dirty="0">
                <a:solidFill>
                  <a:schemeClr val="bg1"/>
                </a:solidFill>
              </a:rPr>
              <a:t>Skills For the Afghan </a:t>
            </a:r>
            <a:r>
              <a:rPr lang="en-SG" sz="2000" b="1" dirty="0" smtClean="0">
                <a:solidFill>
                  <a:schemeClr val="bg1"/>
                </a:solidFill>
              </a:rPr>
              <a:t>War</a:t>
            </a:r>
          </a:p>
          <a:p>
            <a:pPr algn="ctr" rtl="1" eaLnBrk="1" hangingPunct="1">
              <a:spcBef>
                <a:spcPct val="0"/>
              </a:spcBef>
              <a:buNone/>
            </a:pPr>
            <a:r>
              <a:rPr lang="en-SG" sz="2000" b="1" dirty="0" smtClean="0">
                <a:solidFill>
                  <a:schemeClr val="bg1"/>
                </a:solidFill>
              </a:rPr>
              <a:t>Afghan Peace Volunteers </a:t>
            </a:r>
          </a:p>
          <a:p>
            <a:pPr algn="ctr" rtl="1" eaLnBrk="1" hangingPunct="1">
              <a:spcBef>
                <a:spcPct val="0"/>
              </a:spcBef>
              <a:buNone/>
            </a:pPr>
            <a:r>
              <a:rPr lang="en-SG" sz="2400" b="1" dirty="0" smtClean="0">
                <a:solidFill>
                  <a:schemeClr val="bg1"/>
                </a:solidFill>
              </a:rPr>
              <a:t> </a:t>
            </a:r>
            <a:endParaRPr lang="fa-IR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9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" b="3393"/>
          <a:stretch/>
        </p:blipFill>
        <p:spPr>
          <a:xfrm>
            <a:off x="1310950" y="1063690"/>
            <a:ext cx="6627345" cy="4823926"/>
          </a:xfrm>
          <a:prstGeom prst="rect">
            <a:avLst/>
          </a:prstGeom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520890" y="147779"/>
            <a:ext cx="61955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None/>
            </a:pPr>
            <a:r>
              <a:rPr lang="en-SG" sz="2400" b="1" dirty="0">
                <a:solidFill>
                  <a:schemeClr val="bg1"/>
                </a:solidFill>
              </a:rPr>
              <a:t>T</a:t>
            </a:r>
            <a:r>
              <a:rPr lang="en-SG" sz="2400" b="1" dirty="0" smtClean="0">
                <a:solidFill>
                  <a:schemeClr val="bg1"/>
                </a:solidFill>
              </a:rPr>
              <a:t>hinking </a:t>
            </a:r>
            <a:r>
              <a:rPr lang="en-SG" sz="2400" b="1" dirty="0">
                <a:solidFill>
                  <a:schemeClr val="bg1"/>
                </a:solidFill>
              </a:rPr>
              <a:t>Skills For the Afghan </a:t>
            </a:r>
            <a:r>
              <a:rPr lang="en-SG" sz="2400" b="1" dirty="0" smtClean="0">
                <a:solidFill>
                  <a:schemeClr val="bg1"/>
                </a:solidFill>
              </a:rPr>
              <a:t>War</a:t>
            </a:r>
          </a:p>
          <a:p>
            <a:pPr algn="ctr" rtl="1" eaLnBrk="1" hangingPunct="1">
              <a:spcBef>
                <a:spcPct val="0"/>
              </a:spcBef>
              <a:buNone/>
            </a:pPr>
            <a:r>
              <a:rPr lang="en-SG" sz="2400" b="1" dirty="0" smtClean="0">
                <a:solidFill>
                  <a:schemeClr val="bg1"/>
                </a:solidFill>
              </a:rPr>
              <a:t>Afghan Peace Volunteers </a:t>
            </a:r>
          </a:p>
          <a:p>
            <a:pPr algn="ctr" rtl="1" eaLnBrk="1" hangingPunct="1">
              <a:spcBef>
                <a:spcPct val="0"/>
              </a:spcBef>
              <a:buNone/>
            </a:pPr>
            <a:r>
              <a:rPr lang="en-SG" sz="2400" b="1" dirty="0" smtClean="0">
                <a:solidFill>
                  <a:schemeClr val="bg1"/>
                </a:solidFill>
              </a:rPr>
              <a:t> </a:t>
            </a:r>
            <a:endParaRPr lang="fa-IR" sz="24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90870" y="6094488"/>
            <a:ext cx="6195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None/>
            </a:pPr>
            <a:r>
              <a:rPr lang="en-SG" sz="2400" b="1" dirty="0" smtClean="0">
                <a:solidFill>
                  <a:schemeClr val="bg1"/>
                </a:solidFill>
              </a:rPr>
              <a:t>World on the Road to Violent Peace</a:t>
            </a:r>
          </a:p>
        </p:txBody>
      </p:sp>
    </p:spTree>
    <p:extLst>
      <p:ext uri="{BB962C8B-B14F-4D97-AF65-F5344CB8AC3E}">
        <p14:creationId xmlns:p14="http://schemas.microsoft.com/office/powerpoint/2010/main" val="161245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46" y="1207532"/>
            <a:ext cx="6720992" cy="4521464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0890" y="147779"/>
            <a:ext cx="61955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None/>
            </a:pPr>
            <a:r>
              <a:rPr lang="en-SG" sz="2400" b="1" dirty="0">
                <a:solidFill>
                  <a:schemeClr val="bg1"/>
                </a:solidFill>
              </a:rPr>
              <a:t>T</a:t>
            </a:r>
            <a:r>
              <a:rPr lang="en-SG" sz="2400" b="1" dirty="0" smtClean="0">
                <a:solidFill>
                  <a:schemeClr val="bg1"/>
                </a:solidFill>
              </a:rPr>
              <a:t>hinking </a:t>
            </a:r>
            <a:r>
              <a:rPr lang="en-SG" sz="2400" b="1" dirty="0">
                <a:solidFill>
                  <a:schemeClr val="bg1"/>
                </a:solidFill>
              </a:rPr>
              <a:t>Skills For the Afghan </a:t>
            </a:r>
            <a:r>
              <a:rPr lang="en-SG" sz="2400" b="1" dirty="0" smtClean="0">
                <a:solidFill>
                  <a:schemeClr val="bg1"/>
                </a:solidFill>
              </a:rPr>
              <a:t>War</a:t>
            </a:r>
          </a:p>
          <a:p>
            <a:pPr algn="ctr" rtl="1" eaLnBrk="1" hangingPunct="1">
              <a:spcBef>
                <a:spcPct val="0"/>
              </a:spcBef>
              <a:buNone/>
            </a:pPr>
            <a:r>
              <a:rPr lang="en-SG" sz="2400" b="1" dirty="0" smtClean="0">
                <a:solidFill>
                  <a:schemeClr val="bg1"/>
                </a:solidFill>
              </a:rPr>
              <a:t>Afghan Peace Volunteers </a:t>
            </a:r>
          </a:p>
          <a:p>
            <a:pPr algn="ctr" rtl="1" eaLnBrk="1" hangingPunct="1">
              <a:spcBef>
                <a:spcPct val="0"/>
              </a:spcBef>
              <a:buNone/>
            </a:pPr>
            <a:r>
              <a:rPr lang="en-SG" sz="2400" b="1" dirty="0" smtClean="0">
                <a:solidFill>
                  <a:schemeClr val="bg1"/>
                </a:solidFill>
              </a:rPr>
              <a:t> </a:t>
            </a:r>
            <a:endParaRPr lang="fa-IR" sz="2400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87935" y="6009843"/>
            <a:ext cx="2217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None/>
            </a:pPr>
            <a:r>
              <a:rPr lang="en-SG" sz="2400" b="1" dirty="0" smtClean="0">
                <a:solidFill>
                  <a:schemeClr val="bg1"/>
                </a:solidFill>
              </a:rPr>
              <a:t>Violent Peace</a:t>
            </a:r>
            <a:endParaRPr lang="fa-IR" sz="24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29109" y="5947437"/>
            <a:ext cx="2447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None/>
            </a:pPr>
            <a:r>
              <a:rPr lang="en-SG" sz="2400" b="1" dirty="0" smtClean="0">
                <a:solidFill>
                  <a:schemeClr val="bg1"/>
                </a:solidFill>
              </a:rPr>
              <a:t>Nonviolent Peace</a:t>
            </a:r>
            <a:endParaRPr lang="fa-IR" sz="2400" b="1" dirty="0" smtClean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619772" y="5924470"/>
            <a:ext cx="1809337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6830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4" y="1192145"/>
            <a:ext cx="4142925" cy="23858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47862" y="1415569"/>
            <a:ext cx="37406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A. Critical Thinking Skills</a:t>
            </a:r>
          </a:p>
          <a:p>
            <a:pPr marL="342900" indent="-342900">
              <a:buAutoNum type="alphaUcPeriod"/>
            </a:pP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B. Creative Thinking Skills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C. Relational Thinking Skills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4" y="3872282"/>
            <a:ext cx="3761793" cy="23676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22" y="3872282"/>
            <a:ext cx="4179142" cy="2367656"/>
          </a:xfrm>
          <a:prstGeom prst="rect">
            <a:avLst/>
          </a:prstGeom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20890" y="147779"/>
            <a:ext cx="61955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None/>
            </a:pPr>
            <a:r>
              <a:rPr lang="en-SG" sz="2400" b="1" dirty="0">
                <a:solidFill>
                  <a:schemeClr val="bg1"/>
                </a:solidFill>
              </a:rPr>
              <a:t>T</a:t>
            </a:r>
            <a:r>
              <a:rPr lang="en-SG" sz="2400" b="1" dirty="0" smtClean="0">
                <a:solidFill>
                  <a:schemeClr val="bg1"/>
                </a:solidFill>
              </a:rPr>
              <a:t>hinking </a:t>
            </a:r>
            <a:r>
              <a:rPr lang="en-SG" sz="2400" b="1" dirty="0">
                <a:solidFill>
                  <a:schemeClr val="bg1"/>
                </a:solidFill>
              </a:rPr>
              <a:t>Skills For the Afghan </a:t>
            </a:r>
            <a:r>
              <a:rPr lang="en-SG" sz="2400" b="1" dirty="0" smtClean="0">
                <a:solidFill>
                  <a:schemeClr val="bg1"/>
                </a:solidFill>
              </a:rPr>
              <a:t>War</a:t>
            </a:r>
          </a:p>
          <a:p>
            <a:pPr algn="ctr" rtl="1" eaLnBrk="1" hangingPunct="1">
              <a:spcBef>
                <a:spcPct val="0"/>
              </a:spcBef>
              <a:buNone/>
            </a:pPr>
            <a:r>
              <a:rPr lang="en-SG" sz="2400" b="1" dirty="0" smtClean="0">
                <a:solidFill>
                  <a:schemeClr val="bg1"/>
                </a:solidFill>
              </a:rPr>
              <a:t>Afghan Peace Volunteers </a:t>
            </a:r>
          </a:p>
          <a:p>
            <a:pPr algn="ctr" rtl="1" eaLnBrk="1" hangingPunct="1">
              <a:spcBef>
                <a:spcPct val="0"/>
              </a:spcBef>
              <a:buNone/>
            </a:pPr>
            <a:r>
              <a:rPr lang="en-SG" sz="2400" b="1" dirty="0" smtClean="0">
                <a:solidFill>
                  <a:schemeClr val="bg1"/>
                </a:solidFill>
              </a:rPr>
              <a:t> </a:t>
            </a:r>
            <a:endParaRPr lang="fa-IR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8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143" y="139620"/>
            <a:ext cx="2407824" cy="181047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42881" y="4605814"/>
            <a:ext cx="3903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If no replicable evidence is found,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the </a:t>
            </a:r>
            <a:r>
              <a:rPr lang="en-US" b="1" dirty="0">
                <a:solidFill>
                  <a:schemeClr val="bg1"/>
                </a:solidFill>
              </a:rPr>
              <a:t>subject matter cannot be accepted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as </a:t>
            </a:r>
            <a:r>
              <a:rPr lang="en-US" b="1" dirty="0">
                <a:solidFill>
                  <a:schemeClr val="bg1"/>
                </a:solidFill>
              </a:rPr>
              <a:t>a scientific fact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fa-IR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2881" y="1314763"/>
            <a:ext cx="3740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A. Critical Thinking Skills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6450" y="2439029"/>
            <a:ext cx="34989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Ask questions and have doubts</a:t>
            </a:r>
          </a:p>
          <a:p>
            <a:pPr lvl="0"/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pPr marL="342900" lvl="0" indent="-342900">
              <a:buAutoNum type="arabicPeriod" startAt="2"/>
            </a:pPr>
            <a:r>
              <a:rPr lang="en-US" b="1" dirty="0" smtClean="0">
                <a:solidFill>
                  <a:srgbClr val="FFFF00"/>
                </a:solidFill>
              </a:rPr>
              <a:t>Test</a:t>
            </a:r>
          </a:p>
          <a:p>
            <a:pPr lvl="0"/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pPr lvl="0"/>
            <a:r>
              <a:rPr lang="en-US" b="1" dirty="0" smtClean="0">
                <a:solidFill>
                  <a:srgbClr val="FFFF00"/>
                </a:solidFill>
              </a:rPr>
              <a:t>3.   Find evidence </a:t>
            </a:r>
            <a:endParaRPr lang="en-SG" b="1" dirty="0" smtClean="0">
              <a:solidFill>
                <a:srgbClr val="FFFF00"/>
              </a:solidFill>
            </a:endParaRPr>
          </a:p>
          <a:p>
            <a:endParaRPr lang="en-SG" dirty="0"/>
          </a:p>
        </p:txBody>
      </p:sp>
      <p:sp>
        <p:nvSpPr>
          <p:cNvPr id="16" name="TextBox 15"/>
          <p:cNvSpPr txBox="1"/>
          <p:nvPr/>
        </p:nvSpPr>
        <p:spPr>
          <a:xfrm>
            <a:off x="7095324" y="3316192"/>
            <a:ext cx="1466117" cy="584775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Fact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8577" y="3316192"/>
            <a:ext cx="2233885" cy="3108543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An opinion, including even a majority opinion</a:t>
            </a:r>
            <a:endParaRPr lang="en-SG" sz="1400" dirty="0">
              <a:solidFill>
                <a:schemeClr val="bg1"/>
              </a:solidFill>
            </a:endParaRPr>
          </a:p>
          <a:p>
            <a:pPr lvl="0"/>
            <a:r>
              <a:rPr lang="en-US" sz="1400" dirty="0">
                <a:solidFill>
                  <a:schemeClr val="bg1"/>
                </a:solidFill>
              </a:rPr>
              <a:t>A theory</a:t>
            </a:r>
            <a:endParaRPr lang="en-SG" sz="1400" dirty="0">
              <a:solidFill>
                <a:schemeClr val="bg1"/>
              </a:solidFill>
            </a:endParaRPr>
          </a:p>
          <a:p>
            <a:pPr lvl="0"/>
            <a:r>
              <a:rPr lang="en-US" sz="1400" dirty="0">
                <a:solidFill>
                  <a:schemeClr val="bg1"/>
                </a:solidFill>
              </a:rPr>
              <a:t>A report or analysis by a think tank</a:t>
            </a:r>
            <a:endParaRPr lang="en-SG" sz="1400" dirty="0">
              <a:solidFill>
                <a:schemeClr val="bg1"/>
              </a:solidFill>
            </a:endParaRPr>
          </a:p>
          <a:p>
            <a:pPr lvl="0"/>
            <a:r>
              <a:rPr lang="en-US" sz="1400" dirty="0">
                <a:solidFill>
                  <a:schemeClr val="bg1"/>
                </a:solidFill>
              </a:rPr>
              <a:t>A </a:t>
            </a:r>
            <a:r>
              <a:rPr lang="en-US" sz="1400" dirty="0" smtClean="0">
                <a:solidFill>
                  <a:schemeClr val="bg1"/>
                </a:solidFill>
              </a:rPr>
              <a:t>presumption /</a:t>
            </a:r>
            <a:r>
              <a:rPr lang="en-US" sz="1400" dirty="0">
                <a:solidFill>
                  <a:schemeClr val="bg1"/>
                </a:solidFill>
              </a:rPr>
              <a:t>assumption</a:t>
            </a:r>
            <a:endParaRPr lang="en-SG" sz="1400" dirty="0">
              <a:solidFill>
                <a:schemeClr val="bg1"/>
              </a:solidFill>
            </a:endParaRPr>
          </a:p>
          <a:p>
            <a:pPr lvl="0"/>
            <a:r>
              <a:rPr lang="en-US" sz="1400" dirty="0">
                <a:solidFill>
                  <a:schemeClr val="bg1"/>
                </a:solidFill>
              </a:rPr>
              <a:t>A guess</a:t>
            </a:r>
            <a:endParaRPr lang="en-SG" sz="1400" dirty="0">
              <a:solidFill>
                <a:schemeClr val="bg1"/>
              </a:solidFill>
            </a:endParaRPr>
          </a:p>
          <a:p>
            <a:pPr lvl="0"/>
            <a:r>
              <a:rPr lang="en-US" sz="1400" dirty="0">
                <a:solidFill>
                  <a:schemeClr val="bg1"/>
                </a:solidFill>
              </a:rPr>
              <a:t>Propaganda</a:t>
            </a:r>
            <a:endParaRPr lang="en-SG" sz="1400" dirty="0">
              <a:solidFill>
                <a:schemeClr val="bg1"/>
              </a:solidFill>
            </a:endParaRPr>
          </a:p>
          <a:p>
            <a:pPr lvl="0"/>
            <a:r>
              <a:rPr lang="en-US" sz="1400" dirty="0" smtClean="0">
                <a:solidFill>
                  <a:schemeClr val="bg1"/>
                </a:solidFill>
              </a:rPr>
              <a:t>A biased/prejudiced </a:t>
            </a:r>
            <a:r>
              <a:rPr lang="en-US" sz="1400" dirty="0">
                <a:solidFill>
                  <a:schemeClr val="bg1"/>
                </a:solidFill>
              </a:rPr>
              <a:t>opinion</a:t>
            </a:r>
            <a:endParaRPr lang="en-SG" sz="1400" dirty="0">
              <a:solidFill>
                <a:schemeClr val="bg1"/>
              </a:solidFill>
            </a:endParaRPr>
          </a:p>
          <a:p>
            <a:pPr lvl="0"/>
            <a:r>
              <a:rPr lang="en-US" sz="1400" dirty="0" smtClean="0">
                <a:solidFill>
                  <a:schemeClr val="bg1"/>
                </a:solidFill>
              </a:rPr>
              <a:t>A claim by </a:t>
            </a:r>
            <a:r>
              <a:rPr lang="en-US" sz="1400" dirty="0">
                <a:solidFill>
                  <a:schemeClr val="bg1"/>
                </a:solidFill>
              </a:rPr>
              <a:t>a famous </a:t>
            </a:r>
            <a:r>
              <a:rPr lang="en-US" sz="1400" dirty="0" smtClean="0">
                <a:solidFill>
                  <a:schemeClr val="bg1"/>
                </a:solidFill>
              </a:rPr>
              <a:t>personality</a:t>
            </a:r>
            <a:endParaRPr lang="en-SG" sz="1400" dirty="0">
              <a:solidFill>
                <a:schemeClr val="bg1"/>
              </a:solidFill>
            </a:endParaRPr>
          </a:p>
          <a:p>
            <a:pPr lvl="0"/>
            <a:r>
              <a:rPr lang="en-US" sz="1400" dirty="0">
                <a:solidFill>
                  <a:schemeClr val="bg1"/>
                </a:solidFill>
              </a:rPr>
              <a:t>A </a:t>
            </a:r>
            <a:r>
              <a:rPr lang="en-US" sz="1400" dirty="0" err="1">
                <a:solidFill>
                  <a:schemeClr val="bg1"/>
                </a:solidFill>
              </a:rPr>
              <a:t>rumour</a:t>
            </a:r>
            <a:endParaRPr lang="en-SG" sz="1400" dirty="0">
              <a:solidFill>
                <a:schemeClr val="bg1"/>
              </a:solidFill>
            </a:endParaRPr>
          </a:p>
          <a:p>
            <a:pPr lvl="0"/>
            <a:r>
              <a:rPr lang="en-US" sz="1400" dirty="0">
                <a:solidFill>
                  <a:schemeClr val="bg1"/>
                </a:solidFill>
              </a:rPr>
              <a:t>A fable</a:t>
            </a:r>
            <a:endParaRPr lang="en-SG" sz="1400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465519" y="2647096"/>
            <a:ext cx="1026367" cy="513184"/>
          </a:xfrm>
          <a:prstGeom prst="straightConnector1">
            <a:avLst/>
          </a:prstGeom>
          <a:ln w="1270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512656" y="2594941"/>
            <a:ext cx="1119785" cy="565339"/>
          </a:xfrm>
          <a:prstGeom prst="straightConnector1">
            <a:avLst/>
          </a:prstGeom>
          <a:ln w="1270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996" y="4411543"/>
            <a:ext cx="1642491" cy="201319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39" y="139620"/>
            <a:ext cx="1656760" cy="2027537"/>
          </a:xfrm>
          <a:prstGeom prst="rect">
            <a:avLst/>
          </a:prstGeom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36915" y="308163"/>
            <a:ext cx="61955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None/>
            </a:pPr>
            <a:r>
              <a:rPr lang="en-SG" sz="2000" b="1" dirty="0">
                <a:solidFill>
                  <a:schemeClr val="bg1"/>
                </a:solidFill>
              </a:rPr>
              <a:t>T</a:t>
            </a:r>
            <a:r>
              <a:rPr lang="en-SG" sz="2000" b="1" dirty="0" smtClean="0">
                <a:solidFill>
                  <a:schemeClr val="bg1"/>
                </a:solidFill>
              </a:rPr>
              <a:t>hinking </a:t>
            </a:r>
            <a:r>
              <a:rPr lang="en-SG" sz="2000" b="1" dirty="0">
                <a:solidFill>
                  <a:schemeClr val="bg1"/>
                </a:solidFill>
              </a:rPr>
              <a:t>Skills For the Afghan </a:t>
            </a:r>
            <a:r>
              <a:rPr lang="en-SG" sz="2000" b="1" dirty="0" smtClean="0">
                <a:solidFill>
                  <a:schemeClr val="bg1"/>
                </a:solidFill>
              </a:rPr>
              <a:t>War</a:t>
            </a:r>
          </a:p>
          <a:p>
            <a:pPr algn="ctr" rtl="1" eaLnBrk="1" hangingPunct="1">
              <a:spcBef>
                <a:spcPct val="0"/>
              </a:spcBef>
              <a:buNone/>
            </a:pPr>
            <a:r>
              <a:rPr lang="en-SG" sz="2000" b="1" dirty="0" smtClean="0">
                <a:solidFill>
                  <a:schemeClr val="bg1"/>
                </a:solidFill>
              </a:rPr>
              <a:t>Afghan Peace Volunteers </a:t>
            </a:r>
          </a:p>
          <a:p>
            <a:pPr algn="ctr" rtl="1" eaLnBrk="1" hangingPunct="1">
              <a:spcBef>
                <a:spcPct val="0"/>
              </a:spcBef>
              <a:buNone/>
            </a:pPr>
            <a:r>
              <a:rPr lang="en-SG" sz="2400" b="1" dirty="0" smtClean="0">
                <a:solidFill>
                  <a:schemeClr val="bg1"/>
                </a:solidFill>
              </a:rPr>
              <a:t> </a:t>
            </a:r>
            <a:endParaRPr lang="fa-IR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9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143" y="139620"/>
            <a:ext cx="2407824" cy="18104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42881" y="1314763"/>
            <a:ext cx="3740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A. Critical Thinking Skills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39" y="139620"/>
            <a:ext cx="1656760" cy="2027537"/>
          </a:xfrm>
          <a:prstGeom prst="rect">
            <a:avLst/>
          </a:prstGeom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782338" y="2739027"/>
            <a:ext cx="801233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None/>
            </a:pPr>
            <a:r>
              <a:rPr lang="en-US" sz="2400" b="1" dirty="0">
                <a:solidFill>
                  <a:schemeClr val="bg1"/>
                </a:solidFill>
              </a:rPr>
              <a:t>“The crisis of neoliberalism — with its financial ruin for millions, its elimination of the welfare state, its deregulation of corporate power, its unchecked racism and its militarization of society — has to be matched by a crisis of ideas… </a:t>
            </a:r>
            <a:r>
              <a:rPr lang="en-US" sz="2400" b="1" dirty="0">
                <a:solidFill>
                  <a:srgbClr val="FFFF00"/>
                </a:solidFill>
              </a:rPr>
              <a:t>Thinking critically and acting courageously </a:t>
            </a:r>
            <a:r>
              <a:rPr lang="en-US" sz="2400" b="1" dirty="0">
                <a:solidFill>
                  <a:schemeClr val="bg1"/>
                </a:solidFill>
              </a:rPr>
              <a:t>in dark times is not an option, but a necessity.” Henry Giroux</a:t>
            </a:r>
            <a:endParaRPr lang="en-SG" sz="2400" b="1" dirty="0">
              <a:solidFill>
                <a:schemeClr val="bg1"/>
              </a:solidFill>
            </a:endParaRPr>
          </a:p>
          <a:p>
            <a:pPr rtl="1" eaLnBrk="1" hangingPunct="1">
              <a:spcBef>
                <a:spcPct val="0"/>
              </a:spcBef>
              <a:buNone/>
            </a:pPr>
            <a:endParaRPr lang="fa-IR" sz="2400" b="1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36915" y="308163"/>
            <a:ext cx="61955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None/>
            </a:pPr>
            <a:r>
              <a:rPr lang="en-SG" sz="2000" b="1" dirty="0">
                <a:solidFill>
                  <a:schemeClr val="bg1"/>
                </a:solidFill>
              </a:rPr>
              <a:t>T</a:t>
            </a:r>
            <a:r>
              <a:rPr lang="en-SG" sz="2000" b="1" dirty="0" smtClean="0">
                <a:solidFill>
                  <a:schemeClr val="bg1"/>
                </a:solidFill>
              </a:rPr>
              <a:t>hinking </a:t>
            </a:r>
            <a:r>
              <a:rPr lang="en-SG" sz="2000" b="1" dirty="0">
                <a:solidFill>
                  <a:schemeClr val="bg1"/>
                </a:solidFill>
              </a:rPr>
              <a:t>Skills For the Afghan </a:t>
            </a:r>
            <a:r>
              <a:rPr lang="en-SG" sz="2000" b="1" dirty="0" smtClean="0">
                <a:solidFill>
                  <a:schemeClr val="bg1"/>
                </a:solidFill>
              </a:rPr>
              <a:t>War</a:t>
            </a:r>
          </a:p>
          <a:p>
            <a:pPr algn="ctr" rtl="1" eaLnBrk="1" hangingPunct="1">
              <a:spcBef>
                <a:spcPct val="0"/>
              </a:spcBef>
              <a:buNone/>
            </a:pPr>
            <a:r>
              <a:rPr lang="en-SG" sz="2000" b="1" dirty="0" smtClean="0">
                <a:solidFill>
                  <a:schemeClr val="bg1"/>
                </a:solidFill>
              </a:rPr>
              <a:t>Afghan Peace Volunteers </a:t>
            </a:r>
          </a:p>
          <a:p>
            <a:pPr algn="ctr" rtl="1" eaLnBrk="1" hangingPunct="1">
              <a:spcBef>
                <a:spcPct val="0"/>
              </a:spcBef>
              <a:buNone/>
            </a:pPr>
            <a:r>
              <a:rPr lang="en-SG" sz="2400" b="1" dirty="0" smtClean="0">
                <a:solidFill>
                  <a:schemeClr val="bg1"/>
                </a:solidFill>
              </a:rPr>
              <a:t> </a:t>
            </a:r>
            <a:endParaRPr lang="fa-IR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9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143" y="139620"/>
            <a:ext cx="2407824" cy="181047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44759" y="5186968"/>
            <a:ext cx="3903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If no replicable evidence is found,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the </a:t>
            </a:r>
            <a:r>
              <a:rPr lang="en-US" b="1" dirty="0">
                <a:solidFill>
                  <a:schemeClr val="bg1"/>
                </a:solidFill>
              </a:rPr>
              <a:t>subject matter cannot be accepted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as </a:t>
            </a:r>
            <a:r>
              <a:rPr lang="en-US" b="1" dirty="0">
                <a:solidFill>
                  <a:schemeClr val="bg1"/>
                </a:solidFill>
              </a:rPr>
              <a:t>a scientific fact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fa-IR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2881" y="1314763"/>
            <a:ext cx="3740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A. Critical Thinking Skills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17926" y="3123065"/>
            <a:ext cx="34989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Question and doubt</a:t>
            </a:r>
          </a:p>
          <a:p>
            <a:pPr lvl="0"/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pPr marL="342900" lvl="0" indent="-342900">
              <a:buAutoNum type="arabicPeriod" startAt="2"/>
            </a:pPr>
            <a:r>
              <a:rPr lang="en-US" b="1" dirty="0" smtClean="0">
                <a:solidFill>
                  <a:srgbClr val="FFFF00"/>
                </a:solidFill>
              </a:rPr>
              <a:t>Test</a:t>
            </a:r>
          </a:p>
          <a:p>
            <a:pPr lvl="0"/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pPr lvl="0"/>
            <a:r>
              <a:rPr lang="en-US" b="1" dirty="0" smtClean="0">
                <a:solidFill>
                  <a:srgbClr val="FFFF00"/>
                </a:solidFill>
              </a:rPr>
              <a:t>3.   Find evidence </a:t>
            </a:r>
            <a:endParaRPr lang="en-SG" b="1" dirty="0" smtClean="0">
              <a:solidFill>
                <a:srgbClr val="FFFF00"/>
              </a:solidFill>
            </a:endParaRPr>
          </a:p>
          <a:p>
            <a:endParaRPr lang="en-SG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39" y="139620"/>
            <a:ext cx="1656760" cy="2027537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3228664" y="2668555"/>
            <a:ext cx="2969036" cy="18661"/>
          </a:xfrm>
          <a:prstGeom prst="straightConnector1">
            <a:avLst/>
          </a:prstGeom>
          <a:ln w="1270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55569" y="3123065"/>
            <a:ext cx="968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prs-AF" sz="4800" b="1" dirty="0" smtClean="0">
                <a:solidFill>
                  <a:srgbClr val="FF0000"/>
                </a:solidFill>
              </a:rPr>
              <a:t>؟؟؟</a:t>
            </a:r>
            <a:endParaRPr lang="prs-AF" sz="4800" b="1" dirty="0">
              <a:solidFill>
                <a:srgbClr val="FF0000"/>
              </a:solidFill>
            </a:endParaRPr>
          </a:p>
          <a:p>
            <a:pPr marL="457200" indent="-457200" algn="r" rtl="1">
              <a:buAutoNum type="arabicPeriod"/>
            </a:pPr>
            <a:endParaRPr lang="fa-IR" sz="2400" b="1" dirty="0"/>
          </a:p>
        </p:txBody>
      </p:sp>
      <p:pic>
        <p:nvPicPr>
          <p:cNvPr id="24" name="Picture 14" descr="ANd9GcRc6pOh_uHhM_cE5XxrRGUHvj4mmgimdZHJo7kAFY4W8tK243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82" y="2939142"/>
            <a:ext cx="2466699" cy="172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143" y="2836506"/>
            <a:ext cx="2407824" cy="1828799"/>
          </a:xfrm>
          <a:prstGeom prst="rect">
            <a:avLst/>
          </a:prstGeom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36915" y="308163"/>
            <a:ext cx="61955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None/>
            </a:pPr>
            <a:r>
              <a:rPr lang="en-SG" sz="2000" b="1" dirty="0">
                <a:solidFill>
                  <a:schemeClr val="bg1"/>
                </a:solidFill>
              </a:rPr>
              <a:t>T</a:t>
            </a:r>
            <a:r>
              <a:rPr lang="en-SG" sz="2000" b="1" dirty="0" smtClean="0">
                <a:solidFill>
                  <a:schemeClr val="bg1"/>
                </a:solidFill>
              </a:rPr>
              <a:t>hinking </a:t>
            </a:r>
            <a:r>
              <a:rPr lang="en-SG" sz="2000" b="1" dirty="0">
                <a:solidFill>
                  <a:schemeClr val="bg1"/>
                </a:solidFill>
              </a:rPr>
              <a:t>Skills For the Afghan </a:t>
            </a:r>
            <a:r>
              <a:rPr lang="en-SG" sz="2000" b="1" dirty="0" smtClean="0">
                <a:solidFill>
                  <a:schemeClr val="bg1"/>
                </a:solidFill>
              </a:rPr>
              <a:t>War</a:t>
            </a:r>
          </a:p>
          <a:p>
            <a:pPr algn="ctr" rtl="1" eaLnBrk="1" hangingPunct="1">
              <a:spcBef>
                <a:spcPct val="0"/>
              </a:spcBef>
              <a:buNone/>
            </a:pPr>
            <a:r>
              <a:rPr lang="en-SG" sz="2000" b="1" dirty="0" smtClean="0">
                <a:solidFill>
                  <a:schemeClr val="bg1"/>
                </a:solidFill>
              </a:rPr>
              <a:t>Afghan Peace Volunteers </a:t>
            </a:r>
          </a:p>
          <a:p>
            <a:pPr algn="ctr" rtl="1" eaLnBrk="1" hangingPunct="1">
              <a:spcBef>
                <a:spcPct val="0"/>
              </a:spcBef>
              <a:buNone/>
            </a:pPr>
            <a:r>
              <a:rPr lang="en-SG" sz="2400" b="1" dirty="0" smtClean="0">
                <a:solidFill>
                  <a:schemeClr val="bg1"/>
                </a:solidFill>
              </a:rPr>
              <a:t> </a:t>
            </a:r>
            <a:endParaRPr lang="fa-IR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06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143" y="139620"/>
            <a:ext cx="2407824" cy="181047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44759" y="5186968"/>
            <a:ext cx="3903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If no replicable evidence is found,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the </a:t>
            </a:r>
            <a:r>
              <a:rPr lang="en-US" b="1" dirty="0">
                <a:solidFill>
                  <a:schemeClr val="bg1"/>
                </a:solidFill>
              </a:rPr>
              <a:t>subject matter cannot be accepted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as </a:t>
            </a:r>
            <a:r>
              <a:rPr lang="en-US" b="1" dirty="0">
                <a:solidFill>
                  <a:schemeClr val="bg1"/>
                </a:solidFill>
              </a:rPr>
              <a:t>a scientific fact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fa-IR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2881" y="1314763"/>
            <a:ext cx="3740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A. Critical Thinking Skills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92971" y="3123065"/>
            <a:ext cx="34989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Ask questions and have doubts</a:t>
            </a:r>
          </a:p>
          <a:p>
            <a:pPr lvl="0"/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pPr marL="342900" lvl="0" indent="-342900">
              <a:buAutoNum type="arabicPeriod" startAt="2"/>
            </a:pPr>
            <a:r>
              <a:rPr lang="en-US" b="1" dirty="0" smtClean="0">
                <a:solidFill>
                  <a:srgbClr val="FFFF00"/>
                </a:solidFill>
              </a:rPr>
              <a:t>Test</a:t>
            </a:r>
          </a:p>
          <a:p>
            <a:pPr lvl="0"/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pPr lvl="0"/>
            <a:r>
              <a:rPr lang="en-US" b="1" dirty="0" smtClean="0">
                <a:solidFill>
                  <a:srgbClr val="FFFF00"/>
                </a:solidFill>
              </a:rPr>
              <a:t>3.   Find evidence </a:t>
            </a:r>
            <a:endParaRPr lang="en-SG" b="1" dirty="0" smtClean="0">
              <a:solidFill>
                <a:srgbClr val="FFFF00"/>
              </a:solidFill>
            </a:endParaRPr>
          </a:p>
          <a:p>
            <a:endParaRPr lang="en-SG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39" y="139620"/>
            <a:ext cx="1656760" cy="2027537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3412089" y="2668555"/>
            <a:ext cx="2969036" cy="18661"/>
          </a:xfrm>
          <a:prstGeom prst="straightConnector1">
            <a:avLst/>
          </a:prstGeom>
          <a:ln w="1270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99217" y="3333487"/>
            <a:ext cx="968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prs-AF" sz="4800" b="1" dirty="0" smtClean="0">
                <a:solidFill>
                  <a:srgbClr val="FF0000"/>
                </a:solidFill>
              </a:rPr>
              <a:t>؟؟؟</a:t>
            </a:r>
            <a:endParaRPr lang="prs-AF" sz="4800" b="1" dirty="0">
              <a:solidFill>
                <a:srgbClr val="FF0000"/>
              </a:solidFill>
            </a:endParaRPr>
          </a:p>
          <a:p>
            <a:pPr marL="457200" indent="-457200" algn="r" rtl="1">
              <a:buAutoNum type="arabicPeriod"/>
            </a:pPr>
            <a:endParaRPr lang="fa-IR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42751" y="3123065"/>
            <a:ext cx="3740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>
                <a:solidFill>
                  <a:srgbClr val="FFFF00"/>
                </a:solidFill>
              </a:rPr>
              <a:t>If the US military withdraws completely, the Taliban </a:t>
            </a:r>
            <a:endParaRPr lang="en-SG" b="1" dirty="0" smtClean="0">
              <a:solidFill>
                <a:srgbClr val="FFFF00"/>
              </a:solidFill>
            </a:endParaRPr>
          </a:p>
          <a:p>
            <a:r>
              <a:rPr lang="en-SG" b="1" dirty="0" smtClean="0">
                <a:solidFill>
                  <a:srgbClr val="FFFF00"/>
                </a:solidFill>
              </a:rPr>
              <a:t>or </a:t>
            </a:r>
            <a:r>
              <a:rPr lang="en-SG" b="1" dirty="0">
                <a:solidFill>
                  <a:srgbClr val="FFFF00"/>
                </a:solidFill>
              </a:rPr>
              <a:t>ISIS will take </a:t>
            </a:r>
            <a:r>
              <a:rPr lang="en-SG" b="1" dirty="0" smtClean="0">
                <a:solidFill>
                  <a:srgbClr val="FFFF00"/>
                </a:solidFill>
              </a:rPr>
              <a:t>control</a:t>
            </a:r>
          </a:p>
          <a:p>
            <a:r>
              <a:rPr lang="en-US" b="1" dirty="0">
                <a:solidFill>
                  <a:srgbClr val="FFFF00"/>
                </a:solidFill>
              </a:rPr>
              <a:t>o</a:t>
            </a:r>
            <a:r>
              <a:rPr lang="en-US" b="1" dirty="0" smtClean="0">
                <a:solidFill>
                  <a:srgbClr val="FFFF00"/>
                </a:solidFill>
              </a:rPr>
              <a:t>f Afghanistan.</a:t>
            </a:r>
            <a:endParaRPr lang="en-SG" b="1" dirty="0">
              <a:solidFill>
                <a:srgbClr val="FFFF00"/>
              </a:solidFill>
            </a:endParaRPr>
          </a:p>
          <a:p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36915" y="308163"/>
            <a:ext cx="61955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None/>
            </a:pPr>
            <a:r>
              <a:rPr lang="en-SG" sz="2000" b="1" dirty="0">
                <a:solidFill>
                  <a:schemeClr val="bg1"/>
                </a:solidFill>
              </a:rPr>
              <a:t>T</a:t>
            </a:r>
            <a:r>
              <a:rPr lang="en-SG" sz="2000" b="1" dirty="0" smtClean="0">
                <a:solidFill>
                  <a:schemeClr val="bg1"/>
                </a:solidFill>
              </a:rPr>
              <a:t>hinking </a:t>
            </a:r>
            <a:r>
              <a:rPr lang="en-SG" sz="2000" b="1" dirty="0">
                <a:solidFill>
                  <a:schemeClr val="bg1"/>
                </a:solidFill>
              </a:rPr>
              <a:t>Skills For the Afghan </a:t>
            </a:r>
            <a:r>
              <a:rPr lang="en-SG" sz="2000" b="1" dirty="0" smtClean="0">
                <a:solidFill>
                  <a:schemeClr val="bg1"/>
                </a:solidFill>
              </a:rPr>
              <a:t>War</a:t>
            </a:r>
          </a:p>
          <a:p>
            <a:pPr algn="ctr" rtl="1" eaLnBrk="1" hangingPunct="1">
              <a:spcBef>
                <a:spcPct val="0"/>
              </a:spcBef>
              <a:buNone/>
            </a:pPr>
            <a:r>
              <a:rPr lang="en-SG" sz="2000" b="1" dirty="0" smtClean="0">
                <a:solidFill>
                  <a:schemeClr val="bg1"/>
                </a:solidFill>
              </a:rPr>
              <a:t>Afghan Peace Volunteers </a:t>
            </a:r>
          </a:p>
          <a:p>
            <a:pPr algn="ctr" rtl="1" eaLnBrk="1" hangingPunct="1">
              <a:spcBef>
                <a:spcPct val="0"/>
              </a:spcBef>
              <a:buNone/>
            </a:pPr>
            <a:r>
              <a:rPr lang="en-SG" sz="2400" b="1" dirty="0" smtClean="0">
                <a:solidFill>
                  <a:schemeClr val="bg1"/>
                </a:solidFill>
              </a:rPr>
              <a:t> </a:t>
            </a:r>
            <a:endParaRPr lang="fa-IR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2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206385"/>
            <a:ext cx="2666731" cy="15011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645" y="228178"/>
            <a:ext cx="2142930" cy="13710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75" y="1875454"/>
            <a:ext cx="7768795" cy="45361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90180" y="1137530"/>
            <a:ext cx="3740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B. Creative Thinking Skills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00228" y="3487834"/>
            <a:ext cx="29640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en-US" sz="1600" b="1" dirty="0" smtClean="0">
                <a:solidFill>
                  <a:srgbClr val="FFFF00"/>
                </a:solidFill>
              </a:rPr>
              <a:t>Imagine </a:t>
            </a:r>
          </a:p>
          <a:p>
            <a:pPr marL="342900" lvl="0" indent="-342900">
              <a:buAutoNum type="arabicPeriod"/>
            </a:pPr>
            <a:endParaRPr lang="en-US" sz="1600" b="1" dirty="0" smtClean="0">
              <a:solidFill>
                <a:srgbClr val="FFFF00"/>
              </a:solidFill>
            </a:endParaRPr>
          </a:p>
          <a:p>
            <a:pPr marL="342900" lvl="0" indent="-342900">
              <a:buAutoNum type="arabicPeriod" startAt="2"/>
            </a:pPr>
            <a:r>
              <a:rPr lang="en-US" sz="1600" b="1" dirty="0" smtClean="0">
                <a:solidFill>
                  <a:srgbClr val="FFFF00"/>
                </a:solidFill>
              </a:rPr>
              <a:t>Brainstorm and heart-storm</a:t>
            </a:r>
          </a:p>
          <a:p>
            <a:pPr lvl="0"/>
            <a:r>
              <a:rPr lang="en-US" sz="1600" b="1" dirty="0" smtClean="0">
                <a:solidFill>
                  <a:srgbClr val="FFFF00"/>
                </a:solidFill>
              </a:rPr>
              <a:t> </a:t>
            </a:r>
          </a:p>
          <a:p>
            <a:pPr lvl="0"/>
            <a:r>
              <a:rPr lang="en-US" sz="1600" b="1" dirty="0" smtClean="0">
                <a:solidFill>
                  <a:srgbClr val="FFFF00"/>
                </a:solidFill>
              </a:rPr>
              <a:t>3.   Experiment with ideas</a:t>
            </a:r>
            <a:endParaRPr lang="en-SG" sz="1600" b="1" dirty="0" smtClean="0">
              <a:solidFill>
                <a:srgbClr val="FFFF00"/>
              </a:solidFill>
            </a:endParaRPr>
          </a:p>
          <a:p>
            <a:endParaRPr lang="en-SG" sz="16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82897" y="322662"/>
            <a:ext cx="61955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None/>
            </a:pPr>
            <a:r>
              <a:rPr lang="en-SG" sz="2000" b="1" dirty="0">
                <a:solidFill>
                  <a:schemeClr val="bg1"/>
                </a:solidFill>
              </a:rPr>
              <a:t>T</a:t>
            </a:r>
            <a:r>
              <a:rPr lang="en-SG" sz="2000" b="1" dirty="0" smtClean="0">
                <a:solidFill>
                  <a:schemeClr val="bg1"/>
                </a:solidFill>
              </a:rPr>
              <a:t>hinking </a:t>
            </a:r>
            <a:r>
              <a:rPr lang="en-SG" sz="2000" b="1" dirty="0">
                <a:solidFill>
                  <a:schemeClr val="bg1"/>
                </a:solidFill>
              </a:rPr>
              <a:t>Skills For the Afghan </a:t>
            </a:r>
            <a:r>
              <a:rPr lang="en-SG" sz="2000" b="1" dirty="0" smtClean="0">
                <a:solidFill>
                  <a:schemeClr val="bg1"/>
                </a:solidFill>
              </a:rPr>
              <a:t>War</a:t>
            </a:r>
          </a:p>
          <a:p>
            <a:pPr algn="ctr" rtl="1" eaLnBrk="1" hangingPunct="1">
              <a:spcBef>
                <a:spcPct val="0"/>
              </a:spcBef>
              <a:buNone/>
            </a:pPr>
            <a:r>
              <a:rPr lang="en-SG" sz="2000" b="1" dirty="0" smtClean="0">
                <a:solidFill>
                  <a:schemeClr val="bg1"/>
                </a:solidFill>
              </a:rPr>
              <a:t>Afghan Peace Volunteers </a:t>
            </a:r>
          </a:p>
          <a:p>
            <a:pPr algn="ctr" rtl="1" eaLnBrk="1" hangingPunct="1">
              <a:spcBef>
                <a:spcPct val="0"/>
              </a:spcBef>
              <a:buNone/>
            </a:pPr>
            <a:r>
              <a:rPr lang="en-SG" sz="2400" b="1" dirty="0" smtClean="0">
                <a:solidFill>
                  <a:schemeClr val="bg1"/>
                </a:solidFill>
              </a:rPr>
              <a:t> </a:t>
            </a:r>
            <a:endParaRPr lang="fa-IR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9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5198</TotalTime>
  <Words>625</Words>
  <Application>Microsoft Office PowerPoint</Application>
  <PresentationFormat>On-screen Show (4:3)</PresentationFormat>
  <Paragraphs>145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Moorche 30 DVDs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hakimoryoung</dc:creator>
  <cp:lastModifiedBy>hakimoryoung</cp:lastModifiedBy>
  <cp:revision>380</cp:revision>
  <dcterms:created xsi:type="dcterms:W3CDTF">2017-02-23T07:25:32Z</dcterms:created>
  <dcterms:modified xsi:type="dcterms:W3CDTF">2019-10-05T16:05:34Z</dcterms:modified>
</cp:coreProperties>
</file>